
<file path=[Content_Types].xml><?xml version="1.0" encoding="utf-8"?>
<Types xmlns="http://schemas.openxmlformats.org/package/2006/content-types">
  <Default Extension="vml" ContentType="application/vnd.openxmlformats-officedocument.vmlDrawing"/>
  <Default Extension="xlsx" ContentType="application/vnd.openxmlformats-officedocument.spreadsheetml.sheet"/>
  <Default Extension="bin" ContentType="application/vnd.openxmlformats-officedocument.oleObject"/>
  <Default Extension="jpeg" ContentType="image/jpeg"/>
  <Default Extension="JPG" ContentType="image/.jpg"/>
  <Default Extension="png" ContentType="image/png"/>
  <Default Extension="emf" ContentType="image/x-emf"/>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olors1.xml" ContentType="application/vnd.ms-office.chartcolorstyle+xml"/>
  <Override PartName="/ppt/charts/colors2.xml" ContentType="application/vnd.ms-office.chartcolorstyle+xml"/>
  <Override PartName="/ppt/charts/colors3.xml" ContentType="application/vnd.ms-office.chartcolorstyle+xml"/>
  <Override PartName="/ppt/charts/colors4.xml" ContentType="application/vnd.ms-office.chartcolorstyle+xml"/>
  <Override PartName="/ppt/charts/colors5.xml" ContentType="application/vnd.ms-office.chartcolorstyle+xml"/>
  <Override PartName="/ppt/charts/colors6.xml" ContentType="application/vnd.ms-office.chartcolorstyle+xml"/>
  <Override PartName="/ppt/charts/style1.xml" ContentType="application/vnd.ms-office.chartstyle+xml"/>
  <Override PartName="/ppt/charts/style2.xml" ContentType="application/vnd.ms-office.chartstyle+xml"/>
  <Override PartName="/ppt/charts/style3.xml" ContentType="application/vnd.ms-office.chartstyle+xml"/>
  <Override PartName="/ppt/charts/style4.xml" ContentType="application/vnd.ms-office.chartstyle+xml"/>
  <Override PartName="/ppt/charts/style5.xml" ContentType="application/vnd.ms-office.chartstyle+xml"/>
  <Override PartName="/ppt/charts/style6.xml" ContentType="application/vnd.ms-office.chartstyle+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51" r:id="rId3"/>
    <p:sldMasterId id="2147483663" r:id="rId4"/>
    <p:sldMasterId id="2147483671" r:id="rId5"/>
    <p:sldMasterId id="2147483683" r:id="rId6"/>
    <p:sldMasterId id="2147483695" r:id="rId7"/>
  </p:sldMasterIdLst>
  <p:notesMasterIdLst>
    <p:notesMasterId r:id="rId9"/>
  </p:notesMasterIdLst>
  <p:sldIdLst>
    <p:sldId id="350" r:id="rId8"/>
    <p:sldId id="268" r:id="rId10"/>
    <p:sldId id="277" r:id="rId11"/>
    <p:sldId id="278" r:id="rId12"/>
    <p:sldId id="266" r:id="rId13"/>
    <p:sldId id="267" r:id="rId14"/>
    <p:sldId id="279" r:id="rId15"/>
    <p:sldId id="282" r:id="rId16"/>
    <p:sldId id="283" r:id="rId17"/>
    <p:sldId id="280" r:id="rId18"/>
    <p:sldId id="281" r:id="rId19"/>
    <p:sldId id="321" r:id="rId20"/>
    <p:sldId id="323" r:id="rId21"/>
    <p:sldId id="322" r:id="rId22"/>
    <p:sldId id="302" r:id="rId23"/>
    <p:sldId id="304" r:id="rId24"/>
    <p:sldId id="332" r:id="rId25"/>
    <p:sldId id="341" r:id="rId26"/>
    <p:sldId id="333" r:id="rId27"/>
    <p:sldId id="306" r:id="rId28"/>
    <p:sldId id="339" r:id="rId29"/>
    <p:sldId id="313" r:id="rId30"/>
    <p:sldId id="378" r:id="rId31"/>
    <p:sldId id="387" r:id="rId32"/>
    <p:sldId id="403" r:id="rId33"/>
    <p:sldId id="404" r:id="rId34"/>
    <p:sldId id="405" r:id="rId35"/>
    <p:sldId id="406" r:id="rId36"/>
    <p:sldId id="407" r:id="rId37"/>
    <p:sldId id="340" r:id="rId38"/>
    <p:sldId id="320" r:id="rId39"/>
  </p:sldIdLst>
  <p:sldSz cx="12192000" cy="6858000"/>
  <p:notesSz cx="6858000" cy="9144000"/>
  <p:embeddedFontLst>
    <p:embeddedFont>
      <p:font typeface="微软雅黑" panose="020B0503020204020204" charset="-122"/>
      <p:regular r:id="rId43"/>
    </p:embeddedFont>
    <p:embeddedFont>
      <p:font typeface="张海山锐谐体" panose="02000000000000000000" pitchFamily="2" charset="-122"/>
      <p:regular r:id="rId44"/>
    </p:embeddedFont>
    <p:embeddedFont>
      <p:font typeface="等线" panose="02010600030101010101" charset="-122"/>
      <p:regular r:id="rId45"/>
    </p:embeddedFont>
    <p:embeddedFont>
      <p:font typeface="Roboto Thin" panose="02000000000000000000" charset="0"/>
      <p:regular r:id="rId46"/>
      <p:italic r:id="rId47"/>
    </p:embeddedFont>
    <p:embeddedFont>
      <p:font typeface="Cambria Math" panose="02040503050406030204" charset="0"/>
      <p:regular r:id="rId48"/>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0CF9B"/>
    <a:srgbClr val="4FCEFF"/>
    <a:srgbClr val="00FFFF"/>
    <a:srgbClr val="98CEFD"/>
    <a:srgbClr val="D2F6BB"/>
    <a:srgbClr val="CDFFFC"/>
    <a:srgbClr val="CDCAFC"/>
    <a:srgbClr val="FECCCB"/>
    <a:srgbClr val="BFD3F5"/>
    <a:srgbClr val="F3C1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7118" autoAdjust="0"/>
  </p:normalViewPr>
  <p:slideViewPr>
    <p:cSldViewPr snapToGrid="0" showGuides="1">
      <p:cViewPr varScale="1">
        <p:scale>
          <a:sx n="44" d="100"/>
          <a:sy n="44" d="100"/>
        </p:scale>
        <p:origin x="1524" y="48"/>
      </p:cViewPr>
      <p:guideLst>
        <p:guide pos="4002"/>
        <p:guide orient="horz" pos="26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1.xml"/><Relationship Id="rId7" Type="http://schemas.openxmlformats.org/officeDocument/2006/relationships/slideMaster" Target="slideMasters/slideMaster6.xml"/><Relationship Id="rId6" Type="http://schemas.openxmlformats.org/officeDocument/2006/relationships/slideMaster" Target="slideMasters/slideMaster5.xml"/><Relationship Id="rId5" Type="http://schemas.openxmlformats.org/officeDocument/2006/relationships/slideMaster" Target="slideMasters/slideMaster4.xml"/><Relationship Id="rId48" Type="http://schemas.openxmlformats.org/officeDocument/2006/relationships/font" Target="fonts/font6.fntdata"/><Relationship Id="rId47" Type="http://schemas.openxmlformats.org/officeDocument/2006/relationships/font" Target="fonts/font5.fntdata"/><Relationship Id="rId46" Type="http://schemas.openxmlformats.org/officeDocument/2006/relationships/font" Target="fonts/font4.fntdata"/><Relationship Id="rId45" Type="http://schemas.openxmlformats.org/officeDocument/2006/relationships/font" Target="fonts/font3.fntdata"/><Relationship Id="rId44" Type="http://schemas.openxmlformats.org/officeDocument/2006/relationships/font" Target="fonts/font2.fntdata"/><Relationship Id="rId43" Type="http://schemas.openxmlformats.org/officeDocument/2006/relationships/font" Target="fonts/font1.fntdata"/><Relationship Id="rId42" Type="http://schemas.openxmlformats.org/officeDocument/2006/relationships/tableStyles" Target="tableStyles.xml"/><Relationship Id="rId41" Type="http://schemas.openxmlformats.org/officeDocument/2006/relationships/viewProps" Target="viewProps.xml"/><Relationship Id="rId40" Type="http://schemas.openxmlformats.org/officeDocument/2006/relationships/presProps" Target="presProps.xml"/><Relationship Id="rId4" Type="http://schemas.openxmlformats.org/officeDocument/2006/relationships/slideMaster" Target="slideMasters/slideMaster3.xml"/><Relationship Id="rId39" Type="http://schemas.openxmlformats.org/officeDocument/2006/relationships/slide" Target="slides/slide31.xml"/><Relationship Id="rId38" Type="http://schemas.openxmlformats.org/officeDocument/2006/relationships/slide" Target="slides/slide30.xml"/><Relationship Id="rId37" Type="http://schemas.openxmlformats.org/officeDocument/2006/relationships/slide" Target="slides/slide29.xml"/><Relationship Id="rId36" Type="http://schemas.openxmlformats.org/officeDocument/2006/relationships/slide" Target="slides/slide28.xml"/><Relationship Id="rId35" Type="http://schemas.openxmlformats.org/officeDocument/2006/relationships/slide" Target="slides/slide27.xml"/><Relationship Id="rId34" Type="http://schemas.openxmlformats.org/officeDocument/2006/relationships/slide" Target="slides/slide26.xml"/><Relationship Id="rId33" Type="http://schemas.openxmlformats.org/officeDocument/2006/relationships/slide" Target="slides/slide25.xml"/><Relationship Id="rId32" Type="http://schemas.openxmlformats.org/officeDocument/2006/relationships/slide" Target="slides/slide24.xml"/><Relationship Id="rId31" Type="http://schemas.openxmlformats.org/officeDocument/2006/relationships/slide" Target="slides/slide23.xml"/><Relationship Id="rId30" Type="http://schemas.openxmlformats.org/officeDocument/2006/relationships/slide" Target="slides/slide22.xml"/><Relationship Id="rId3" Type="http://schemas.openxmlformats.org/officeDocument/2006/relationships/slideMaster" Target="slideMasters/slideMaster2.xml"/><Relationship Id="rId29" Type="http://schemas.openxmlformats.org/officeDocument/2006/relationships/slide" Target="slides/slide21.xml"/><Relationship Id="rId28" Type="http://schemas.openxmlformats.org/officeDocument/2006/relationships/slide" Target="slides/slide20.xml"/><Relationship Id="rId27" Type="http://schemas.openxmlformats.org/officeDocument/2006/relationships/slide" Target="slides/slide19.xml"/><Relationship Id="rId26" Type="http://schemas.openxmlformats.org/officeDocument/2006/relationships/slide" Target="slides/slide18.xml"/><Relationship Id="rId25" Type="http://schemas.openxmlformats.org/officeDocument/2006/relationships/slide" Target="slides/slide17.xml"/><Relationship Id="rId24" Type="http://schemas.openxmlformats.org/officeDocument/2006/relationships/slide" Target="slides/slide16.xml"/><Relationship Id="rId23" Type="http://schemas.openxmlformats.org/officeDocument/2006/relationships/slide" Target="slides/slide15.xml"/><Relationship Id="rId22" Type="http://schemas.openxmlformats.org/officeDocument/2006/relationships/slide" Target="slides/slide14.xml"/><Relationship Id="rId21" Type="http://schemas.openxmlformats.org/officeDocument/2006/relationships/slide" Target="slides/slide13.xml"/><Relationship Id="rId20" Type="http://schemas.openxmlformats.org/officeDocument/2006/relationships/slide" Target="slides/slide12.xml"/><Relationship Id="rId2" Type="http://schemas.openxmlformats.org/officeDocument/2006/relationships/theme" Target="theme/theme1.xml"/><Relationship Id="rId19" Type="http://schemas.openxmlformats.org/officeDocument/2006/relationships/slide" Target="slides/slide11.xml"/><Relationship Id="rId18" Type="http://schemas.openxmlformats.org/officeDocument/2006/relationships/slide" Target="slides/slide10.xml"/><Relationship Id="rId17" Type="http://schemas.openxmlformats.org/officeDocument/2006/relationships/slide" Target="slides/slide9.xml"/><Relationship Id="rId16" Type="http://schemas.openxmlformats.org/officeDocument/2006/relationships/slide" Target="slides/slide8.xml"/><Relationship Id="rId15" Type="http://schemas.openxmlformats.org/officeDocument/2006/relationships/slide" Target="slides/slide7.xml"/><Relationship Id="rId14" Type="http://schemas.openxmlformats.org/officeDocument/2006/relationships/slide" Target="slides/slide6.xml"/><Relationship Id="rId13" Type="http://schemas.openxmlformats.org/officeDocument/2006/relationships/slide" Target="slides/slide5.xml"/><Relationship Id="rId12" Type="http://schemas.openxmlformats.org/officeDocument/2006/relationships/slide" Target="slides/slide4.xml"/><Relationship Id="rId11" Type="http://schemas.openxmlformats.org/officeDocument/2006/relationships/slide" Target="slides/slide3.xml"/><Relationship Id="rId10" Type="http://schemas.openxmlformats.org/officeDocument/2006/relationships/slide" Target="slides/slide2.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4" Type="http://schemas.microsoft.com/office/2011/relationships/chartColorStyle" Target="colors2.xml"/><Relationship Id="rId3" Type="http://schemas.microsoft.com/office/2011/relationships/chartStyle" Target="style2.xml"/><Relationship Id="rId2" Type="http://schemas.openxmlformats.org/officeDocument/2006/relationships/themeOverride" Target="../theme/themeOverride1.xml"/><Relationship Id="rId1" Type="http://schemas.openxmlformats.org/officeDocument/2006/relationships/package" Target="../embeddings/Workbook2.xlsx"/></Relationships>
</file>

<file path=ppt/charts/_rels/chart3.xml.rels><?xml version="1.0" encoding="UTF-8" standalone="yes"?>
<Relationships xmlns="http://schemas.openxmlformats.org/package/2006/relationships"><Relationship Id="rId4" Type="http://schemas.microsoft.com/office/2011/relationships/chartColorStyle" Target="colors3.xml"/><Relationship Id="rId3" Type="http://schemas.microsoft.com/office/2011/relationships/chartStyle" Target="style3.xml"/><Relationship Id="rId2" Type="http://schemas.openxmlformats.org/officeDocument/2006/relationships/themeOverride" Target="../theme/themeOverride2.xml"/><Relationship Id="rId1" Type="http://schemas.openxmlformats.org/officeDocument/2006/relationships/package" Target="../embeddings/Workbook3.xlsx"/></Relationships>
</file>

<file path=ppt/charts/_rels/chart4.xml.rels><?xml version="1.0" encoding="UTF-8" standalone="yes"?>
<Relationships xmlns="http://schemas.openxmlformats.org/package/2006/relationships"><Relationship Id="rId4" Type="http://schemas.microsoft.com/office/2011/relationships/chartColorStyle" Target="colors4.xml"/><Relationship Id="rId3" Type="http://schemas.microsoft.com/office/2011/relationships/chartStyle" Target="style4.xml"/><Relationship Id="rId2" Type="http://schemas.openxmlformats.org/officeDocument/2006/relationships/themeOverride" Target="../theme/themeOverride3.xml"/><Relationship Id="rId1" Type="http://schemas.openxmlformats.org/officeDocument/2006/relationships/package" Target="../embeddings/Workbook4.xlsx"/></Relationships>
</file>

<file path=ppt/charts/_rels/chart5.xml.rels><?xml version="1.0" encoding="UTF-8" standalone="yes"?>
<Relationships xmlns="http://schemas.openxmlformats.org/package/2006/relationships"><Relationship Id="rId3" Type="http://schemas.microsoft.com/office/2011/relationships/chartColorStyle" Target="colors5.xml"/><Relationship Id="rId2" Type="http://schemas.microsoft.com/office/2011/relationships/chartStyle" Target="style5.xml"/><Relationship Id="rId1" Type="http://schemas.openxmlformats.org/officeDocument/2006/relationships/package" Target="../embeddings/Workbook5.xlsx"/></Relationships>
</file>

<file path=ppt/charts/_rels/chart6.xml.rels><?xml version="1.0" encoding="UTF-8" standalone="yes"?>
<Relationships xmlns="http://schemas.openxmlformats.org/package/2006/relationships"><Relationship Id="rId3" Type="http://schemas.microsoft.com/office/2011/relationships/chartColorStyle" Target="colors6.xml"/><Relationship Id="rId2" Type="http://schemas.microsoft.com/office/2011/relationships/chartStyle" Target="style6.xml"/><Relationship Id="rId1" Type="http://schemas.openxmlformats.org/officeDocument/2006/relationships/package" Target="../embeddings/Workbook6.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321656237206854"/>
          <c:y val="0.0628397311622289"/>
          <c:w val="0.935668752558629"/>
          <c:h val="0.810138967962561"/>
        </c:manualLayout>
      </c:layout>
      <c:barChart>
        <c:barDir val="col"/>
        <c:grouping val="clustered"/>
        <c:varyColors val="0"/>
        <c:ser>
          <c:idx val="0"/>
          <c:order val="0"/>
          <c:tx>
            <c:strRef>
              <c:f>Sheet1!$B$1</c:f>
              <c:strCache>
                <c:ptCount val="1"/>
                <c:pt idx="0">
                  <c:v>系列 1</c:v>
                </c:pt>
              </c:strCache>
            </c:strRef>
          </c:tx>
          <c:spPr>
            <a:solidFill>
              <a:schemeClr val="accent1"/>
            </a:solidFill>
            <a:ln>
              <a:noFill/>
            </a:ln>
            <a:effectLst/>
          </c:spPr>
          <c:invertIfNegative val="0"/>
          <c:dPt>
            <c:idx val="0"/>
            <c:invertIfNegative val="0"/>
            <c:bubble3D val="0"/>
            <c:spPr>
              <a:gradFill>
                <a:gsLst>
                  <a:gs pos="45000">
                    <a:srgbClr val="009AD6"/>
                  </a:gs>
                  <a:gs pos="100000">
                    <a:schemeClr val="bg1">
                      <a:alpha val="0"/>
                    </a:schemeClr>
                  </a:gs>
                </a:gsLst>
                <a:lin ang="5400000" scaled="1"/>
              </a:gradFill>
              <a:ln>
                <a:noFill/>
              </a:ln>
              <a:effectLst/>
            </c:spPr>
          </c:dPt>
          <c:dPt>
            <c:idx val="1"/>
            <c:invertIfNegative val="0"/>
            <c:bubble3D val="0"/>
            <c:spPr>
              <a:gradFill>
                <a:gsLst>
                  <a:gs pos="54000">
                    <a:srgbClr val="134263"/>
                  </a:gs>
                  <a:gs pos="100000">
                    <a:schemeClr val="accent1">
                      <a:lumMod val="30000"/>
                      <a:lumOff val="70000"/>
                      <a:alpha val="0"/>
                    </a:schemeClr>
                  </a:gs>
                </a:gsLst>
                <a:lin ang="5400000" scaled="1"/>
              </a:gradFill>
              <a:ln>
                <a:noFill/>
              </a:ln>
              <a:effectLst/>
            </c:spPr>
          </c:dPt>
          <c:dPt>
            <c:idx val="2"/>
            <c:invertIfNegative val="0"/>
            <c:bubble3D val="0"/>
            <c:spPr>
              <a:gradFill>
                <a:gsLst>
                  <a:gs pos="54000">
                    <a:srgbClr val="134263"/>
                  </a:gs>
                  <a:gs pos="100000">
                    <a:schemeClr val="bg1">
                      <a:alpha val="0"/>
                    </a:schemeClr>
                  </a:gs>
                </a:gsLst>
                <a:lin ang="5400000" scaled="1"/>
              </a:gradFill>
              <a:ln>
                <a:noFill/>
              </a:ln>
              <a:effectLst/>
            </c:spPr>
          </c:dPt>
          <c:dPt>
            <c:idx val="3"/>
            <c:invertIfNegative val="0"/>
            <c:bubble3D val="0"/>
            <c:spPr>
              <a:gradFill>
                <a:gsLst>
                  <a:gs pos="54000">
                    <a:srgbClr val="134263"/>
                  </a:gs>
                  <a:gs pos="100000">
                    <a:schemeClr val="accent1">
                      <a:lumMod val="30000"/>
                      <a:lumOff val="70000"/>
                      <a:alpha val="0"/>
                    </a:schemeClr>
                  </a:gs>
                </a:gsLst>
                <a:lin ang="5400000" scaled="1"/>
              </a:gradFill>
              <a:ln>
                <a:noFill/>
              </a:ln>
              <a:effectLst/>
            </c:spPr>
          </c:dPt>
          <c:dPt>
            <c:idx val="4"/>
            <c:invertIfNegative val="0"/>
            <c:bubble3D val="0"/>
            <c:spPr>
              <a:gradFill>
                <a:gsLst>
                  <a:gs pos="54000">
                    <a:srgbClr val="134263"/>
                  </a:gs>
                  <a:gs pos="100000">
                    <a:schemeClr val="accent1">
                      <a:lumMod val="30000"/>
                      <a:lumOff val="70000"/>
                      <a:alpha val="0"/>
                    </a:schemeClr>
                  </a:gs>
                </a:gsLst>
                <a:lin ang="5400000" scaled="1"/>
              </a:gradFill>
              <a:ln>
                <a:noFill/>
              </a:ln>
              <a:effectLst/>
            </c:spPr>
          </c:dPt>
          <c:dLbls>
            <c:delete val="1"/>
          </c:dLbls>
          <c:cat>
            <c:strRef>
              <c:f>Sheet1!$A$2:$A$6</c:f>
              <c:strCache>
                <c:ptCount val="5"/>
                <c:pt idx="0">
                  <c:v>中国</c:v>
                </c:pt>
                <c:pt idx="1">
                  <c:v>美国</c:v>
                </c:pt>
                <c:pt idx="2">
                  <c:v>欧洲</c:v>
                </c:pt>
                <c:pt idx="3">
                  <c:v>日本</c:v>
                </c:pt>
                <c:pt idx="4">
                  <c:v>韩国</c:v>
                </c:pt>
              </c:strCache>
            </c:strRef>
          </c:cat>
          <c:val>
            <c:numRef>
              <c:f>Sheet1!$B$2:$B$6</c:f>
              <c:numCache>
                <c:formatCode>General</c:formatCode>
                <c:ptCount val="5"/>
                <c:pt idx="0">
                  <c:v>21</c:v>
                </c:pt>
                <c:pt idx="1">
                  <c:v>9</c:v>
                </c:pt>
                <c:pt idx="2">
                  <c:v>14</c:v>
                </c:pt>
                <c:pt idx="3">
                  <c:v>4</c:v>
                </c:pt>
                <c:pt idx="4">
                  <c:v>2</c:v>
                </c:pt>
              </c:numCache>
            </c:numRef>
          </c:val>
        </c:ser>
        <c:dLbls>
          <c:showLegendKey val="0"/>
          <c:showVal val="0"/>
          <c:showCatName val="0"/>
          <c:showSerName val="0"/>
          <c:showPercent val="0"/>
          <c:showBubbleSize val="0"/>
        </c:dLbls>
        <c:gapWidth val="219"/>
        <c:overlap val="-27"/>
        <c:axId val="559154287"/>
        <c:axId val="58475263"/>
      </c:barChart>
      <c:catAx>
        <c:axId val="5591542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200" b="0" i="0" u="none" strike="noStrike" kern="1200" baseline="0">
                <a:solidFill>
                  <a:schemeClr val="bg1"/>
                </a:solidFill>
                <a:latin typeface="+mn-ea"/>
                <a:ea typeface="+mn-ea"/>
                <a:cs typeface="+mn-cs"/>
              </a:defRPr>
            </a:pPr>
          </a:p>
        </c:txPr>
        <c:crossAx val="58475263"/>
        <c:crosses val="autoZero"/>
        <c:auto val="1"/>
        <c:lblAlgn val="ctr"/>
        <c:lblOffset val="100"/>
        <c:noMultiLvlLbl val="0"/>
      </c:catAx>
      <c:valAx>
        <c:axId val="58475263"/>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txPr>
          <a:bodyPr rot="-60000000" spcFirstLastPara="0"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559154287"/>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0" vertOverflow="ellipsis" vert="horz" wrap="square" anchor="ctr" anchorCtr="1" forceAA="0"/>
          <a:lstStyle/>
          <a:p>
            <a:pPr defTabSz="914400">
              <a:defRPr lang="zh-CN" sz="1920" b="1" i="0" u="none" strike="noStrike" kern="1200" spc="0" baseline="0">
                <a:solidFill>
                  <a:schemeClr val="bg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rPr sz="1920"/>
              <a:t>5G专利占比</a:t>
            </a:r>
            <a:endParaRPr sz="1920"/>
          </a:p>
        </c:rich>
      </c:tx>
      <c:layout/>
      <c:overlay val="0"/>
      <c:spPr>
        <a:noFill/>
        <a:ln>
          <a:noFill/>
        </a:ln>
        <a:effectLst/>
      </c:spPr>
    </c:title>
    <c:autoTitleDeleted val="0"/>
    <c:plotArea>
      <c:layout>
        <c:manualLayout>
          <c:layoutTarget val="inner"/>
          <c:xMode val="edge"/>
          <c:yMode val="edge"/>
          <c:x val="0.296004276359749"/>
          <c:y val="0.198705068095557"/>
          <c:w val="0.396899639182146"/>
          <c:h val="0.663094440723376"/>
        </c:manualLayout>
      </c:layout>
      <c:pieChart>
        <c:varyColors val="0"/>
        <c:ser>
          <c:idx val="0"/>
          <c:order val="0"/>
          <c:tx>
            <c:strRef>
              <c:f>Sheet1!$B$1</c:f>
              <c:strCache>
                <c:ptCount val="1"/>
                <c:pt idx="0">
                  <c:v>5G专利占比</c:v>
                </c:pt>
              </c:strCache>
            </c:strRef>
          </c:tx>
          <c:spPr>
            <a:solidFill>
              <a:srgbClr val="F1E2C4"/>
            </a:solidFill>
            <a:ln w="12700">
              <a:solidFill>
                <a:schemeClr val="bg1"/>
              </a:solidFill>
              <a:prstDash val="sysDash"/>
            </a:ln>
            <a:effectLst/>
          </c:spPr>
          <c:explosion val="11"/>
          <c:dPt>
            <c:idx val="0"/>
            <c:bubble3D val="0"/>
            <c:spPr>
              <a:solidFill>
                <a:srgbClr val="FED5C7"/>
              </a:solidFill>
              <a:ln w="12700">
                <a:solidFill>
                  <a:schemeClr val="bg1"/>
                </a:solidFill>
                <a:prstDash val="sysDash"/>
              </a:ln>
              <a:effectLst/>
            </c:spPr>
          </c:dPt>
          <c:dPt>
            <c:idx val="1"/>
            <c:bubble3D val="0"/>
            <c:spPr>
              <a:solidFill>
                <a:srgbClr val="DFEEEC"/>
              </a:solidFill>
              <a:ln w="12700">
                <a:solidFill>
                  <a:schemeClr val="bg1"/>
                </a:solidFill>
                <a:prstDash val="sysDash"/>
              </a:ln>
              <a:effectLst/>
            </c:spPr>
          </c:dPt>
          <c:dPt>
            <c:idx val="2"/>
            <c:bubble3D val="0"/>
            <c:spPr>
              <a:solidFill>
                <a:srgbClr val="F7B392"/>
              </a:solidFill>
              <a:ln w="12700">
                <a:solidFill>
                  <a:schemeClr val="bg1"/>
                </a:solidFill>
                <a:prstDash val="sysDash"/>
              </a:ln>
              <a:effectLst/>
            </c:spPr>
          </c:dPt>
          <c:dPt>
            <c:idx val="3"/>
            <c:bubble3D val="0"/>
            <c:spPr>
              <a:solidFill>
                <a:srgbClr val="97EBE0"/>
              </a:solidFill>
              <a:ln w="12700">
                <a:solidFill>
                  <a:schemeClr val="bg1"/>
                </a:solidFill>
                <a:prstDash val="sysDash"/>
              </a:ln>
              <a:effectLst/>
            </c:spPr>
          </c:dPt>
          <c:dPt>
            <c:idx val="4"/>
            <c:bubble3D val="0"/>
            <c:spPr>
              <a:solidFill>
                <a:srgbClr val="B09E99"/>
              </a:solidFill>
              <a:ln w="12700">
                <a:solidFill>
                  <a:schemeClr val="bg1"/>
                </a:solidFill>
                <a:prstDash val="sysDash"/>
              </a:ln>
              <a:effectLst/>
            </c:spPr>
          </c:dPt>
          <c:dLbls>
            <c:dLbl>
              <c:idx val="6"/>
              <c:layout>
                <c:manualLayout>
                  <c:x val="0.162234042553191"/>
                  <c:y val="0.0119641076769691"/>
                </c:manualLayout>
              </c:layout>
              <c:dLblPos val="bestFit"/>
              <c:showLegendKey val="0"/>
              <c:showVal val="0"/>
              <c:showCatName val="1"/>
              <c:showSerName val="0"/>
              <c:showPercent val="1"/>
              <c:showBubbleSize val="0"/>
              <c:separator> </c:separator>
              <c:extLst>
                <c:ext xmlns:c15="http://schemas.microsoft.com/office/drawing/2012/chart" uri="{CE6537A1-D6FC-4f65-9D91-7224C49458BB}">
                  <c15:layout/>
                </c:ext>
              </c:extLst>
            </c:dLbl>
            <c:numFmt formatCode="General" sourceLinked="1"/>
            <c:spPr>
              <a:solidFill>
                <a:schemeClr val="tx1">
                  <a:lumMod val="65000"/>
                  <a:lumOff val="35000"/>
                  <a:alpha val="57000"/>
                </a:schemeClr>
              </a:solidFill>
              <a:ln>
                <a:noFill/>
              </a:ln>
              <a:effectLst/>
            </c:spPr>
            <c:txPr>
              <a:bodyPr rot="0" spcFirstLastPara="0" vertOverflow="ellipsis" vert="horz" wrap="square" lIns="38100" tIns="19050" rIns="38100" bIns="19050" anchor="ctr" anchorCtr="1" forceAA="0"/>
              <a:lstStyle/>
              <a:p>
                <a:pPr>
                  <a:defRPr lang="zh-CN" sz="1600" b="1" i="0" u="none" strike="noStrike" kern="1200" baseline="0">
                    <a:solidFill>
                      <a:schemeClr val="bg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p>
            </c:txPr>
            <c:dLblPos val="outEnd"/>
            <c:showLegendKey val="0"/>
            <c:showVal val="0"/>
            <c:showCatName val="1"/>
            <c:showSerName val="0"/>
            <c:showPercent val="1"/>
            <c:showBubbleSize val="0"/>
            <c:separator> </c:separator>
            <c:showLeaderLines val="1"/>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中国</c:v>
                </c:pt>
                <c:pt idx="1">
                  <c:v>美国</c:v>
                </c:pt>
                <c:pt idx="2">
                  <c:v>韩国</c:v>
                </c:pt>
                <c:pt idx="3">
                  <c:v>日本</c:v>
                </c:pt>
                <c:pt idx="4">
                  <c:v>芬兰</c:v>
                </c:pt>
                <c:pt idx="5">
                  <c:v>瑞典</c:v>
                </c:pt>
                <c:pt idx="6">
                  <c:v>其他</c:v>
                </c:pt>
              </c:strCache>
            </c:strRef>
          </c:cat>
          <c:val>
            <c:numRef>
              <c:f>Sheet1!$B$2:$B$8</c:f>
              <c:numCache>
                <c:formatCode>General</c:formatCode>
                <c:ptCount val="7"/>
                <c:pt idx="0">
                  <c:v>38.46</c:v>
                </c:pt>
                <c:pt idx="1">
                  <c:v>19.93</c:v>
                </c:pt>
                <c:pt idx="2">
                  <c:v>16.68</c:v>
                </c:pt>
                <c:pt idx="3">
                  <c:v>8.42</c:v>
                </c:pt>
                <c:pt idx="4">
                  <c:v>9.01</c:v>
                </c:pt>
                <c:pt idx="5">
                  <c:v>4.35</c:v>
                </c:pt>
                <c:pt idx="6">
                  <c:v>3.15</c:v>
                </c:pt>
              </c:numCache>
            </c:numRef>
          </c:val>
        </c:ser>
        <c:dLbls>
          <c:showLegendKey val="0"/>
          <c:showVal val="1"/>
          <c:showCatName val="0"/>
          <c:showSerName val="0"/>
          <c:showPercent val="0"/>
          <c:showBubbleSize val="0"/>
          <c:showLeaderLines val="1"/>
        </c:dLbls>
        <c:firstSliceAng val="0"/>
      </c:pieChart>
      <c:spPr>
        <a:noFill/>
        <a:ln>
          <a:noFill/>
        </a:ln>
        <a:effectLst/>
      </c:spPr>
    </c:plotArea>
    <c:legend>
      <c:legendPos val="r"/>
      <c:layout/>
      <c:overlay val="0"/>
      <c:spPr>
        <a:noFill/>
        <a:ln>
          <a:noFill/>
        </a:ln>
        <a:effectLst/>
      </c:spPr>
      <c:txPr>
        <a:bodyPr rot="0" spcFirstLastPara="0" vertOverflow="ellipsis" vert="horz" wrap="square" anchor="ctr" anchorCtr="1"/>
        <a:lstStyle/>
        <a:p>
          <a:pPr>
            <a:defRPr lang="zh-CN" sz="1600" b="0" i="0" u="none" strike="noStrike" kern="1200" baseline="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p>
      </c:txPr>
    </c:legend>
    <c:plotVisOnly val="1"/>
    <c:dispBlanksAs val="gap"/>
    <c:showDLblsOverMax val="0"/>
  </c:chart>
  <c:spPr>
    <a:pattFill prst="pct70">
      <a:fgClr>
        <a:srgbClr val="4FCEFF"/>
      </a:fgClr>
      <a:bgClr>
        <a:sysClr val="window" lastClr="FFFFFF"/>
      </a:bgClr>
    </a:pattFill>
    <a:ln w="9525" cap="flat" cmpd="sng" algn="ctr">
      <a:solidFill>
        <a:schemeClr val="tx1">
          <a:lumMod val="15000"/>
          <a:lumOff val="85000"/>
        </a:schemeClr>
      </a:solidFill>
      <a:round/>
    </a:ln>
    <a:effectLst>
      <a:outerShdw blurRad="63500" dist="37357" dir="2700000" sx="0" sy="0" rotWithShape="0">
        <a:scrgbClr r="0" g="0" b="0"/>
      </a:outerShdw>
    </a:effectLst>
  </c:spPr>
  <c:txPr>
    <a:bodyPr/>
    <a:lstStyle/>
    <a:p>
      <a:pPr>
        <a:defRPr lang="zh-CN" sz="1600">
          <a:latin typeface="微软雅黑" panose="020B0503020204020204" charset="-122"/>
          <a:ea typeface="微软雅黑" panose="020B0503020204020204" charset="-122"/>
          <a:cs typeface="微软雅黑" panose="020B0503020204020204" charset="-122"/>
          <a:sym typeface="微软雅黑" panose="020B0503020204020204" charset="-122"/>
        </a:defRPr>
      </a:pP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layout>
        <c:manualLayout>
          <c:xMode val="edge"/>
          <c:yMode val="edge"/>
          <c:x val="0.133799840946257"/>
          <c:y val="0.0132216839166979"/>
        </c:manualLayout>
      </c:layout>
      <c:overlay val="0"/>
      <c:spPr>
        <a:noFill/>
        <a:ln>
          <a:noFill/>
        </a:ln>
        <a:effectLst/>
      </c:spPr>
      <c:txPr>
        <a:bodyPr rot="0" spcFirstLastPara="0" vertOverflow="ellipsis" vert="horz" wrap="square" anchor="ctr" anchorCtr="1"/>
        <a:lstStyle/>
        <a:p>
          <a:pPr>
            <a:defRPr lang="zh-CN" sz="1400" b="1" i="0" u="none" strike="noStrike" kern="1200" spc="0" baseline="0">
              <a:solidFill>
                <a:schemeClr val="bg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p>
      </c:txPr>
    </c:title>
    <c:autoTitleDeleted val="0"/>
    <c:plotArea>
      <c:layout>
        <c:manualLayout>
          <c:layoutTarget val="inner"/>
          <c:xMode val="edge"/>
          <c:yMode val="edge"/>
          <c:x val="0.296004276359749"/>
          <c:y val="0.198705068095557"/>
          <c:w val="0.396899639182146"/>
          <c:h val="0.663094440723376"/>
        </c:manualLayout>
      </c:layout>
      <c:pieChart>
        <c:varyColors val="0"/>
        <c:ser>
          <c:idx val="0"/>
          <c:order val="0"/>
          <c:tx>
            <c:strRef>
              <c:f>Sheet1!$B$1</c:f>
              <c:strCache>
                <c:ptCount val="1"/>
                <c:pt idx="0">
                  <c:v>3GPP R16标准（已冻结）</c:v>
                </c:pt>
              </c:strCache>
            </c:strRef>
          </c:tx>
          <c:spPr>
            <a:solidFill>
              <a:srgbClr val="F1E2C4"/>
            </a:solidFill>
            <a:ln w="12700">
              <a:solidFill>
                <a:schemeClr val="bg1"/>
              </a:solidFill>
              <a:prstDash val="sysDash"/>
            </a:ln>
            <a:effectLst/>
          </c:spPr>
          <c:explosion val="11"/>
          <c:dPt>
            <c:idx val="0"/>
            <c:bubble3D val="0"/>
            <c:spPr>
              <a:solidFill>
                <a:srgbClr val="FED5C7"/>
              </a:solidFill>
              <a:ln w="12700">
                <a:solidFill>
                  <a:schemeClr val="bg1"/>
                </a:solidFill>
                <a:prstDash val="sysDash"/>
              </a:ln>
              <a:effectLst/>
            </c:spPr>
          </c:dPt>
          <c:dPt>
            <c:idx val="1"/>
            <c:bubble3D val="0"/>
            <c:spPr>
              <a:solidFill>
                <a:srgbClr val="DFEEEC"/>
              </a:solidFill>
              <a:ln w="12700">
                <a:solidFill>
                  <a:schemeClr val="bg1"/>
                </a:solidFill>
                <a:prstDash val="sysDash"/>
              </a:ln>
              <a:effectLst/>
            </c:spPr>
          </c:dPt>
          <c:dLbls>
            <c:spPr>
              <a:solidFill>
                <a:sysClr val="windowText" lastClr="000000">
                  <a:lumMod val="65000"/>
                  <a:lumOff val="35000"/>
                  <a:alpha val="57000"/>
                </a:sysClr>
              </a:solidFill>
              <a:ln>
                <a:noFill/>
              </a:ln>
              <a:effectLst/>
            </c:spPr>
            <c:txPr>
              <a:bodyPr rot="0" spcFirstLastPara="0" vertOverflow="ellipsis" vert="horz" wrap="square" lIns="38100" tIns="19050" rIns="38100" bIns="19050" anchor="ctr" anchorCtr="1"/>
              <a:lstStyle/>
              <a:p>
                <a:pPr>
                  <a:defRPr lang="zh-CN" sz="900" b="0" i="0" u="none" strike="noStrike" kern="1200" baseline="0">
                    <a:solidFill>
                      <a:schemeClr val="bg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p>
            </c:txPr>
            <c:dLblPos val="outEnd"/>
            <c:showLegendKey val="0"/>
            <c:showVal val="1"/>
            <c:showCatName val="1"/>
            <c:showSerName val="0"/>
            <c:showPercent val="0"/>
            <c:showBubbleSize val="0"/>
            <c:separator> </c:separator>
            <c:showLeaderLines val="1"/>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中国电信</c:v>
                </c:pt>
                <c:pt idx="1">
                  <c:v>其他</c:v>
                </c:pt>
              </c:strCache>
            </c:strRef>
          </c:cat>
          <c:val>
            <c:numRef>
              <c:f>Sheet1!$B$2:$B$3</c:f>
              <c:numCache>
                <c:formatCode>General</c:formatCode>
                <c:ptCount val="2"/>
                <c:pt idx="0">
                  <c:v>15</c:v>
                </c:pt>
                <c:pt idx="1">
                  <c:v>6</c:v>
                </c:pt>
              </c:numCache>
            </c:numRef>
          </c:val>
        </c:ser>
        <c:dLbls>
          <c:showLegendKey val="0"/>
          <c:showVal val="1"/>
          <c:showCatName val="0"/>
          <c:showSerName val="0"/>
          <c:showPercent val="0"/>
          <c:showBubbleSize val="0"/>
          <c:showLeaderLines val="1"/>
        </c:dLbls>
        <c:firstSliceAng val="0"/>
      </c:pieChart>
      <c:spPr>
        <a:noFill/>
        <a:ln>
          <a:noFill/>
        </a:ln>
        <a:effectLst/>
      </c:spPr>
    </c:plotArea>
    <c:legend>
      <c:legendPos val="r"/>
      <c:legendEntry>
        <c:idx val="0"/>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p>
        </c:txPr>
      </c:legendEntry>
      <c:legendEntry>
        <c:idx val="1"/>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p>
        </c:txPr>
      </c:legendEntry>
      <c:layout>
        <c:manualLayout>
          <c:xMode val="edge"/>
          <c:yMode val="edge"/>
          <c:x val="0.731152864764556"/>
          <c:y val="0.433007230965547"/>
          <c:w val="0.241011366272327"/>
          <c:h val="0.297745640153126"/>
        </c:manualLayout>
      </c:layout>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p>
      </c:txPr>
    </c:legend>
    <c:plotVisOnly val="1"/>
    <c:dispBlanksAs val="gap"/>
    <c:showDLblsOverMax val="0"/>
  </c:chart>
  <c:spPr>
    <a:pattFill prst="pct70">
      <a:fgClr>
        <a:srgbClr val="4FCEFF"/>
      </a:fgClr>
      <a:bgClr>
        <a:sysClr val="window" lastClr="FFFFFF"/>
      </a:bgClr>
    </a:pattFill>
    <a:ln w="9525" cap="flat" cmpd="sng" algn="ctr">
      <a:solidFill>
        <a:schemeClr val="tx1">
          <a:lumMod val="15000"/>
          <a:lumOff val="85000"/>
        </a:schemeClr>
      </a:solidFill>
      <a:round/>
    </a:ln>
    <a:effectLst>
      <a:outerShdw blurRad="63500" dist="37357" dir="2700000" sx="0" sy="0" rotWithShape="0">
        <a:scrgbClr r="0" g="0" b="0"/>
      </a:outerShdw>
    </a:effectLst>
  </c:spPr>
  <c:txPr>
    <a:bodyPr/>
    <a:lstStyle/>
    <a:p>
      <a:pPr>
        <a:defRPr lang="zh-CN">
          <a:solidFill>
            <a:schemeClr val="bg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0" vertOverflow="ellipsis" vert="horz" wrap="square" anchor="ctr" anchorCtr="1" forceAA="0"/>
          <a:lstStyle/>
          <a:p>
            <a:pPr defTabSz="914400">
              <a:defRPr lang="zh-CN" sz="1400" b="1" i="0" u="none" strike="noStrike" kern="1200" spc="0" baseline="0">
                <a:solidFill>
                  <a:schemeClr val="bg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t>3GPP R17标准（正式立项）</a:t>
            </a:r>
          </a:p>
        </c:rich>
      </c:tx>
      <c:layout>
        <c:manualLayout>
          <c:xMode val="edge"/>
          <c:yMode val="edge"/>
          <c:x val="0.133123856138344"/>
          <c:y val="0.0132216839166979"/>
        </c:manualLayout>
      </c:layout>
      <c:overlay val="0"/>
      <c:spPr>
        <a:noFill/>
        <a:ln>
          <a:noFill/>
        </a:ln>
        <a:effectLst/>
      </c:spPr>
    </c:title>
    <c:autoTitleDeleted val="0"/>
    <c:plotArea>
      <c:layout>
        <c:manualLayout>
          <c:layoutTarget val="inner"/>
          <c:xMode val="edge"/>
          <c:yMode val="edge"/>
          <c:x val="0.296004276359749"/>
          <c:y val="0.198705068095557"/>
          <c:w val="0.396899639182146"/>
          <c:h val="0.663094440723376"/>
        </c:manualLayout>
      </c:layout>
      <c:pieChart>
        <c:varyColors val="0"/>
        <c:ser>
          <c:idx val="0"/>
          <c:order val="0"/>
          <c:tx>
            <c:strRef>
              <c:f>Sheet1!$B$1</c:f>
              <c:strCache>
                <c:ptCount val="1"/>
                <c:pt idx="0">
                  <c:v>3GPP R17标准（正式立项）</c:v>
                </c:pt>
              </c:strCache>
            </c:strRef>
          </c:tx>
          <c:spPr>
            <a:solidFill>
              <a:srgbClr val="F1E2C4"/>
            </a:solidFill>
            <a:ln w="12700">
              <a:solidFill>
                <a:schemeClr val="bg1"/>
              </a:solidFill>
              <a:prstDash val="sysDash"/>
            </a:ln>
            <a:effectLst/>
          </c:spPr>
          <c:explosion val="11"/>
          <c:dPt>
            <c:idx val="0"/>
            <c:bubble3D val="0"/>
            <c:spPr>
              <a:solidFill>
                <a:srgbClr val="FED5C7"/>
              </a:solidFill>
              <a:ln w="12700">
                <a:solidFill>
                  <a:schemeClr val="bg1"/>
                </a:solidFill>
                <a:prstDash val="sysDash"/>
              </a:ln>
              <a:effectLst/>
            </c:spPr>
          </c:dPt>
          <c:dPt>
            <c:idx val="1"/>
            <c:bubble3D val="0"/>
            <c:spPr>
              <a:solidFill>
                <a:srgbClr val="DFEEEC"/>
              </a:solidFill>
              <a:ln w="12700">
                <a:solidFill>
                  <a:schemeClr val="bg1"/>
                </a:solidFill>
                <a:prstDash val="sysDash"/>
              </a:ln>
              <a:effectLst/>
            </c:spPr>
          </c:dPt>
          <c:dLbls>
            <c:numFmt formatCode="General" sourceLinked="1"/>
            <c:spPr>
              <a:solidFill>
                <a:schemeClr val="tx1">
                  <a:lumMod val="65000"/>
                  <a:lumOff val="35000"/>
                  <a:alpha val="57000"/>
                </a:schemeClr>
              </a:solidFill>
              <a:ln>
                <a:noFill/>
              </a:ln>
              <a:effectLst/>
            </c:spPr>
            <c:txPr>
              <a:bodyPr rot="0" spcFirstLastPara="0" vertOverflow="ellipsis" vert="horz" wrap="square" lIns="38100" tIns="19050" rIns="38100" bIns="19050" anchor="ctr" anchorCtr="1" forceAA="0"/>
              <a:lstStyle/>
              <a:p>
                <a:pPr>
                  <a:defRPr lang="zh-CN" sz="900" b="1" i="0" u="none" strike="noStrike" kern="1200" baseline="0">
                    <a:solidFill>
                      <a:schemeClr val="bg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p>
            </c:txPr>
            <c:dLblPos val="outEnd"/>
            <c:showLegendKey val="0"/>
            <c:showVal val="1"/>
            <c:showCatName val="1"/>
            <c:showSerName val="0"/>
            <c:showPercent val="0"/>
            <c:showBubbleSize val="0"/>
            <c:separator> </c:separator>
            <c:showLeaderLines val="1"/>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中国</c:v>
                </c:pt>
                <c:pt idx="1">
                  <c:v>其他</c:v>
                </c:pt>
              </c:strCache>
            </c:strRef>
          </c:cat>
          <c:val>
            <c:numRef>
              <c:f>Sheet1!$B$2:$B$3</c:f>
              <c:numCache>
                <c:formatCode>General</c:formatCode>
                <c:ptCount val="2"/>
                <c:pt idx="0">
                  <c:v>11</c:v>
                </c:pt>
                <c:pt idx="1">
                  <c:v>12</c:v>
                </c:pt>
              </c:numCache>
            </c:numRef>
          </c:val>
        </c:ser>
        <c:dLbls>
          <c:showLegendKey val="0"/>
          <c:showVal val="1"/>
          <c:showCatName val="0"/>
          <c:showSerName val="0"/>
          <c:showPercent val="0"/>
          <c:showBubbleSize val="0"/>
          <c:showLeaderLines val="1"/>
        </c:dLbls>
        <c:firstSliceAng val="0"/>
      </c:pieChart>
      <c:spPr>
        <a:noFill/>
        <a:ln>
          <a:noFill/>
        </a:ln>
        <a:effectLst/>
      </c:spPr>
    </c:plotArea>
    <c:legend>
      <c:legendPos val="r"/>
      <c:layout/>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p>
      </c:txPr>
    </c:legend>
    <c:plotVisOnly val="1"/>
    <c:dispBlanksAs val="gap"/>
    <c:showDLblsOverMax val="0"/>
  </c:chart>
  <c:spPr>
    <a:pattFill prst="pct70">
      <a:fgClr>
        <a:srgbClr val="4FCEFF"/>
      </a:fgClr>
      <a:bgClr>
        <a:sysClr val="window" lastClr="FFFFFF"/>
      </a:bgClr>
    </a:pattFill>
    <a:ln w="9525" cap="flat" cmpd="sng" algn="ctr">
      <a:solidFill>
        <a:schemeClr val="tx1">
          <a:lumMod val="15000"/>
          <a:lumOff val="85000"/>
        </a:schemeClr>
      </a:solidFill>
      <a:round/>
    </a:ln>
    <a:effectLst>
      <a:outerShdw blurRad="63500" dist="37357" dir="2700000" sx="0" sy="0" rotWithShape="0">
        <a:scrgbClr r="0" g="0" b="0"/>
      </a:outerShdw>
    </a:effectLst>
  </c:spPr>
  <c:txPr>
    <a:bodyPr/>
    <a:lstStyle/>
    <a:p>
      <a:pPr>
        <a:defRPr lang="zh-CN">
          <a:latin typeface="微软雅黑" panose="020B0503020204020204" charset="-122"/>
          <a:ea typeface="微软雅黑" panose="020B0503020204020204" charset="-122"/>
          <a:cs typeface="微软雅黑" panose="020B0503020204020204" charset="-122"/>
          <a:sym typeface="微软雅黑" panose="020B0503020204020204" charset="-122"/>
        </a:defRPr>
      </a:pPr>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289251285573922"/>
          <c:y val="0"/>
          <c:w val="0.936364717173737"/>
          <c:h val="0.921857782282469"/>
        </c:manualLayout>
      </c:layout>
      <c:barChart>
        <c:barDir val="col"/>
        <c:grouping val="clustered"/>
        <c:varyColors val="0"/>
        <c:ser>
          <c:idx val="0"/>
          <c:order val="0"/>
          <c:tx>
            <c:strRef>
              <c:f>Sheet1!$B$1</c:f>
              <c:strCache>
                <c:ptCount val="1"/>
                <c:pt idx="0">
                  <c:v>系列 1</c:v>
                </c:pt>
              </c:strCache>
            </c:strRef>
          </c:tx>
          <c:spPr>
            <a:gradFill rotWithShape="1">
              <a:gsLst>
                <a:gs pos="54000">
                  <a:srgbClr val="134263"/>
                </a:gs>
                <a:gs pos="100000">
                  <a:schemeClr val="accent1">
                    <a:lumMod val="30000"/>
                    <a:lumOff val="70000"/>
                    <a:alpha val="0"/>
                  </a:schemeClr>
                </a:gs>
              </a:gsLst>
              <a:lin ang="5400000" scaled="1"/>
            </a:gradFill>
            <a:ln>
              <a:noFill/>
            </a:ln>
            <a:effectLst/>
          </c:spPr>
          <c:invertIfNegative val="0"/>
          <c:dPt>
            <c:idx val="0"/>
            <c:invertIfNegative val="0"/>
            <c:bubble3D val="0"/>
          </c:dPt>
          <c:dPt>
            <c:idx val="1"/>
            <c:invertIfNegative val="0"/>
            <c:bubble3D val="0"/>
            <c:spPr>
              <a:gradFill rotWithShape="1">
                <a:gsLst>
                  <a:gs pos="54000">
                    <a:srgbClr val="134263"/>
                  </a:gs>
                  <a:gs pos="100000">
                    <a:schemeClr val="accent1">
                      <a:lumMod val="30000"/>
                      <a:lumOff val="70000"/>
                      <a:alpha val="0"/>
                    </a:schemeClr>
                  </a:gs>
                </a:gsLst>
                <a:lin ang="5400000" scaled="1"/>
              </a:gradFill>
              <a:ln>
                <a:noFill/>
              </a:ln>
              <a:effectLst/>
            </c:spPr>
          </c:dPt>
          <c:dPt>
            <c:idx val="2"/>
            <c:invertIfNegative val="0"/>
            <c:bubble3D val="0"/>
            <c:spPr>
              <a:gradFill rotWithShape="1">
                <a:gsLst>
                  <a:gs pos="54000">
                    <a:srgbClr val="134263"/>
                  </a:gs>
                  <a:gs pos="100000">
                    <a:schemeClr val="accent1">
                      <a:lumMod val="30000"/>
                      <a:lumOff val="70000"/>
                      <a:alpha val="0"/>
                    </a:schemeClr>
                  </a:gs>
                </a:gsLst>
                <a:lin ang="5400000" scaled="1"/>
              </a:gradFill>
              <a:ln>
                <a:noFill/>
              </a:ln>
              <a:effectLst/>
            </c:spPr>
          </c:dPt>
          <c:dLbls>
            <c:delete val="1"/>
          </c:dLbls>
          <c:cat>
            <c:strRef>
              <c:f>Sheet1!$A$2:$A$4</c:f>
              <c:strCache>
                <c:ptCount val="3"/>
                <c:pt idx="0">
                  <c:v>4G</c:v>
                </c:pt>
                <c:pt idx="1">
                  <c:v>4.5G</c:v>
                </c:pt>
                <c:pt idx="2">
                  <c:v>5G</c:v>
                </c:pt>
              </c:strCache>
            </c:strRef>
          </c:cat>
          <c:val>
            <c:numRef>
              <c:f>Sheet1!$B$2:$B$4</c:f>
              <c:numCache>
                <c:formatCode>General</c:formatCode>
                <c:ptCount val="3"/>
                <c:pt idx="0">
                  <c:v>110</c:v>
                </c:pt>
                <c:pt idx="1">
                  <c:v>90</c:v>
                </c:pt>
                <c:pt idx="2">
                  <c:v>40</c:v>
                </c:pt>
              </c:numCache>
            </c:numRef>
          </c:val>
        </c:ser>
        <c:ser>
          <c:idx val="1"/>
          <c:order val="1"/>
          <c:tx>
            <c:strRef>
              <c:f>Sheet1!$C$1</c:f>
              <c:strCache>
                <c:ptCount val="1"/>
                <c:pt idx="0">
                  <c:v>系列2</c:v>
                </c:pt>
              </c:strCache>
            </c:strRef>
          </c:tx>
          <c:spPr>
            <a:gradFill rotWithShape="1">
              <a:gsLst>
                <a:gs pos="54000">
                  <a:srgbClr val="009AD6"/>
                </a:gs>
                <a:gs pos="100000">
                  <a:schemeClr val="accent1">
                    <a:lumMod val="30000"/>
                    <a:lumOff val="70000"/>
                    <a:alpha val="0"/>
                  </a:schemeClr>
                </a:gs>
              </a:gsLst>
              <a:lin ang="5400000" scaled="1"/>
            </a:gradFill>
            <a:ln>
              <a:noFill/>
            </a:ln>
            <a:effectLst/>
          </c:spPr>
          <c:invertIfNegative val="0"/>
          <c:dLbls>
            <c:delete val="1"/>
          </c:dLbls>
          <c:cat>
            <c:strRef>
              <c:f>Sheet1!$A$2:$A$4</c:f>
              <c:strCache>
                <c:ptCount val="3"/>
                <c:pt idx="0">
                  <c:v>4G</c:v>
                </c:pt>
                <c:pt idx="1">
                  <c:v>4.5G</c:v>
                </c:pt>
                <c:pt idx="2">
                  <c:v>5G</c:v>
                </c:pt>
              </c:strCache>
            </c:strRef>
          </c:cat>
          <c:val>
            <c:numRef>
              <c:f>Sheet1!$C$2:$C$4</c:f>
              <c:numCache>
                <c:formatCode>General</c:formatCode>
                <c:ptCount val="3"/>
                <c:pt idx="0">
                  <c:v>55</c:v>
                </c:pt>
                <c:pt idx="1">
                  <c:v>59</c:v>
                </c:pt>
                <c:pt idx="2">
                  <c:v>35</c:v>
                </c:pt>
              </c:numCache>
            </c:numRef>
          </c:val>
        </c:ser>
        <c:ser>
          <c:idx val="2"/>
          <c:order val="2"/>
          <c:tx>
            <c:strRef>
              <c:f>Sheet1!$D$1</c:f>
              <c:strCache>
                <c:ptCount val="1"/>
                <c:pt idx="0">
                  <c:v>系列3</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c:spPr>
          <c:invertIfNegative val="0"/>
          <c:dPt>
            <c:idx val="2"/>
            <c:invertIfNegative val="0"/>
            <c:bubble3D val="0"/>
            <c:spPr>
              <a:gradFill rotWithShape="1">
                <a:gsLst>
                  <a:gs pos="54000">
                    <a:srgbClr val="134263"/>
                  </a:gs>
                  <a:gs pos="100000">
                    <a:schemeClr val="accent1">
                      <a:lumMod val="30000"/>
                      <a:lumOff val="70000"/>
                      <a:alpha val="0"/>
                    </a:schemeClr>
                  </a:gs>
                </a:gsLst>
                <a:lin ang="5400000" scaled="1"/>
              </a:gradFill>
              <a:ln>
                <a:noFill/>
              </a:ln>
              <a:effectLst/>
            </c:spPr>
          </c:dPt>
          <c:dLbls>
            <c:delete val="1"/>
          </c:dLbls>
          <c:cat>
            <c:strRef>
              <c:f>Sheet1!$A$2:$A$4</c:f>
              <c:strCache>
                <c:ptCount val="3"/>
                <c:pt idx="0">
                  <c:v>4G</c:v>
                </c:pt>
                <c:pt idx="1">
                  <c:v>4.5G</c:v>
                </c:pt>
                <c:pt idx="2">
                  <c:v>5G</c:v>
                </c:pt>
              </c:strCache>
            </c:strRef>
          </c:cat>
          <c:val>
            <c:numRef>
              <c:f>Sheet1!$D$2:$D$4</c:f>
              <c:numCache>
                <c:formatCode>General</c:formatCode>
                <c:ptCount val="3"/>
                <c:pt idx="2">
                  <c:v>45</c:v>
                </c:pt>
              </c:numCache>
            </c:numRef>
          </c:val>
        </c:ser>
        <c:dLbls>
          <c:showLegendKey val="0"/>
          <c:showVal val="0"/>
          <c:showCatName val="0"/>
          <c:showSerName val="0"/>
          <c:showPercent val="0"/>
          <c:showBubbleSize val="0"/>
        </c:dLbls>
        <c:gapWidth val="100"/>
        <c:overlap val="-24"/>
        <c:axId val="559154287"/>
        <c:axId val="58475263"/>
      </c:barChart>
      <c:catAx>
        <c:axId val="559154287"/>
        <c:scaling>
          <c:orientation val="minMax"/>
        </c:scaling>
        <c:delete val="1"/>
        <c:axPos val="b"/>
        <c:numFmt formatCode="General" sourceLinked="1"/>
        <c:majorTickMark val="none"/>
        <c:minorTickMark val="none"/>
        <c:tickLblPos val="nextTo"/>
        <c:txPr>
          <a:bodyPr rot="-60000000" spcFirstLastPara="0" vertOverflow="ellipsis" vert="horz" wrap="square" anchor="ctr" anchorCtr="1"/>
          <a:lstStyle/>
          <a:p>
            <a:pPr>
              <a:defRPr lang="zh-CN" sz="1195" b="0" i="0" u="none" strike="noStrike" kern="1200" baseline="0">
                <a:solidFill>
                  <a:schemeClr val="tx2"/>
                </a:solidFill>
                <a:latin typeface="+mn-lt"/>
                <a:ea typeface="+mn-ea"/>
                <a:cs typeface="+mn-cs"/>
              </a:defRPr>
            </a:pPr>
          </a:p>
        </c:txPr>
        <c:crossAx val="58475263"/>
        <c:crosses val="autoZero"/>
        <c:auto val="1"/>
        <c:lblAlgn val="ctr"/>
        <c:lblOffset val="100"/>
        <c:noMultiLvlLbl val="0"/>
      </c:catAx>
      <c:valAx>
        <c:axId val="58475263"/>
        <c:scaling>
          <c:orientation val="minMax"/>
        </c:scaling>
        <c:delete val="1"/>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txPr>
          <a:bodyPr rot="-60000000" spcFirstLastPara="0" vertOverflow="ellipsis" vert="horz" wrap="square" anchor="ctr" anchorCtr="1"/>
          <a:lstStyle/>
          <a:p>
            <a:pPr>
              <a:defRPr lang="zh-CN" sz="1195" b="0" i="0" u="none" strike="noStrike" kern="1200" baseline="0">
                <a:solidFill>
                  <a:schemeClr val="tx2"/>
                </a:solidFill>
                <a:latin typeface="+mn-lt"/>
                <a:ea typeface="+mn-ea"/>
                <a:cs typeface="+mn-cs"/>
              </a:defRPr>
            </a:pPr>
          </a:p>
        </c:txPr>
        <c:crossAx val="559154287"/>
        <c:crosses val="autoZero"/>
        <c:crossBetween val="between"/>
      </c:valAx>
      <c:spPr>
        <a:noFill/>
        <a:ln w="25400">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solidFill>
              <a:srgbClr val="009AD6"/>
            </a:solidFill>
            <a:ln w="12700">
              <a:solidFill>
                <a:schemeClr val="lt1"/>
              </a:solidFill>
            </a:ln>
          </c:spPr>
          <c:explosion val="0"/>
          <c:dPt>
            <c:idx val="0"/>
            <c:bubble3D val="0"/>
            <c:spPr>
              <a:solidFill>
                <a:srgbClr val="134263"/>
              </a:solidFill>
              <a:ln w="12700">
                <a:solidFill>
                  <a:schemeClr val="lt1"/>
                </a:solidFill>
              </a:ln>
              <a:effectLst/>
            </c:spPr>
          </c:dPt>
          <c:dPt>
            <c:idx val="1"/>
            <c:bubble3D val="0"/>
            <c:spPr>
              <a:solidFill>
                <a:srgbClr val="009AD6"/>
              </a:solidFill>
              <a:ln w="19050">
                <a:solidFill>
                  <a:schemeClr val="lt1"/>
                </a:solidFill>
              </a:ln>
              <a:effectLst/>
            </c:spPr>
          </c:dPt>
          <c:dLbls>
            <c:delete val="1"/>
          </c:dLbls>
          <c:cat>
            <c:strRef>
              <c:f>Sheet1!$A$2:$A$3</c:f>
              <c:strCache>
                <c:ptCount val="2"/>
                <c:pt idx="0">
                  <c:v>第一季度</c:v>
                </c:pt>
                <c:pt idx="1">
                  <c:v>第二季度</c:v>
                </c:pt>
              </c:strCache>
            </c:strRef>
          </c:cat>
          <c:val>
            <c:numRef>
              <c:f>Sheet1!$B$2:$B$3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7">
  <cs:axisTitle>
    <cs:lnRef idx="0"/>
    <cs:fillRef idx="0"/>
    <cs:effectRef idx="0"/>
    <cs:fontRef idx="minor">
      <a:schemeClr val="tx2"/>
    </cs:fontRef>
    <cs:defRPr sz="1195"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5"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5" kern="1200"/>
  </cs:chartArea>
  <cs:dataLabel>
    <cs:lnRef idx="0"/>
    <cs:fillRef idx="0"/>
    <cs:effectRef idx="0"/>
    <cs:fontRef idx="minor">
      <a:schemeClr val="tx2"/>
    </cs:fontRef>
    <cs:defRPr sz="1195"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5"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5"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3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5"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5" kern="1200"/>
  </cs:valueAxis>
  <cs:wall>
    <cs:lnRef idx="0"/>
    <cs:fillRef idx="0"/>
    <cs:effectRef idx="0"/>
    <cs:fontRef idx="minor">
      <a:schemeClr val="tx2"/>
    </cs:fontRef>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0.emf"/></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jpeg>
</file>

<file path=ppt/media/image34.jpeg>
</file>

<file path=ppt/media/image35.jpeg>
</file>

<file path=ppt/media/image36.jpeg>
</file>

<file path=ppt/media/image37.jpeg>
</file>

<file path=ppt/media/image38.jpe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0.png>
</file>

<file path=ppt/media/image61.png>
</file>

<file path=ppt/media/image62.png>
</file>

<file path=ppt/media/image63.jpeg>
</file>

<file path=ppt/media/image64.png>
</file>

<file path=ppt/media/image65.png>
</file>

<file path=ppt/media/image66.png>
</file>

<file path=ppt/media/image67.png>
</file>

<file path=ppt/media/image68.png>
</file>

<file path=ppt/media/image69.png>
</file>

<file path=ppt/media/image7.png>
</file>

<file path=ppt/media/image71.jpeg>
</file>

<file path=ppt/media/image72.png>
</file>

<file path=ppt/media/image73.png>
</file>

<file path=ppt/media/image74.jpeg>
</file>

<file path=ppt/media/image75.png>
</file>

<file path=ppt/media/image76.png>
</file>

<file path=ppt/media/image77.png>
</file>

<file path=ppt/media/image78.jpeg>
</file>

<file path=ppt/media/image79.png>
</file>

<file path=ppt/media/image8.png>
</file>

<file path=ppt/media/image80.wdp>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5C7E88-63E0-4693-9979-00B15F5A95C0}"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9AF01D-DDE2-4630-B8D6-C98202DFB772}"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时间可以变化的</a:t>
            </a:r>
            <a:endParaRPr lang="zh-CN" altLang="en-US" dirty="0"/>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9679E2E-0CC5-4F4B-A0F9-22F179D2D61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AR</a:t>
            </a:r>
            <a:r>
              <a:rPr lang="zh-CN" altLang="en-US"/>
              <a:t>：</a:t>
            </a:r>
            <a:r>
              <a:rPr lang="en-US" altLang="zh-CN"/>
              <a:t>增强现实(Augmented Reality，简称 AR)，是一种实时地计算摄影机影像的位置及角度并加上相应图像的技术，这种技术的目标是在屏幕上把虚拟世界套在现实世界并进行互动</a:t>
            </a:r>
            <a:r>
              <a:rPr lang="zh-CN" altLang="en-US"/>
              <a:t>。如果工人佩戴AR眼镜，根据全息画面的指导，进行标准化的操作，可看到接下来的工作步骤，看到面前设备或物品的信息，看到工作行动路线。不仅避免出错，还提高效率，也能缩短工人培训周期。如果维修人员佩戴AR眼镜，扫描机器后就可以得知设备的产品型号、维修记录等，可以直接下载设备的维修手册，显示解决设备故障的具体操作步骤，甚至细到如何拆卸零部件，这样可以大大减少维修人员培训费用和培训周期。</a:t>
            </a:r>
            <a:endParaRPr lang="zh-CN" altLang="en-US"/>
          </a:p>
          <a:p>
            <a:endParaRPr lang="en-US" altLang="zh-CN"/>
          </a:p>
          <a:p>
            <a:r>
              <a:rPr lang="en-US" altLang="zh-CN"/>
              <a:t>E</a:t>
            </a:r>
            <a:r>
              <a:rPr lang="zh-CN" altLang="en-US"/>
              <a:t>WIS：是电气线路互联系统，是飞机的线缆系统，为全机25个功能系统提供电源信。EWIS通过线缆的互联，为飞机所有功能系统提供信号和电能传输，好比人的‘脉络’和‘血管’，为人体输送能量。没有它的存在，所有系统的功能将无法实现。</a:t>
            </a:r>
            <a:endParaRPr lang="zh-CN" altLang="en-US"/>
          </a:p>
        </p:txBody>
      </p:sp>
      <p:sp>
        <p:nvSpPr>
          <p:cNvPr id="4" name="灯片编号占位符 3"/>
          <p:cNvSpPr>
            <a:spLocks noGrp="1"/>
          </p:cNvSpPr>
          <p:nvPr>
            <p:ph type="sldNum" sz="quarter" idx="5"/>
          </p:nvPr>
        </p:nvSpPr>
        <p:spPr/>
        <p:txBody>
          <a:bodyPr/>
          <a:lstStyle/>
          <a:p>
            <a:fld id="{79679E2E-0CC5-4F4B-A0F9-22F179D2D61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查一下相关的后续背景详细应用</a:t>
            </a:r>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9679E2E-0CC5-4F4B-A0F9-22F179D2D61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9679E2E-0CC5-4F4B-A0F9-22F179D2D61D}"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2020</a:t>
            </a:r>
            <a:r>
              <a:rPr lang="zh-CN" altLang="en-US"/>
              <a:t>年</a:t>
            </a:r>
            <a:r>
              <a:rPr lang="en-US" altLang="zh-CN"/>
              <a:t>9</a:t>
            </a:r>
            <a:r>
              <a:rPr lang="zh-CN" altLang="en-US"/>
              <a:t>月</a:t>
            </a:r>
            <a:r>
              <a:rPr lang="en-US" altLang="zh-CN"/>
              <a:t>10</a:t>
            </a:r>
            <a:r>
              <a:rPr lang="zh-CN" altLang="en-US"/>
              <a:t>日：振华32”轮上最后1台远控自动化龙门吊缓缓驶到宁波舟山港梅山港区码头面上，这标志着全国首批“无司机室”远控自动化龙门吊在该港区全部完成卸船。梅山港区是宁波舟山港首个规模化推广应用自动化龙门吊的港区，目前场地内24台远控自动化龙门吊已实现场地堆箱、取箱的全自动化运行，初步实现“1人控3机”的目标。下阶段，梅山港区将做好“无司机室”远控自动化龙门吊设备的调试攻关及投产保障工作，力争在年底前完成12台新设备的自动化调试，同时融合前期24台自动化龙门吊，提升自动化龙门吊规模化应用程度，深度释放场地生产力，提升堆场运转的整体效率及智慧化程度，助力梅山港区智慧码头建设再上新台阶。</a:t>
            </a:r>
            <a:endParaRPr lang="zh-CN" altLang="en-US"/>
          </a:p>
          <a:p>
            <a:endParaRPr lang="zh-CN" altLang="en-US"/>
          </a:p>
          <a:p>
            <a:r>
              <a:rPr lang="zh-CN" altLang="en-US"/>
              <a:t>2020年12月8日13时，随着装载5.66万吨大豆的“凯普洛斯”轮在老塘山三期码头1号泊位减载完毕，公司2020年已累计完成货物吞吐量1.036亿吨，同比增长5.63%，已超2019年全年总量。</a:t>
            </a:r>
            <a:endParaRPr lang="zh-CN" altLang="en-US"/>
          </a:p>
          <a:p>
            <a:endParaRPr lang="zh-CN" altLang="en-US"/>
          </a:p>
          <a:p>
            <a:endParaRPr lang="zh-CN" altLang="en-US"/>
          </a:p>
        </p:txBody>
      </p:sp>
      <p:sp>
        <p:nvSpPr>
          <p:cNvPr id="4" name="灯片编号占位符 3"/>
          <p:cNvSpPr>
            <a:spLocks noGrp="1"/>
          </p:cNvSpPr>
          <p:nvPr>
            <p:ph type="sldNum" sz="quarter" idx="5"/>
          </p:nvPr>
        </p:nvSpPr>
        <p:spPr/>
        <p:txBody>
          <a:bodyPr/>
          <a:lstStyle/>
          <a:p>
            <a:fld id="{79679E2E-0CC5-4F4B-A0F9-22F179D2D61D}"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9679E2E-0CC5-4F4B-A0F9-22F179D2D61D}"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9679E2E-0CC5-4F4B-A0F9-22F179D2D61D}"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9679E2E-0CC5-4F4B-A0F9-22F179D2D61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2400" dirty="0"/>
              <a:t>1</a:t>
            </a:r>
            <a:r>
              <a:rPr lang="en-US" altLang="zh-CN" sz="3600" dirty="0"/>
              <a:t>G   1986</a:t>
            </a:r>
            <a:r>
              <a:rPr lang="zh-CN" altLang="en-US" sz="3600" dirty="0"/>
              <a:t>年，</a:t>
            </a:r>
            <a:r>
              <a:rPr lang="en-US" altLang="zh-CN" sz="3600" dirty="0"/>
              <a:t>1G</a:t>
            </a:r>
            <a:r>
              <a:rPr lang="zh-CN" altLang="en-US" sz="3600" dirty="0"/>
              <a:t>在美国芝加哥正式诞生（模拟通信），大哥大时代</a:t>
            </a:r>
            <a:r>
              <a:rPr lang="en-US" altLang="zh-CN" sz="3600" dirty="0"/>
              <a:t> </a:t>
            </a:r>
            <a:endParaRPr lang="zh-CN" altLang="en-US" sz="3600" dirty="0"/>
          </a:p>
          <a:p>
            <a:r>
              <a:rPr lang="en-US" altLang="zh-CN" sz="3600" dirty="0"/>
              <a:t>2G   1995</a:t>
            </a:r>
            <a:r>
              <a:rPr lang="zh-CN" altLang="en-US" sz="3600" dirty="0"/>
              <a:t>年，诺基亚时代</a:t>
            </a:r>
            <a:r>
              <a:rPr lang="en-US" altLang="zh-CN" sz="3600" dirty="0"/>
              <a:t>(</a:t>
            </a:r>
            <a:r>
              <a:rPr lang="zh-CN" altLang="en-US" sz="3600" dirty="0"/>
              <a:t>进入数字时代</a:t>
            </a:r>
            <a:r>
              <a:rPr lang="en-US" altLang="zh-CN" sz="3600" dirty="0"/>
              <a:t>)</a:t>
            </a:r>
            <a:endParaRPr lang="zh-CN" altLang="en-US" sz="3600" dirty="0"/>
          </a:p>
          <a:p>
            <a:r>
              <a:rPr lang="en-US" altLang="zh-CN" sz="3600" dirty="0"/>
              <a:t>3G   2003</a:t>
            </a:r>
            <a:r>
              <a:rPr lang="zh-CN" altLang="en-US" sz="3600" dirty="0"/>
              <a:t>年，移动多媒体时代</a:t>
            </a:r>
            <a:endParaRPr lang="zh-CN" altLang="en-US" sz="3600" dirty="0"/>
          </a:p>
          <a:p>
            <a:r>
              <a:rPr lang="en-US" altLang="zh-CN" sz="3600" dirty="0"/>
              <a:t>4G   2013</a:t>
            </a:r>
            <a:r>
              <a:rPr lang="zh-CN" altLang="en-US" sz="3600" dirty="0"/>
              <a:t>年，移动互联网时代</a:t>
            </a:r>
            <a:endParaRPr lang="zh-CN" altLang="en-US" sz="3600" dirty="0"/>
          </a:p>
          <a:p>
            <a:r>
              <a:rPr lang="en-US" altLang="zh-CN" sz="3600" dirty="0"/>
              <a:t>5G   2019</a:t>
            </a:r>
            <a:r>
              <a:rPr lang="zh-CN" altLang="en-US" sz="3600" dirty="0"/>
              <a:t>年，万物互联</a:t>
            </a:r>
            <a:endParaRPr lang="zh-CN" altLang="en-US" sz="3600" dirty="0"/>
          </a:p>
          <a:p>
            <a:r>
              <a:rPr lang="zh-CN" altLang="en-US" sz="3600" dirty="0"/>
              <a:t>几乎是十年一代</a:t>
            </a:r>
            <a:endParaRPr lang="zh-CN" altLang="en-US" sz="3600" dirty="0"/>
          </a:p>
          <a:p>
            <a:endParaRPr lang="zh-CN" altLang="en-US" sz="3600" dirty="0"/>
          </a:p>
          <a:p>
            <a:r>
              <a:rPr lang="zh-CN" altLang="en-US" sz="3600" dirty="0"/>
              <a:t>通感互联网是一种联动多维感官实现感觉互通的体验传输网络。通过互联基础设施，人们可以充分调动视觉、听觉、触觉、嗅觉、味觉乃至情感并实现这些重要感觉的远程传输与交互。无论身处何处，都可以获得音乐弹奏、美术、运动等技能在真实环境的沉浸式体验，可以感受到真实、不消耗实物的美食、护肤试用体验，可以获得精准操控平台硬件设施的云端协同办公体</a:t>
            </a:r>
            <a:endParaRPr lang="zh-CN" altLang="en-US" sz="3600" dirty="0"/>
          </a:p>
          <a:p>
            <a:endParaRPr lang="zh-CN" altLang="en-US" sz="3600" dirty="0"/>
          </a:p>
          <a:p>
            <a:endParaRPr lang="zh-CN" altLang="en-US" sz="3600" dirty="0"/>
          </a:p>
        </p:txBody>
      </p:sp>
      <p:sp>
        <p:nvSpPr>
          <p:cNvPr id="4" name="灯片编号占位符 3"/>
          <p:cNvSpPr>
            <a:spLocks noGrp="1"/>
          </p:cNvSpPr>
          <p:nvPr>
            <p:ph type="sldNum" sz="quarter" idx="5"/>
          </p:nvPr>
        </p:nvSpPr>
        <p:spPr/>
        <p:txBody>
          <a:bodyPr/>
          <a:lstStyle/>
          <a:p>
            <a:fld id="{79679E2E-0CC5-4F4B-A0F9-22F179D2D61D}"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9679E2E-0CC5-4F4B-A0F9-22F179D2D61D}"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9679E2E-0CC5-4F4B-A0F9-22F179D2D61D}"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插入一下大赛的视频</a:t>
            </a:r>
            <a:endParaRPr lang="zh-CN" altLang="en-US" dirty="0"/>
          </a:p>
        </p:txBody>
      </p:sp>
      <p:sp>
        <p:nvSpPr>
          <p:cNvPr id="4" name="灯片编号占位符 3"/>
          <p:cNvSpPr>
            <a:spLocks noGrp="1"/>
          </p:cNvSpPr>
          <p:nvPr>
            <p:ph type="sldNum" sz="quarter" idx="5"/>
          </p:nvPr>
        </p:nvSpPr>
        <p:spPr/>
        <p:txBody>
          <a:bodyPr/>
          <a:lstStyle/>
          <a:p>
            <a:fld id="{D19AF01D-DDE2-4630-B8D6-C98202DFB772}"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插入一下大赛的视频</a:t>
            </a:r>
            <a:endParaRPr lang="zh-CN" altLang="en-US" dirty="0"/>
          </a:p>
        </p:txBody>
      </p:sp>
      <p:sp>
        <p:nvSpPr>
          <p:cNvPr id="4" name="灯片编号占位符 3"/>
          <p:cNvSpPr>
            <a:spLocks noGrp="1"/>
          </p:cNvSpPr>
          <p:nvPr>
            <p:ph type="sldNum" sz="quarter" idx="5"/>
          </p:nvPr>
        </p:nvSpPr>
        <p:spPr/>
        <p:txBody>
          <a:bodyPr/>
          <a:lstStyle/>
          <a:p>
            <a:fld id="{D19AF01D-DDE2-4630-B8D6-C98202DFB772}"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插入一下大赛的视频</a:t>
            </a:r>
            <a:endParaRPr lang="zh-CN" altLang="en-US" dirty="0"/>
          </a:p>
        </p:txBody>
      </p:sp>
      <p:sp>
        <p:nvSpPr>
          <p:cNvPr id="4" name="灯片编号占位符 3"/>
          <p:cNvSpPr>
            <a:spLocks noGrp="1"/>
          </p:cNvSpPr>
          <p:nvPr>
            <p:ph type="sldNum" sz="quarter" idx="5"/>
          </p:nvPr>
        </p:nvSpPr>
        <p:spPr/>
        <p:txBody>
          <a:bodyPr/>
          <a:lstStyle/>
          <a:p>
            <a:fld id="{D19AF01D-DDE2-4630-B8D6-C98202DFB772}"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插入一下大赛的视频</a:t>
            </a:r>
            <a:endParaRPr lang="zh-CN" altLang="en-US" dirty="0"/>
          </a:p>
        </p:txBody>
      </p:sp>
      <p:sp>
        <p:nvSpPr>
          <p:cNvPr id="4" name="灯片编号占位符 3"/>
          <p:cNvSpPr>
            <a:spLocks noGrp="1"/>
          </p:cNvSpPr>
          <p:nvPr>
            <p:ph type="sldNum" sz="quarter" idx="5"/>
          </p:nvPr>
        </p:nvSpPr>
        <p:spPr/>
        <p:txBody>
          <a:bodyPr/>
          <a:lstStyle/>
          <a:p>
            <a:fld id="{D19AF01D-DDE2-4630-B8D6-C98202DFB772}"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插入一下大赛的视频</a:t>
            </a:r>
            <a:endParaRPr lang="zh-CN" altLang="en-US" dirty="0"/>
          </a:p>
        </p:txBody>
      </p:sp>
      <p:sp>
        <p:nvSpPr>
          <p:cNvPr id="4" name="灯片编号占位符 3"/>
          <p:cNvSpPr>
            <a:spLocks noGrp="1"/>
          </p:cNvSpPr>
          <p:nvPr>
            <p:ph type="sldNum" sz="quarter" idx="5"/>
          </p:nvPr>
        </p:nvSpPr>
        <p:spPr/>
        <p:txBody>
          <a:bodyPr/>
          <a:lstStyle/>
          <a:p>
            <a:fld id="{D19AF01D-DDE2-4630-B8D6-C98202DFB772}"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9679E2E-0CC5-4F4B-A0F9-22F179D2D61D}"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插入一下大赛的视频</a:t>
            </a:r>
            <a:endParaRPr lang="zh-CN" altLang="en-US" dirty="0"/>
          </a:p>
        </p:txBody>
      </p:sp>
      <p:sp>
        <p:nvSpPr>
          <p:cNvPr id="4" name="灯片编号占位符 3"/>
          <p:cNvSpPr>
            <a:spLocks noGrp="1"/>
          </p:cNvSpPr>
          <p:nvPr>
            <p:ph type="sldNum" sz="quarter" idx="5"/>
          </p:nvPr>
        </p:nvSpPr>
        <p:spPr/>
        <p:txBody>
          <a:bodyPr/>
          <a:lstStyle/>
          <a:p>
            <a:fld id="{D19AF01D-DDE2-4630-B8D6-C98202DFB772}"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前面通信发展史，可以看出</a:t>
            </a:r>
            <a:r>
              <a:rPr lang="en-US" altLang="zh-CN" dirty="0"/>
              <a:t>5G</a:t>
            </a:r>
            <a:r>
              <a:rPr lang="zh-CN" altLang="en-US" dirty="0"/>
              <a:t>会产生许多的新的应用场景，会带来很多的经济效益，接着后面讲述中国为了占据</a:t>
            </a:r>
            <a:r>
              <a:rPr lang="en-US" altLang="zh-CN" dirty="0"/>
              <a:t>5G</a:t>
            </a:r>
            <a:r>
              <a:rPr lang="zh-CN" altLang="en-US" dirty="0"/>
              <a:t>市场的地位，对此有哪些优势，做出了哪些努力。</a:t>
            </a:r>
            <a:endParaRPr lang="zh-CN" altLang="en-US" dirty="0"/>
          </a:p>
          <a:p>
            <a:endParaRPr lang="zh-CN" altLang="en-US" dirty="0"/>
          </a:p>
          <a:p>
            <a:r>
              <a:rPr lang="zh-CN" altLang="en-US">
                <a:sym typeface="+mn-ea"/>
              </a:rPr>
              <a:t>5G</a:t>
            </a:r>
            <a:r>
              <a:rPr lang="en-US" altLang="zh-CN">
                <a:sym typeface="+mn-ea"/>
              </a:rPr>
              <a:t> 2020</a:t>
            </a:r>
            <a:r>
              <a:rPr lang="zh-CN" altLang="en-US">
                <a:sym typeface="+mn-ea"/>
              </a:rPr>
              <a:t>年直接带动经济总产出超过8000亿元】根据中国信息通信研究院发布的《中国5G发展和经济社会影响白皮书（2020年）》，2020年5G直接带动经济总产出8109亿元，直接带动经济增加值1897亿元，间接带动总产出约2.1万亿元，间接带动经济增加值约7606亿元</a:t>
            </a:r>
            <a:endParaRPr lang="zh-CN" altLang="en-US"/>
          </a:p>
          <a:p>
            <a:endParaRPr lang="zh-CN" altLang="en-US"/>
          </a:p>
          <a:p>
            <a:r>
              <a:rPr lang="en-US" altLang="zh-CN">
                <a:sym typeface="+mn-ea"/>
              </a:rPr>
              <a:t>2020</a:t>
            </a:r>
            <a:r>
              <a:rPr lang="zh-CN" altLang="en-US">
                <a:sym typeface="+mn-ea"/>
              </a:rPr>
              <a:t>年我国</a:t>
            </a:r>
            <a:r>
              <a:rPr lang="en-US" altLang="zh-CN">
                <a:sym typeface="+mn-ea"/>
              </a:rPr>
              <a:t>GDP</a:t>
            </a:r>
            <a:r>
              <a:rPr lang="zh-CN" altLang="en-US">
                <a:sym typeface="+mn-ea"/>
              </a:rPr>
              <a:t>（国内生产总值）突破</a:t>
            </a:r>
            <a:r>
              <a:rPr lang="en-US" altLang="zh-CN">
                <a:sym typeface="+mn-ea"/>
              </a:rPr>
              <a:t>100</a:t>
            </a:r>
            <a:r>
              <a:rPr lang="zh-CN" altLang="en-US">
                <a:sym typeface="+mn-ea"/>
              </a:rPr>
              <a:t>万亿</a:t>
            </a:r>
            <a:endParaRPr lang="zh-CN" altLang="en-US">
              <a:sym typeface="+mn-ea"/>
            </a:endParaRPr>
          </a:p>
          <a:p>
            <a:endParaRPr lang="zh-CN" altLang="en-US">
              <a:sym typeface="+mn-ea"/>
            </a:endParaRPr>
          </a:p>
          <a:p>
            <a:r>
              <a:rPr lang="en-US" altLang="zh-CN"/>
              <a:t>GAGR</a:t>
            </a:r>
            <a:r>
              <a:rPr lang="zh-CN" altLang="en-US"/>
              <a:t>：</a:t>
            </a:r>
            <a:r>
              <a:rPr lang="en-US" altLang="zh-CN"/>
              <a:t> </a:t>
            </a:r>
            <a:r>
              <a:rPr lang="zh-CN" altLang="en-US"/>
              <a:t>年均复合增长率(Compound Annual Growth Rate，简称CAGR)，也称复合年均增长率，</a:t>
            </a:r>
            <a:r>
              <a:rPr lang="en-US" altLang="zh-CN"/>
              <a:t> 它用公式描述了一个看似稳定增长的投资回报。</a:t>
            </a:r>
            <a:endParaRPr lang="en-US" altLang="zh-CN"/>
          </a:p>
          <a:p>
            <a:endParaRPr lang="zh-CN" altLang="en-US" dirty="0"/>
          </a:p>
          <a:p>
            <a:endParaRPr lang="zh-CN" altLang="en-US" dirty="0"/>
          </a:p>
        </p:txBody>
      </p:sp>
      <p:sp>
        <p:nvSpPr>
          <p:cNvPr id="4" name="灯片编号占位符 3"/>
          <p:cNvSpPr>
            <a:spLocks noGrp="1"/>
          </p:cNvSpPr>
          <p:nvPr>
            <p:ph type="sldNum" sz="quarter" idx="5"/>
          </p:nvPr>
        </p:nvSpPr>
        <p:spPr/>
        <p:txBody>
          <a:bodyPr/>
          <a:lstStyle/>
          <a:p>
            <a:fld id="{79679E2E-0CC5-4F4B-A0F9-22F179D2D61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a:p>
            <a:r>
              <a:rPr lang="en-US" altLang="zh-CN" dirty="0">
                <a:sym typeface="+mn-ea"/>
              </a:rPr>
              <a:t>2013</a:t>
            </a:r>
            <a:r>
              <a:rPr lang="zh-CN" altLang="en-US" dirty="0">
                <a:sym typeface="+mn-ea"/>
              </a:rPr>
              <a:t>年：</a:t>
            </a:r>
            <a:r>
              <a:rPr lang="zh-CN" altLang="en-US" b="1" dirty="0" smtClean="0">
                <a:solidFill>
                  <a:schemeClr val="accent3">
                    <a:lumMod val="60000"/>
                    <a:lumOff val="40000"/>
                  </a:schemeClr>
                </a:solidFill>
                <a:sym typeface="+mn-ea"/>
              </a:rPr>
              <a:t>工</a:t>
            </a:r>
            <a:r>
              <a:rPr lang="zh-CN" altLang="en-US" b="1" dirty="0">
                <a:solidFill>
                  <a:schemeClr val="accent3">
                    <a:lumMod val="60000"/>
                    <a:lumOff val="40000"/>
                  </a:schemeClr>
                </a:solidFill>
                <a:sym typeface="+mn-ea"/>
              </a:rPr>
              <a:t>信部、发改委和科技</a:t>
            </a:r>
            <a:r>
              <a:rPr lang="zh-CN" altLang="en-US" b="1" dirty="0" smtClean="0">
                <a:solidFill>
                  <a:schemeClr val="accent3">
                    <a:lumMod val="60000"/>
                    <a:lumOff val="40000"/>
                  </a:schemeClr>
                </a:solidFill>
                <a:sym typeface="+mn-ea"/>
              </a:rPr>
              <a:t>部的支持推动下，产业界成立了</a:t>
            </a:r>
            <a:r>
              <a:rPr lang="en-US" altLang="zh-CN" b="1" dirty="0" smtClean="0">
                <a:solidFill>
                  <a:schemeClr val="accent3">
                    <a:lumMod val="60000"/>
                    <a:lumOff val="40000"/>
                  </a:schemeClr>
                </a:solidFill>
                <a:sym typeface="+mn-ea"/>
              </a:rPr>
              <a:t>IMT-2020</a:t>
            </a:r>
            <a:r>
              <a:rPr lang="zh-CN" altLang="en-US" b="1" dirty="0">
                <a:solidFill>
                  <a:schemeClr val="accent3">
                    <a:lumMod val="60000"/>
                    <a:lumOff val="40000"/>
                  </a:schemeClr>
                </a:solidFill>
                <a:sym typeface="+mn-ea"/>
              </a:rPr>
              <a:t>（</a:t>
            </a:r>
            <a:r>
              <a:rPr lang="en-US" altLang="zh-CN" b="1" dirty="0">
                <a:solidFill>
                  <a:schemeClr val="accent3">
                    <a:lumMod val="60000"/>
                    <a:lumOff val="40000"/>
                  </a:schemeClr>
                </a:solidFill>
                <a:sym typeface="+mn-ea"/>
              </a:rPr>
              <a:t>5G</a:t>
            </a:r>
            <a:r>
              <a:rPr lang="zh-CN" altLang="en-US" b="1" dirty="0">
                <a:solidFill>
                  <a:schemeClr val="accent3">
                    <a:lumMod val="60000"/>
                    <a:lumOff val="40000"/>
                  </a:schemeClr>
                </a:solidFill>
                <a:sym typeface="+mn-ea"/>
              </a:rPr>
              <a:t>）推进组</a:t>
            </a:r>
            <a:r>
              <a:rPr lang="zh-CN" altLang="en-US" b="1" dirty="0" smtClean="0">
                <a:solidFill>
                  <a:schemeClr val="accent3">
                    <a:lumMod val="60000"/>
                    <a:lumOff val="40000"/>
                  </a:schemeClr>
                </a:solidFill>
                <a:sym typeface="+mn-ea"/>
              </a:rPr>
              <a:t>，正式启动</a:t>
            </a:r>
            <a:r>
              <a:rPr lang="en-US" altLang="zh-CN" b="1" dirty="0" smtClean="0">
                <a:solidFill>
                  <a:schemeClr val="accent3">
                    <a:lumMod val="60000"/>
                    <a:lumOff val="40000"/>
                  </a:schemeClr>
                </a:solidFill>
                <a:sym typeface="+mn-ea"/>
              </a:rPr>
              <a:t>5G</a:t>
            </a:r>
            <a:r>
              <a:rPr lang="zh-CN" altLang="en-US" b="1" dirty="0" smtClean="0">
                <a:solidFill>
                  <a:schemeClr val="accent3">
                    <a:lumMod val="60000"/>
                    <a:lumOff val="40000"/>
                  </a:schemeClr>
                </a:solidFill>
                <a:sym typeface="+mn-ea"/>
              </a:rPr>
              <a:t>研发工作。</a:t>
            </a:r>
            <a:endParaRPr lang="zh-CN" altLang="en-US" b="1" dirty="0">
              <a:solidFill>
                <a:schemeClr val="accent3">
                  <a:lumMod val="60000"/>
                  <a:lumOff val="40000"/>
                </a:schemeClr>
              </a:solidFill>
            </a:endParaRPr>
          </a:p>
          <a:p>
            <a:endParaRPr lang="zh-CN" altLang="en-US" dirty="0"/>
          </a:p>
        </p:txBody>
      </p:sp>
      <p:sp>
        <p:nvSpPr>
          <p:cNvPr id="4" name="灯片编号占位符 3"/>
          <p:cNvSpPr>
            <a:spLocks noGrp="1"/>
          </p:cNvSpPr>
          <p:nvPr>
            <p:ph type="sldNum" sz="quarter" idx="5"/>
          </p:nvPr>
        </p:nvSpPr>
        <p:spPr/>
        <p:txBody>
          <a:bodyPr/>
          <a:lstStyle/>
          <a:p>
            <a:fld id="{79679E2E-0CC5-4F4B-A0F9-22F179D2D61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数据时间：</a:t>
            </a:r>
            <a:endParaRPr lang="zh-CN" altLang="en-US" dirty="0"/>
          </a:p>
          <a:p>
            <a:endParaRPr lang="zh-CN" altLang="en-US" dirty="0"/>
          </a:p>
          <a:p>
            <a:r>
              <a:rPr lang="zh-CN" altLang="en-US" dirty="0"/>
              <a:t>数据来源于</a:t>
            </a:r>
            <a:r>
              <a:rPr lang="en-US" altLang="zh-CN" dirty="0"/>
              <a:t>2018</a:t>
            </a:r>
            <a:r>
              <a:rPr lang="zh-CN" altLang="en-US" dirty="0"/>
              <a:t>年</a:t>
            </a:r>
            <a:r>
              <a:rPr lang="en-US" altLang="zh-CN" dirty="0"/>
              <a:t>9</a:t>
            </a:r>
            <a:r>
              <a:rPr lang="zh-CN" altLang="en-US" dirty="0"/>
              <a:t>月</a:t>
            </a:r>
            <a:r>
              <a:rPr lang="en-US" altLang="zh-CN" dirty="0"/>
              <a:t>25</a:t>
            </a:r>
            <a:r>
              <a:rPr lang="zh-CN" altLang="en-US" dirty="0"/>
              <a:t>日因特尔</a:t>
            </a:r>
            <a:r>
              <a:rPr lang="en-US" altLang="zh-CN" dirty="0"/>
              <a:t>5G</a:t>
            </a:r>
            <a:r>
              <a:rPr lang="zh-CN" altLang="en-US" dirty="0"/>
              <a:t>网络峰会</a:t>
            </a:r>
            <a:r>
              <a:rPr lang="en-US" altLang="zh-CN" dirty="0"/>
              <a:t>  </a:t>
            </a:r>
            <a:endParaRPr lang="zh-CN" altLang="en-US" dirty="0"/>
          </a:p>
          <a:p>
            <a:endParaRPr lang="zh-CN" altLang="en-US" dirty="0"/>
          </a:p>
          <a:p>
            <a:r>
              <a:rPr lang="zh-CN" altLang="en-US" dirty="0"/>
              <a:t>每个移动通信标准都关乎国家的利益，我国通信技术标准领域经历了</a:t>
            </a:r>
            <a:r>
              <a:rPr lang="en-US" altLang="zh-CN" dirty="0"/>
              <a:t>1G</a:t>
            </a:r>
            <a:r>
              <a:rPr lang="zh-CN" altLang="en-US" dirty="0"/>
              <a:t>空白，</a:t>
            </a:r>
            <a:r>
              <a:rPr lang="en-US" altLang="zh-CN" dirty="0"/>
              <a:t>2G</a:t>
            </a:r>
            <a:r>
              <a:rPr lang="zh-CN" altLang="en-US" dirty="0"/>
              <a:t>跟随，</a:t>
            </a:r>
            <a:r>
              <a:rPr lang="en-US" altLang="zh-CN" dirty="0"/>
              <a:t>3G</a:t>
            </a:r>
            <a:r>
              <a:rPr lang="zh-CN" altLang="en-US" dirty="0"/>
              <a:t>参与，</a:t>
            </a:r>
            <a:r>
              <a:rPr lang="en-US" altLang="zh-CN" dirty="0"/>
              <a:t>4G</a:t>
            </a:r>
            <a:r>
              <a:rPr lang="zh-CN" altLang="en-US" dirty="0"/>
              <a:t>同步，</a:t>
            </a:r>
            <a:r>
              <a:rPr lang="en-US" altLang="zh-CN" dirty="0"/>
              <a:t>5G</a:t>
            </a:r>
            <a:r>
              <a:rPr lang="zh-CN" altLang="en-US" dirty="0"/>
              <a:t>主导的艰难奋斗历程。</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D19AF01D-DDE2-4630-B8D6-C98202DFB772}"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5G</a:t>
            </a:r>
            <a:r>
              <a:rPr lang="zh-CN" altLang="en-US" dirty="0"/>
              <a:t>网络市场设备份额，中兴通讯还占有</a:t>
            </a:r>
            <a:r>
              <a:rPr lang="en-US" altLang="zh-CN" dirty="0"/>
              <a:t>14%</a:t>
            </a:r>
            <a:endParaRPr lang="en-US" altLang="zh-CN" dirty="0"/>
          </a:p>
        </p:txBody>
      </p:sp>
      <p:sp>
        <p:nvSpPr>
          <p:cNvPr id="4" name="灯片编号占位符 3"/>
          <p:cNvSpPr>
            <a:spLocks noGrp="1"/>
          </p:cNvSpPr>
          <p:nvPr>
            <p:ph type="sldNum" sz="quarter" idx="5"/>
          </p:nvPr>
        </p:nvSpPr>
        <p:spPr/>
        <p:txBody>
          <a:bodyPr/>
          <a:lstStyle/>
          <a:p>
            <a:fld id="{D19AF01D-DDE2-4630-B8D6-C98202DFB772}"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5G</a:t>
            </a:r>
            <a:r>
              <a:rPr lang="zh-CN" altLang="en-US" dirty="0"/>
              <a:t>创新应用，示范标杆</a:t>
            </a:r>
            <a:endParaRPr lang="zh-CN" altLang="en-US" dirty="0"/>
          </a:p>
        </p:txBody>
      </p:sp>
      <p:sp>
        <p:nvSpPr>
          <p:cNvPr id="4" name="灯片编号占位符 3"/>
          <p:cNvSpPr>
            <a:spLocks noGrp="1"/>
          </p:cNvSpPr>
          <p:nvPr>
            <p:ph type="sldNum" sz="quarter" idx="5"/>
          </p:nvPr>
        </p:nvSpPr>
        <p:spPr/>
        <p:txBody>
          <a:bodyPr/>
          <a:lstStyle/>
          <a:p>
            <a:fld id="{79679E2E-0CC5-4F4B-A0F9-22F179D2D61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  IMT</a:t>
            </a:r>
            <a:r>
              <a:rPr lang="zh-CN" altLang="en-US"/>
              <a:t>：指的是国际移动通信</a:t>
            </a:r>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大规模天线阵列：大规模天线阵列是基于多用户波束成形的原理，在基站端布置几百根天线，对几十个目标接收机调制各自的波束，通过空间信号隔离，在同一频率资源上同时传输几十条信号。这种对空间资源的充分挖掘，可以有效利用宝贵而稀缺的频带资源，并且几十倍地提升网络容量</a:t>
            </a:r>
            <a:endParaRPr lang="zh-CN" altLang="en-US" dirty="0"/>
          </a:p>
          <a:p>
            <a:endParaRPr lang="zh-CN" altLang="en-US" dirty="0"/>
          </a:p>
          <a:p>
            <a:r>
              <a:rPr lang="en-US" altLang="zh-CN" dirty="0"/>
              <a:t>2.</a:t>
            </a:r>
            <a:r>
              <a:rPr lang="zh-CN" altLang="en-US" dirty="0"/>
              <a:t>新信道编码：</a:t>
            </a:r>
            <a:r>
              <a:rPr lang="en-US" altLang="zh-CN" dirty="0"/>
              <a:t>5G</a:t>
            </a:r>
            <a:r>
              <a:rPr lang="zh-CN" altLang="en-US" dirty="0"/>
              <a:t>新的信道编码包括LDPC和polar code，LDPC非常接近理论极限，polar code可以达到理论极限；</a:t>
            </a:r>
            <a:r>
              <a:rPr lang="en-US" altLang="zh-CN" dirty="0"/>
              <a:t>N</a:t>
            </a:r>
            <a:r>
              <a:rPr lang="zh-CN" altLang="en-US" dirty="0"/>
              <a:t>R中控制信道采用polar，数据信道采用</a:t>
            </a:r>
            <a:r>
              <a:rPr lang="en-US" altLang="zh-CN" dirty="0"/>
              <a:t>LDPC</a:t>
            </a:r>
            <a:r>
              <a:rPr lang="zh-CN" altLang="en-US" dirty="0"/>
              <a:t>。4G用的是Turbo，也是非常优秀的编码，但是支撑高速率比较吃力。</a:t>
            </a:r>
            <a:endParaRPr lang="zh-CN" altLang="en-US" dirty="0"/>
          </a:p>
          <a:p>
            <a:endParaRPr lang="en-US" altLang="zh-CN" dirty="0"/>
          </a:p>
          <a:p>
            <a:r>
              <a:rPr lang="en-US" altLang="zh-CN" dirty="0"/>
              <a:t>3.</a:t>
            </a:r>
            <a:r>
              <a:rPr lang="zh-CN" altLang="en-US" dirty="0"/>
              <a:t>软空口：空中接口是一个形象化的术语，是相对于有线通信中的“线路接口”概念而言的。有线通信中“线路接口”定义了物理尺寸和一系列的电信号或者光信号规范；无线通信技术当中，“空中接口”定义了终端设备与网络设备之间的电波链接的技术规范，使无线通信像有线通信一样可靠。</a:t>
            </a:r>
            <a:endParaRPr lang="zh-CN" altLang="en-US" dirty="0"/>
          </a:p>
          <a:p>
            <a:endParaRPr lang="zh-CN" altLang="en-US" dirty="0"/>
          </a:p>
          <a:p>
            <a:r>
              <a:rPr lang="en-US" altLang="zh-CN" dirty="0"/>
              <a:t>4.CU/DU</a:t>
            </a:r>
            <a:r>
              <a:rPr lang="zh-CN" altLang="en-US" dirty="0"/>
              <a:t>分离技术：这个技术是5G基站在架构方面的演进。</a:t>
            </a:r>
            <a:r>
              <a:rPr lang="en-US" altLang="zh-CN" dirty="0"/>
              <a:t>CU</a:t>
            </a:r>
            <a:r>
              <a:rPr lang="zh-CN" altLang="en-US" dirty="0"/>
              <a:t>指的是集中单元，</a:t>
            </a:r>
            <a:r>
              <a:rPr lang="en-US" altLang="zh-CN" dirty="0"/>
              <a:t>DU</a:t>
            </a:r>
            <a:r>
              <a:rPr lang="zh-CN" altLang="en-US" dirty="0"/>
              <a:t>指的是分布单元。分离的好处有：1.实现基带资源的共享</a:t>
            </a:r>
            <a:r>
              <a:rPr lang="en-US" altLang="zh-CN" dirty="0"/>
              <a:t> </a:t>
            </a:r>
            <a:r>
              <a:rPr lang="zh-CN" altLang="en-US" dirty="0"/>
              <a:t>2.有利于实现无线接入的切片和云化</a:t>
            </a:r>
            <a:r>
              <a:rPr lang="en-US" altLang="zh-CN" dirty="0"/>
              <a:t> 3. 满足5G复杂组网情况下的站点协同问题</a:t>
            </a:r>
            <a:r>
              <a:rPr lang="zh-CN" altLang="en-US" dirty="0"/>
              <a:t>（详细的了解网址：https://blog.csdn.net/Rong_Toa/article/details/88674488）</a:t>
            </a:r>
            <a:endParaRPr lang="zh-CN" altLang="en-US" dirty="0"/>
          </a:p>
          <a:p>
            <a:endParaRPr lang="zh-CN" altLang="en-US" dirty="0"/>
          </a:p>
          <a:p>
            <a:r>
              <a:rPr lang="en-US" altLang="zh-CN" dirty="0"/>
              <a:t>5.</a:t>
            </a:r>
            <a:r>
              <a:rPr lang="zh-CN" altLang="en-US" dirty="0"/>
              <a:t>切片：5g切片技术就是将5G网络切出多个虚拟网络，5g切片技术包括无线子切片、承载子切片、核心网子切片，5g切片技术可以让运营商灵活选择每个切片所需的特性。最简单的理解，就是将一个物理网络切割成多个虚拟的端到端的网络，每个虚拟网络之间，包括网络内的设备、接入、传输和核心网，是逻辑独立的，任何一个虚拟网络发生故障都不会影响到其它虚拟网络。每个虚拟网络就像是瑞士军刀上的钳子、锯子一样，具备不同的功能特点，面向不同的需求和服务。4G网络主要服务于人，连接网络的主要设备是智能手机，不需要网络切片以面向不同的应用场景。5G时代，不同领域的不同设备大量接入网络，网络将面向三类应用场景：移动宽带、海量物联网和任务关键性物联网。</a:t>
            </a:r>
            <a:endParaRPr lang="zh-CN" altLang="en-US" dirty="0"/>
          </a:p>
          <a:p>
            <a:endParaRPr lang="zh-CN" altLang="en-US" dirty="0"/>
          </a:p>
          <a:p>
            <a:r>
              <a:rPr lang="en-US" altLang="zh-CN" dirty="0"/>
              <a:t>6</a:t>
            </a:r>
            <a:r>
              <a:rPr lang="zh-CN" altLang="en-US" dirty="0"/>
              <a:t>超密集组网：分为连个关键技术（多连接技术，无线回传技术）为了满足热点高容量场景的高流量密度、高峰值速率和用户体验速率的性能指标要求， 基站间距将进一步缩小，各种频段资源的应用、多样化的无线接入方式及各种类型的基站将组成宏微异构的超密集组网架构，简单的来说就是部署更多的微基站。详细的网址（https://baijiahao.baidu.com/s?id=1622738961390968696）</a:t>
            </a:r>
            <a:endParaRPr lang="zh-CN" altLang="en-US" dirty="0"/>
          </a:p>
          <a:p>
            <a:endParaRPr lang="zh-CN" altLang="en-US" dirty="0"/>
          </a:p>
          <a:p>
            <a:r>
              <a:rPr lang="en-US" altLang="zh-CN" dirty="0"/>
              <a:t>7.</a:t>
            </a:r>
            <a:r>
              <a:rPr lang="zh-CN" altLang="en-US" dirty="0"/>
              <a:t>双连接：用户在一个区域内可能接收到两个基站传来的信号，通过基站之间的协同调度进行资源传送有助于实现用户性能提升，对用户总体吞吐量和切换时延都有一定的帮助。用户在一个区域内可能接收到两个基站传来的信号，通过基站之间的协同调度进行资源传送有助于实现用户性能提升，对用户总体吞吐量和切换时延都有一定的帮助。</a:t>
            </a:r>
            <a:endParaRPr lang="zh-CN" altLang="en-US" dirty="0"/>
          </a:p>
          <a:p>
            <a:endParaRPr lang="zh-CN" altLang="en-US" dirty="0"/>
          </a:p>
          <a:p>
            <a:r>
              <a:rPr lang="en-US" altLang="zh-CN" dirty="0"/>
              <a:t>8.</a:t>
            </a:r>
            <a:r>
              <a:rPr lang="zh-CN" altLang="en-US" dirty="0"/>
              <a:t>频谱共享：</a:t>
            </a:r>
            <a:r>
              <a:rPr lang="en-US" altLang="zh-CN" dirty="0"/>
              <a:t>5G</a:t>
            </a:r>
            <a:r>
              <a:rPr lang="zh-CN" altLang="en-US" dirty="0"/>
              <a:t>的高频段和</a:t>
            </a:r>
            <a:r>
              <a:rPr lang="en-US" altLang="zh-CN" dirty="0"/>
              <a:t>4G</a:t>
            </a:r>
            <a:r>
              <a:rPr lang="zh-CN" altLang="en-US" dirty="0"/>
              <a:t>的低频段进行共享（用的是动态共享），这种方式将长期存在。5G频段更高，单站覆盖距离小，难以在短时间内实现连续的5G广覆盖。5G频段更高，信号穿透能力较弱，即使在密集城区，5G信号也难以渗透入室内场景。而目前的低频段频谱资源几乎都被2/3/4G占据，且由于2/3/4G，尤其是4G，将与5G长期共存，又无法全部重耕这些优质的低频段资源。动态频谱共享技术可动态共享4G优质低频资源，快速实现5G广覆盖和深度覆。详细的介绍：https://tech.sina.com.cn/csj/2020-06-01/doc-iircuyvi6198988.shtml</a:t>
            </a:r>
            <a:endParaRPr lang="zh-CN" altLang="en-US" dirty="0"/>
          </a:p>
          <a:p>
            <a:endParaRPr lang="zh-CN" altLang="en-US" dirty="0"/>
          </a:p>
          <a:p>
            <a:r>
              <a:rPr lang="en-US" altLang="zh-CN" dirty="0"/>
              <a:t>9.D2D:设备到设备通信,</a:t>
            </a:r>
            <a:r>
              <a:rPr lang="zh-CN" altLang="en-US" dirty="0"/>
              <a:t>是</a:t>
            </a:r>
            <a:r>
              <a:rPr lang="en-US" altLang="zh-CN" dirty="0"/>
              <a:t>5G</a:t>
            </a:r>
            <a:r>
              <a:rPr lang="zh-CN" altLang="en-US" dirty="0"/>
              <a:t>的核心候选技术：提高频谱效率，提升用户体验，扩展通信应用。这也是</a:t>
            </a:r>
            <a:r>
              <a:rPr lang="en-US" altLang="zh-CN" dirty="0"/>
              <a:t>mMTC</a:t>
            </a:r>
            <a:r>
              <a:rPr lang="zh-CN" altLang="en-US" dirty="0"/>
              <a:t>和</a:t>
            </a:r>
            <a:r>
              <a:rPr lang="en-US" altLang="zh-CN" dirty="0"/>
              <a:t>uRLLC</a:t>
            </a:r>
            <a:r>
              <a:rPr lang="zh-CN" altLang="en-US" dirty="0"/>
              <a:t>应用场景的关键技术。</a:t>
            </a:r>
            <a:endParaRPr lang="zh-CN" altLang="en-US" dirty="0"/>
          </a:p>
          <a:p>
            <a:endParaRPr lang="zh-CN" altLang="en-US" dirty="0"/>
          </a:p>
          <a:p>
            <a:endParaRPr lang="zh-CN" altLang="en-US" dirty="0"/>
          </a:p>
        </p:txBody>
      </p:sp>
      <p:sp>
        <p:nvSpPr>
          <p:cNvPr id="4" name="灯片编号占位符 3"/>
          <p:cNvSpPr>
            <a:spLocks noGrp="1"/>
          </p:cNvSpPr>
          <p:nvPr>
            <p:ph type="sldNum" sz="quarter" idx="5"/>
          </p:nvPr>
        </p:nvSpPr>
        <p:spPr/>
        <p:txBody>
          <a:bodyPr/>
          <a:lstStyle/>
          <a:p>
            <a:fld id="{D19AF01D-DDE2-4630-B8D6-C98202DFB772}"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6" Type="http://schemas.openxmlformats.org/officeDocument/2006/relationships/tags" Target="../tags/tag67.xml"/><Relationship Id="rId5" Type="http://schemas.openxmlformats.org/officeDocument/2006/relationships/tags" Target="../tags/tag66.xml"/><Relationship Id="rId4" Type="http://schemas.openxmlformats.org/officeDocument/2006/relationships/tags" Target="../tags/tag65.xml"/><Relationship Id="rId3" Type="http://schemas.openxmlformats.org/officeDocument/2006/relationships/tags" Target="../tags/tag64.xml"/><Relationship Id="rId2" Type="http://schemas.openxmlformats.org/officeDocument/2006/relationships/tags" Target="../tags/tag63.xml"/><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6" Type="http://schemas.openxmlformats.org/officeDocument/2006/relationships/tags" Target="../tags/tag72.xml"/><Relationship Id="rId5" Type="http://schemas.openxmlformats.org/officeDocument/2006/relationships/tags" Target="../tags/tag71.xml"/><Relationship Id="rId4" Type="http://schemas.openxmlformats.org/officeDocument/2006/relationships/tags" Target="../tags/tag70.xml"/><Relationship Id="rId3" Type="http://schemas.openxmlformats.org/officeDocument/2006/relationships/tags" Target="../tags/tag69.xml"/><Relationship Id="rId2" Type="http://schemas.openxmlformats.org/officeDocument/2006/relationships/tags" Target="../tags/tag68.xml"/><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6" Type="http://schemas.openxmlformats.org/officeDocument/2006/relationships/tags" Target="../tags/tag77.xml"/><Relationship Id="rId5" Type="http://schemas.openxmlformats.org/officeDocument/2006/relationships/tags" Target="../tags/tag76.xml"/><Relationship Id="rId4" Type="http://schemas.openxmlformats.org/officeDocument/2006/relationships/tags" Target="../tags/tag75.xml"/><Relationship Id="rId3" Type="http://schemas.openxmlformats.org/officeDocument/2006/relationships/tags" Target="../tags/tag74.xml"/><Relationship Id="rId2" Type="http://schemas.openxmlformats.org/officeDocument/2006/relationships/tags" Target="../tags/tag73.xml"/><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7" Type="http://schemas.openxmlformats.org/officeDocument/2006/relationships/tags" Target="../tags/tag83.xml"/><Relationship Id="rId6" Type="http://schemas.openxmlformats.org/officeDocument/2006/relationships/tags" Target="../tags/tag82.xml"/><Relationship Id="rId5" Type="http://schemas.openxmlformats.org/officeDocument/2006/relationships/tags" Target="../tags/tag81.xml"/><Relationship Id="rId4" Type="http://schemas.openxmlformats.org/officeDocument/2006/relationships/tags" Target="../tags/tag80.xml"/><Relationship Id="rId3" Type="http://schemas.openxmlformats.org/officeDocument/2006/relationships/tags" Target="../tags/tag79.xml"/><Relationship Id="rId2" Type="http://schemas.openxmlformats.org/officeDocument/2006/relationships/tags" Target="../tags/tag78.xml"/><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9" Type="http://schemas.openxmlformats.org/officeDocument/2006/relationships/tags" Target="../tags/tag91.xml"/><Relationship Id="rId8" Type="http://schemas.openxmlformats.org/officeDocument/2006/relationships/tags" Target="../tags/tag90.xml"/><Relationship Id="rId7" Type="http://schemas.openxmlformats.org/officeDocument/2006/relationships/tags" Target="../tags/tag89.xml"/><Relationship Id="rId6" Type="http://schemas.openxmlformats.org/officeDocument/2006/relationships/tags" Target="../tags/tag88.xml"/><Relationship Id="rId5" Type="http://schemas.openxmlformats.org/officeDocument/2006/relationships/tags" Target="../tags/tag87.xml"/><Relationship Id="rId4" Type="http://schemas.openxmlformats.org/officeDocument/2006/relationships/tags" Target="../tags/tag86.xml"/><Relationship Id="rId3" Type="http://schemas.openxmlformats.org/officeDocument/2006/relationships/tags" Target="../tags/tag85.xml"/><Relationship Id="rId2" Type="http://schemas.openxmlformats.org/officeDocument/2006/relationships/tags" Target="../tags/tag84.xml"/><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5" Type="http://schemas.openxmlformats.org/officeDocument/2006/relationships/tags" Target="../tags/tag95.xml"/><Relationship Id="rId4" Type="http://schemas.openxmlformats.org/officeDocument/2006/relationships/tags" Target="../tags/tag94.xml"/><Relationship Id="rId3" Type="http://schemas.openxmlformats.org/officeDocument/2006/relationships/tags" Target="../tags/tag93.xml"/><Relationship Id="rId2" Type="http://schemas.openxmlformats.org/officeDocument/2006/relationships/tags" Target="../tags/tag92.xml"/><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4" Type="http://schemas.openxmlformats.org/officeDocument/2006/relationships/tags" Target="../tags/tag98.xml"/><Relationship Id="rId3" Type="http://schemas.openxmlformats.org/officeDocument/2006/relationships/tags" Target="../tags/tag97.xml"/><Relationship Id="rId2" Type="http://schemas.openxmlformats.org/officeDocument/2006/relationships/tags" Target="../tags/tag96.xml"/><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7" Type="http://schemas.openxmlformats.org/officeDocument/2006/relationships/tags" Target="../tags/tag104.xml"/><Relationship Id="rId6" Type="http://schemas.openxmlformats.org/officeDocument/2006/relationships/tags" Target="../tags/tag103.xml"/><Relationship Id="rId5" Type="http://schemas.openxmlformats.org/officeDocument/2006/relationships/tags" Target="../tags/tag102.xml"/><Relationship Id="rId4" Type="http://schemas.openxmlformats.org/officeDocument/2006/relationships/tags" Target="../tags/tag101.xml"/><Relationship Id="rId3" Type="http://schemas.openxmlformats.org/officeDocument/2006/relationships/tags" Target="../tags/tag100.xml"/><Relationship Id="rId2" Type="http://schemas.openxmlformats.org/officeDocument/2006/relationships/tags" Target="../tags/tag99.xml"/><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6" Type="http://schemas.openxmlformats.org/officeDocument/2006/relationships/tags" Target="../tags/tag109.xml"/><Relationship Id="rId5" Type="http://schemas.openxmlformats.org/officeDocument/2006/relationships/tags" Target="../tags/tag108.xml"/><Relationship Id="rId4" Type="http://schemas.openxmlformats.org/officeDocument/2006/relationships/tags" Target="../tags/tag107.xml"/><Relationship Id="rId3" Type="http://schemas.openxmlformats.org/officeDocument/2006/relationships/tags" Target="../tags/tag106.xml"/><Relationship Id="rId2" Type="http://schemas.openxmlformats.org/officeDocument/2006/relationships/tags" Target="../tags/tag105.xml"/><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5" Type="http://schemas.openxmlformats.org/officeDocument/2006/relationships/tags" Target="../tags/tag113.xml"/><Relationship Id="rId4" Type="http://schemas.openxmlformats.org/officeDocument/2006/relationships/tags" Target="../tags/tag112.xml"/><Relationship Id="rId3" Type="http://schemas.openxmlformats.org/officeDocument/2006/relationships/tags" Target="../tags/tag111.xml"/><Relationship Id="rId2" Type="http://schemas.openxmlformats.org/officeDocument/2006/relationships/tags" Target="../tags/tag110.xml"/><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6" Type="http://schemas.openxmlformats.org/officeDocument/2006/relationships/tags" Target="../tags/tag118.xml"/><Relationship Id="rId5" Type="http://schemas.openxmlformats.org/officeDocument/2006/relationships/tags" Target="../tags/tag117.xml"/><Relationship Id="rId4" Type="http://schemas.openxmlformats.org/officeDocument/2006/relationships/tags" Target="../tags/tag116.xml"/><Relationship Id="rId3" Type="http://schemas.openxmlformats.org/officeDocument/2006/relationships/tags" Target="../tags/tag115.xml"/><Relationship Id="rId2" Type="http://schemas.openxmlformats.org/officeDocument/2006/relationships/tags" Target="../tags/tag114.xml"/><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6" Type="http://schemas.openxmlformats.org/officeDocument/2006/relationships/tags" Target="../tags/tag129.xml"/><Relationship Id="rId5" Type="http://schemas.openxmlformats.org/officeDocument/2006/relationships/tags" Target="../tags/tag128.xml"/><Relationship Id="rId4" Type="http://schemas.openxmlformats.org/officeDocument/2006/relationships/tags" Target="../tags/tag127.xml"/><Relationship Id="rId3" Type="http://schemas.openxmlformats.org/officeDocument/2006/relationships/tags" Target="../tags/tag126.xml"/><Relationship Id="rId2" Type="http://schemas.openxmlformats.org/officeDocument/2006/relationships/tags" Target="../tags/tag125.xml"/><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6" Type="http://schemas.openxmlformats.org/officeDocument/2006/relationships/tags" Target="../tags/tag134.xml"/><Relationship Id="rId5" Type="http://schemas.openxmlformats.org/officeDocument/2006/relationships/tags" Target="../tags/tag133.xml"/><Relationship Id="rId4" Type="http://schemas.openxmlformats.org/officeDocument/2006/relationships/tags" Target="../tags/tag132.xml"/><Relationship Id="rId3" Type="http://schemas.openxmlformats.org/officeDocument/2006/relationships/tags" Target="../tags/tag131.xml"/><Relationship Id="rId2" Type="http://schemas.openxmlformats.org/officeDocument/2006/relationships/tags" Target="../tags/tag130.xml"/><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6" Type="http://schemas.openxmlformats.org/officeDocument/2006/relationships/tags" Target="../tags/tag139.xml"/><Relationship Id="rId5" Type="http://schemas.openxmlformats.org/officeDocument/2006/relationships/tags" Target="../tags/tag138.xml"/><Relationship Id="rId4" Type="http://schemas.openxmlformats.org/officeDocument/2006/relationships/tags" Target="../tags/tag137.xml"/><Relationship Id="rId3" Type="http://schemas.openxmlformats.org/officeDocument/2006/relationships/tags" Target="../tags/tag136.xml"/><Relationship Id="rId2" Type="http://schemas.openxmlformats.org/officeDocument/2006/relationships/tags" Target="../tags/tag135.xml"/><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7" Type="http://schemas.openxmlformats.org/officeDocument/2006/relationships/tags" Target="../tags/tag145.xml"/><Relationship Id="rId6" Type="http://schemas.openxmlformats.org/officeDocument/2006/relationships/tags" Target="../tags/tag144.xml"/><Relationship Id="rId5" Type="http://schemas.openxmlformats.org/officeDocument/2006/relationships/tags" Target="../tags/tag143.xml"/><Relationship Id="rId4" Type="http://schemas.openxmlformats.org/officeDocument/2006/relationships/tags" Target="../tags/tag142.xml"/><Relationship Id="rId3" Type="http://schemas.openxmlformats.org/officeDocument/2006/relationships/tags" Target="../tags/tag141.xml"/><Relationship Id="rId2" Type="http://schemas.openxmlformats.org/officeDocument/2006/relationships/tags" Target="../tags/tag140.xml"/><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9" Type="http://schemas.openxmlformats.org/officeDocument/2006/relationships/tags" Target="../tags/tag153.xml"/><Relationship Id="rId8" Type="http://schemas.openxmlformats.org/officeDocument/2006/relationships/tags" Target="../tags/tag152.xml"/><Relationship Id="rId7" Type="http://schemas.openxmlformats.org/officeDocument/2006/relationships/tags" Target="../tags/tag151.xml"/><Relationship Id="rId6" Type="http://schemas.openxmlformats.org/officeDocument/2006/relationships/tags" Target="../tags/tag150.xml"/><Relationship Id="rId5" Type="http://schemas.openxmlformats.org/officeDocument/2006/relationships/tags" Target="../tags/tag149.xml"/><Relationship Id="rId4" Type="http://schemas.openxmlformats.org/officeDocument/2006/relationships/tags" Target="../tags/tag148.xml"/><Relationship Id="rId3" Type="http://schemas.openxmlformats.org/officeDocument/2006/relationships/tags" Target="../tags/tag147.xml"/><Relationship Id="rId2" Type="http://schemas.openxmlformats.org/officeDocument/2006/relationships/tags" Target="../tags/tag146.xml"/><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5" Type="http://schemas.openxmlformats.org/officeDocument/2006/relationships/tags" Target="../tags/tag157.xml"/><Relationship Id="rId4" Type="http://schemas.openxmlformats.org/officeDocument/2006/relationships/tags" Target="../tags/tag156.xml"/><Relationship Id="rId3" Type="http://schemas.openxmlformats.org/officeDocument/2006/relationships/tags" Target="../tags/tag155.xml"/><Relationship Id="rId2" Type="http://schemas.openxmlformats.org/officeDocument/2006/relationships/tags" Target="../tags/tag154.xml"/><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4" Type="http://schemas.openxmlformats.org/officeDocument/2006/relationships/tags" Target="../tags/tag160.xml"/><Relationship Id="rId3" Type="http://schemas.openxmlformats.org/officeDocument/2006/relationships/tags" Target="../tags/tag159.xml"/><Relationship Id="rId2" Type="http://schemas.openxmlformats.org/officeDocument/2006/relationships/tags" Target="../tags/tag158.xml"/><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7" Type="http://schemas.openxmlformats.org/officeDocument/2006/relationships/tags" Target="../tags/tag166.xml"/><Relationship Id="rId6" Type="http://schemas.openxmlformats.org/officeDocument/2006/relationships/tags" Target="../tags/tag165.xml"/><Relationship Id="rId5" Type="http://schemas.openxmlformats.org/officeDocument/2006/relationships/tags" Target="../tags/tag164.xml"/><Relationship Id="rId4" Type="http://schemas.openxmlformats.org/officeDocument/2006/relationships/tags" Target="../tags/tag163.xml"/><Relationship Id="rId3" Type="http://schemas.openxmlformats.org/officeDocument/2006/relationships/tags" Target="../tags/tag162.xml"/><Relationship Id="rId2" Type="http://schemas.openxmlformats.org/officeDocument/2006/relationships/tags" Target="../tags/tag161.xml"/><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6" Type="http://schemas.openxmlformats.org/officeDocument/2006/relationships/tags" Target="../tags/tag171.xml"/><Relationship Id="rId5" Type="http://schemas.openxmlformats.org/officeDocument/2006/relationships/tags" Target="../tags/tag170.xml"/><Relationship Id="rId4" Type="http://schemas.openxmlformats.org/officeDocument/2006/relationships/tags" Target="../tags/tag169.xml"/><Relationship Id="rId3" Type="http://schemas.openxmlformats.org/officeDocument/2006/relationships/tags" Target="../tags/tag168.xml"/><Relationship Id="rId2" Type="http://schemas.openxmlformats.org/officeDocument/2006/relationships/tags" Target="../tags/tag167.xml"/><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5" Type="http://schemas.openxmlformats.org/officeDocument/2006/relationships/tags" Target="../tags/tag175.xml"/><Relationship Id="rId4" Type="http://schemas.openxmlformats.org/officeDocument/2006/relationships/tags" Target="../tags/tag174.xml"/><Relationship Id="rId3" Type="http://schemas.openxmlformats.org/officeDocument/2006/relationships/tags" Target="../tags/tag173.xml"/><Relationship Id="rId2" Type="http://schemas.openxmlformats.org/officeDocument/2006/relationships/tags" Target="../tags/tag172.xml"/><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6" Type="http://schemas.openxmlformats.org/officeDocument/2006/relationships/tags" Target="../tags/tag180.xml"/><Relationship Id="rId5" Type="http://schemas.openxmlformats.org/officeDocument/2006/relationships/tags" Target="../tags/tag179.xml"/><Relationship Id="rId4" Type="http://schemas.openxmlformats.org/officeDocument/2006/relationships/tags" Target="../tags/tag178.xml"/><Relationship Id="rId3" Type="http://schemas.openxmlformats.org/officeDocument/2006/relationships/tags" Target="../tags/tag177.xml"/><Relationship Id="rId2" Type="http://schemas.openxmlformats.org/officeDocument/2006/relationships/tags" Target="../tags/tag176.xml"/><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6" Type="http://schemas.openxmlformats.org/officeDocument/2006/relationships/tags" Target="../tags/tag191.xml"/><Relationship Id="rId5" Type="http://schemas.openxmlformats.org/officeDocument/2006/relationships/tags" Target="../tags/tag190.xml"/><Relationship Id="rId4" Type="http://schemas.openxmlformats.org/officeDocument/2006/relationships/tags" Target="../tags/tag189.xml"/><Relationship Id="rId3" Type="http://schemas.openxmlformats.org/officeDocument/2006/relationships/tags" Target="../tags/tag188.xml"/><Relationship Id="rId2" Type="http://schemas.openxmlformats.org/officeDocument/2006/relationships/tags" Target="../tags/tag187.xml"/><Relationship Id="rId1" Type="http://schemas.openxmlformats.org/officeDocument/2006/relationships/slideMaster" Target="../slideMasters/slideMaster6.xml"/></Relationships>
</file>

<file path=ppt/slideLayouts/_rels/slideLayout44.xml.rels><?xml version="1.0" encoding="UTF-8" standalone="yes"?>
<Relationships xmlns="http://schemas.openxmlformats.org/package/2006/relationships"><Relationship Id="rId6" Type="http://schemas.openxmlformats.org/officeDocument/2006/relationships/tags" Target="../tags/tag196.xml"/><Relationship Id="rId5" Type="http://schemas.openxmlformats.org/officeDocument/2006/relationships/tags" Target="../tags/tag195.xml"/><Relationship Id="rId4" Type="http://schemas.openxmlformats.org/officeDocument/2006/relationships/tags" Target="../tags/tag194.xml"/><Relationship Id="rId3" Type="http://schemas.openxmlformats.org/officeDocument/2006/relationships/tags" Target="../tags/tag193.xml"/><Relationship Id="rId2" Type="http://schemas.openxmlformats.org/officeDocument/2006/relationships/tags" Target="../tags/tag192.xml"/><Relationship Id="rId1" Type="http://schemas.openxmlformats.org/officeDocument/2006/relationships/slideMaster" Target="../slideMasters/slideMaster6.xml"/></Relationships>
</file>

<file path=ppt/slideLayouts/_rels/slideLayout45.xml.rels><?xml version="1.0" encoding="UTF-8" standalone="yes"?>
<Relationships xmlns="http://schemas.openxmlformats.org/package/2006/relationships"><Relationship Id="rId6" Type="http://schemas.openxmlformats.org/officeDocument/2006/relationships/tags" Target="../tags/tag201.xml"/><Relationship Id="rId5" Type="http://schemas.openxmlformats.org/officeDocument/2006/relationships/tags" Target="../tags/tag200.xml"/><Relationship Id="rId4" Type="http://schemas.openxmlformats.org/officeDocument/2006/relationships/tags" Target="../tags/tag199.xml"/><Relationship Id="rId3" Type="http://schemas.openxmlformats.org/officeDocument/2006/relationships/tags" Target="../tags/tag198.xml"/><Relationship Id="rId2" Type="http://schemas.openxmlformats.org/officeDocument/2006/relationships/tags" Target="../tags/tag197.xml"/><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7" Type="http://schemas.openxmlformats.org/officeDocument/2006/relationships/tags" Target="../tags/tag207.xml"/><Relationship Id="rId6" Type="http://schemas.openxmlformats.org/officeDocument/2006/relationships/tags" Target="../tags/tag206.xml"/><Relationship Id="rId5" Type="http://schemas.openxmlformats.org/officeDocument/2006/relationships/tags" Target="../tags/tag205.xml"/><Relationship Id="rId4" Type="http://schemas.openxmlformats.org/officeDocument/2006/relationships/tags" Target="../tags/tag204.xml"/><Relationship Id="rId3" Type="http://schemas.openxmlformats.org/officeDocument/2006/relationships/tags" Target="../tags/tag203.xml"/><Relationship Id="rId2" Type="http://schemas.openxmlformats.org/officeDocument/2006/relationships/tags" Target="../tags/tag202.xml"/><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9" Type="http://schemas.openxmlformats.org/officeDocument/2006/relationships/tags" Target="../tags/tag215.xml"/><Relationship Id="rId8" Type="http://schemas.openxmlformats.org/officeDocument/2006/relationships/tags" Target="../tags/tag214.xml"/><Relationship Id="rId7" Type="http://schemas.openxmlformats.org/officeDocument/2006/relationships/tags" Target="../tags/tag213.xml"/><Relationship Id="rId6" Type="http://schemas.openxmlformats.org/officeDocument/2006/relationships/tags" Target="../tags/tag212.xml"/><Relationship Id="rId5" Type="http://schemas.openxmlformats.org/officeDocument/2006/relationships/tags" Target="../tags/tag211.xml"/><Relationship Id="rId4" Type="http://schemas.openxmlformats.org/officeDocument/2006/relationships/tags" Target="../tags/tag210.xml"/><Relationship Id="rId3" Type="http://schemas.openxmlformats.org/officeDocument/2006/relationships/tags" Target="../tags/tag209.xml"/><Relationship Id="rId2" Type="http://schemas.openxmlformats.org/officeDocument/2006/relationships/tags" Target="../tags/tag208.xml"/><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5" Type="http://schemas.openxmlformats.org/officeDocument/2006/relationships/tags" Target="../tags/tag219.xml"/><Relationship Id="rId4" Type="http://schemas.openxmlformats.org/officeDocument/2006/relationships/tags" Target="../tags/tag218.xml"/><Relationship Id="rId3" Type="http://schemas.openxmlformats.org/officeDocument/2006/relationships/tags" Target="../tags/tag217.xml"/><Relationship Id="rId2" Type="http://schemas.openxmlformats.org/officeDocument/2006/relationships/tags" Target="../tags/tag216.xml"/><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4" Type="http://schemas.openxmlformats.org/officeDocument/2006/relationships/tags" Target="../tags/tag222.xml"/><Relationship Id="rId3" Type="http://schemas.openxmlformats.org/officeDocument/2006/relationships/tags" Target="../tags/tag221.xml"/><Relationship Id="rId2" Type="http://schemas.openxmlformats.org/officeDocument/2006/relationships/tags" Target="../tags/tag220.xml"/><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7" Type="http://schemas.openxmlformats.org/officeDocument/2006/relationships/tags" Target="../tags/tag228.xml"/><Relationship Id="rId6" Type="http://schemas.openxmlformats.org/officeDocument/2006/relationships/tags" Target="../tags/tag227.xml"/><Relationship Id="rId5" Type="http://schemas.openxmlformats.org/officeDocument/2006/relationships/tags" Target="../tags/tag226.xml"/><Relationship Id="rId4" Type="http://schemas.openxmlformats.org/officeDocument/2006/relationships/tags" Target="../tags/tag225.xml"/><Relationship Id="rId3" Type="http://schemas.openxmlformats.org/officeDocument/2006/relationships/tags" Target="../tags/tag224.xml"/><Relationship Id="rId2" Type="http://schemas.openxmlformats.org/officeDocument/2006/relationships/tags" Target="../tags/tag223.xml"/><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6" Type="http://schemas.openxmlformats.org/officeDocument/2006/relationships/tags" Target="../tags/tag233.xml"/><Relationship Id="rId5" Type="http://schemas.openxmlformats.org/officeDocument/2006/relationships/tags" Target="../tags/tag232.xml"/><Relationship Id="rId4" Type="http://schemas.openxmlformats.org/officeDocument/2006/relationships/tags" Target="../tags/tag231.xml"/><Relationship Id="rId3" Type="http://schemas.openxmlformats.org/officeDocument/2006/relationships/tags" Target="../tags/tag230.xml"/><Relationship Id="rId2" Type="http://schemas.openxmlformats.org/officeDocument/2006/relationships/tags" Target="../tags/tag229.xml"/><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5" Type="http://schemas.openxmlformats.org/officeDocument/2006/relationships/tags" Target="../tags/tag237.xml"/><Relationship Id="rId4" Type="http://schemas.openxmlformats.org/officeDocument/2006/relationships/tags" Target="../tags/tag236.xml"/><Relationship Id="rId3" Type="http://schemas.openxmlformats.org/officeDocument/2006/relationships/tags" Target="../tags/tag235.xml"/><Relationship Id="rId2" Type="http://schemas.openxmlformats.org/officeDocument/2006/relationships/tags" Target="../tags/tag234.xml"/><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6" Type="http://schemas.openxmlformats.org/officeDocument/2006/relationships/tags" Target="../tags/tag242.xml"/><Relationship Id="rId5" Type="http://schemas.openxmlformats.org/officeDocument/2006/relationships/tags" Target="../tags/tag241.xml"/><Relationship Id="rId4" Type="http://schemas.openxmlformats.org/officeDocument/2006/relationships/tags" Target="../tags/tag240.xml"/><Relationship Id="rId3" Type="http://schemas.openxmlformats.org/officeDocument/2006/relationships/tags" Target="../tags/tag239.xml"/><Relationship Id="rId2" Type="http://schemas.openxmlformats.org/officeDocument/2006/relationships/tags" Target="../tags/tag238.xml"/><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背景板式">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1" name="图片 30"/>
          <p:cNvPicPr>
            <a:picLocks noChangeAspect="1"/>
          </p:cNvPicPr>
          <p:nvPr userDrawn="1"/>
        </p:nvPicPr>
        <p:blipFill>
          <a:blip r:embed="rId3" cstate="print"/>
          <a:stretch>
            <a:fillRect/>
          </a:stretch>
        </p:blipFill>
        <p:spPr>
          <a:xfrm>
            <a:off x="106" y="0"/>
            <a:ext cx="12193057" cy="6858594"/>
          </a:xfrm>
          <a:prstGeom prst="rect">
            <a:avLst/>
          </a:prstGeom>
        </p:spPr>
      </p:pic>
    </p:spTree>
  </p:cSld>
  <p:clrMapOvr>
    <a:masterClrMapping/>
  </p:clrMapOvr>
  <p:transition>
    <p:wipe/>
  </p:transition>
  <p:hf sldNum="0" hdr="0" ft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dirty="0">
              <a:sym typeface="+mn-ea"/>
            </a:endParaRPr>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dirty="0">
                <a:sym typeface="+mn-ea"/>
              </a:rPr>
              <a:t>单击此处编辑母版文本样式</a:t>
            </a:r>
            <a:endParaRPr dirty="0">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1">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p:transition>
    <p:wipe/>
  </p:transition>
  <p:hf sldNum="0" hdr="0" ftr="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dirty="0">
                <a:sym typeface="+mn-ea"/>
              </a:rPr>
              <a:t>单击此处编辑标题</a:t>
            </a:r>
            <a:endParaRPr dirty="0">
              <a:sym typeface="+mn-ea"/>
            </a:endParaRPr>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1">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1">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transition>
    <p:wipe/>
  </p:transition>
  <p:hf sldNum="0" hdr="0" ft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1">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transition>
    <p:wipe/>
  </p:transition>
  <p:hf sldNum="0" hdr="0" ftr="0"/>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2986CACE-D899-4E58-94CD-12ACCEAB793F}"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B36D3DC-47B5-4175-8A5B-6264D847775B}" type="slidenum">
              <a:rPr lang="zh-CN" altLang="en-US" smtClean="0"/>
            </a:fld>
            <a:endParaRPr lang="zh-CN" altLang="en-US"/>
          </a:p>
        </p:txBody>
      </p:sp>
    </p:spTree>
  </p:cSld>
  <p:clrMapOvr>
    <a:masterClrMapping/>
  </p:clrMapOvr>
  <p:transition>
    <p:wipe/>
  </p:transition>
  <p:hf sldNum="0" hdr="0" ftr="0"/>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986CACE-D899-4E58-94CD-12ACCEAB793F}"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B36D3DC-47B5-4175-8A5B-6264D847775B}" type="slidenum">
              <a:rPr lang="zh-CN" altLang="en-US" smtClean="0"/>
            </a:fld>
            <a:endParaRPr lang="zh-CN" altLang="en-US"/>
          </a:p>
        </p:txBody>
      </p:sp>
    </p:spTree>
  </p:cSld>
  <p:clrMapOvr>
    <a:masterClrMapping/>
  </p:clrMapOvr>
  <p:transition>
    <p:wipe/>
  </p:transition>
  <p:hf sldNum="0" hdr="0" ftr="0"/>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2986CACE-D899-4E58-94CD-12ACCEAB793F}"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B36D3DC-47B5-4175-8A5B-6264D847775B}" type="slidenum">
              <a:rPr lang="zh-CN" altLang="en-US" smtClean="0"/>
            </a:fld>
            <a:endParaRPr lang="zh-CN" altLang="en-US"/>
          </a:p>
        </p:txBody>
      </p:sp>
    </p:spTree>
  </p:cSld>
  <p:clrMapOvr>
    <a:masterClrMapping/>
  </p:clrMapOvr>
  <p:transition>
    <p:wipe/>
  </p:transition>
  <p:hf sldNum="0" hdr="0" ftr="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2986CACE-D899-4E58-94CD-12ACCEAB793F}" type="datetime1">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B36D3DC-47B5-4175-8A5B-6264D847775B}" type="slidenum">
              <a:rPr lang="zh-CN" altLang="en-US" smtClean="0"/>
            </a:fld>
            <a:endParaRPr lang="zh-CN" altLang="en-US"/>
          </a:p>
        </p:txBody>
      </p:sp>
    </p:spTree>
  </p:cSld>
  <p:clrMapOvr>
    <a:masterClrMapping/>
  </p:clrMapOvr>
  <p:transition>
    <p:wipe/>
  </p:transition>
  <p:hf sldNum="0" hdr="0" ftr="0"/>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986CACE-D899-4E58-94CD-12ACCEAB793F}" type="datetime1">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B36D3DC-47B5-4175-8A5B-6264D847775B}" type="slidenum">
              <a:rPr lang="zh-CN" altLang="en-US" smtClean="0"/>
            </a:fld>
            <a:endParaRPr lang="zh-CN" altLang="en-US"/>
          </a:p>
        </p:txBody>
      </p:sp>
    </p:spTree>
  </p:cSld>
  <p:clrMapOvr>
    <a:masterClrMapping/>
  </p:clrMapOvr>
  <p:transition>
    <p:wipe/>
  </p:transition>
  <p:hf sldNum="0" hdr="0" ftr="0"/>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2986CACE-D899-4E58-94CD-12ACCEAB793F}" type="datetime1">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B36D3DC-47B5-4175-8A5B-6264D847775B}" type="slidenum">
              <a:rPr lang="zh-CN" altLang="en-US" smtClean="0"/>
            </a:fld>
            <a:endParaRPr lang="zh-CN" altLang="en-US"/>
          </a:p>
        </p:txBody>
      </p:sp>
    </p:spTree>
  </p:cSld>
  <p:clrMapOvr>
    <a:masterClrMapping/>
  </p:clrMapOvr>
  <p:transition>
    <p:wipe/>
  </p:transition>
  <p:hf sldNum="0" hdr="0" ftr="0"/>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9B7FF8B-48A5-4121-A62A-580B2933C839}" type="datetime1">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407CF2B-BB72-49FA-99AD-F004F7397472}" type="slidenum">
              <a:rPr lang="zh-CN" altLang="en-US" smtClean="0"/>
            </a:fld>
            <a:endParaRPr lang="zh-CN" altLang="en-US"/>
          </a:p>
        </p:txBody>
      </p:sp>
    </p:spTree>
  </p:cSld>
  <p:clrMapOvr>
    <a:masterClrMapping/>
  </p:clrMapOvr>
  <p:transition>
    <p:wipe/>
  </p:transition>
  <p:hf sldNum="0" hdr="0" ftr="0"/>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Header 1"/>
          <p:cNvSpPr>
            <a:spLocks noGrp="1"/>
          </p:cNvSpPr>
          <p:nvPr>
            <p:ph type="title" hasCustomPrompt="1"/>
          </p:nvPr>
        </p:nvSpPr>
        <p:spPr/>
        <p:txBody>
          <a:bodyPr/>
          <a:lstStyle/>
          <a:p>
            <a:r>
              <a:rPr lang="en-US"/>
              <a:t>Title</a:t>
            </a:r>
            <a:endParaRPr lang="en-US"/>
          </a:p>
        </p:txBody>
      </p:sp>
      <p:sp>
        <p:nvSpPr>
          <p:cNvPr id="3" name="Text 2"/>
          <p:cNvSpPr>
            <a:spLocks noGrp="1"/>
          </p:cNvSpPr>
          <p:nvPr>
            <p:ph type="body" idx="1" hasCustomPrompt="1"/>
          </p:nvPr>
        </p:nvSpPr>
        <p:spPr/>
        <p:txBody>
          <a:bodyPr/>
          <a:lstStyle/>
          <a:p>
            <a:pPr lvl="0"/>
            <a:r>
              <a:rPr lang="en-US"/>
              <a:t>Text</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3"/>
          <p:cNvSpPr>
            <a:spLocks noGrp="1"/>
          </p:cNvSpPr>
          <p:nvPr>
            <p:ph type="dt" sz="half" idx="10"/>
          </p:nvPr>
        </p:nvSpPr>
        <p:spPr/>
        <p:txBody>
          <a:bodyPr/>
          <a:lstStyle>
            <a:lvl1pPr>
              <a:defRPr/>
            </a:lvl1pPr>
          </a:lstStyle>
          <a:p>
            <a:pPr>
              <a:defRPr/>
            </a:pPr>
            <a:fld id="{94FAAD75-AEAF-4D46-98B5-D62C78B4AC98}" type="datetime1">
              <a:rPr lang="zh-CN" altLang="en-US"/>
            </a:fld>
            <a:endParaRPr lang="en-US" dirty="0"/>
          </a:p>
        </p:txBody>
      </p:sp>
      <p:sp>
        <p:nvSpPr>
          <p:cNvPr id="5" name="Footer 4"/>
          <p:cNvSpPr>
            <a:spLocks noGrp="1"/>
          </p:cNvSpPr>
          <p:nvPr>
            <p:ph type="ftr" sz="quarter" idx="11"/>
          </p:nvPr>
        </p:nvSpPr>
        <p:spPr/>
        <p:txBody>
          <a:bodyPr/>
          <a:lstStyle>
            <a:lvl1pPr>
              <a:defRPr dirty="0"/>
            </a:lvl1pPr>
          </a:lstStyle>
          <a:p>
            <a:pPr>
              <a:defRPr/>
            </a:pPr>
            <a:endParaRPr lang="en-US"/>
          </a:p>
        </p:txBody>
      </p:sp>
      <p:sp>
        <p:nvSpPr>
          <p:cNvPr id="6" name="Slide number 5"/>
          <p:cNvSpPr>
            <a:spLocks noGrp="1"/>
          </p:cNvSpPr>
          <p:nvPr>
            <p:ph type="sldNum" sz="quarter" idx="12"/>
          </p:nvPr>
        </p:nvSpPr>
        <p:spPr/>
        <p:txBody>
          <a:bodyPr/>
          <a:lstStyle>
            <a:lvl1pPr>
              <a:defRPr/>
            </a:lvl1pPr>
          </a:lstStyle>
          <a:p>
            <a:pPr>
              <a:defRPr/>
            </a:pPr>
            <a:fld id="{1CBDA8A6-92C5-E24E-962E-1EBA52A9BF3A}" type="slidenum">
              <a:rPr lang="en-US"/>
            </a:fld>
            <a:endParaRPr lang="en-US" dirty="0"/>
          </a:p>
        </p:txBody>
      </p:sp>
    </p:spTree>
  </p:cSld>
  <p:clrMapOvr>
    <a:masterClrMapping/>
  </p:clrMapOvr>
  <p:transition>
    <p:wipe/>
  </p:transition>
  <p:hf sldNum="0" hdr="0" ftr="0"/>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3765" indent="0" algn="ctr">
              <a:buNone/>
              <a:defRPr sz="1800"/>
            </a:lvl3pPr>
            <a:lvl4pPr marL="1370965" indent="0" algn="ctr">
              <a:buNone/>
              <a:defRPr sz="1600"/>
            </a:lvl4pPr>
            <a:lvl5pPr marL="1828165" indent="0" algn="ctr">
              <a:buNone/>
              <a:defRPr sz="1600"/>
            </a:lvl5pPr>
            <a:lvl6pPr marL="2285365" indent="0" algn="ctr">
              <a:buNone/>
              <a:defRPr sz="1600"/>
            </a:lvl6pPr>
            <a:lvl7pPr marL="2741930" indent="0" algn="ctr">
              <a:buNone/>
              <a:defRPr sz="1600"/>
            </a:lvl7pPr>
            <a:lvl8pPr marL="3199130" indent="0" algn="ctr">
              <a:buNone/>
              <a:defRPr sz="1600"/>
            </a:lvl8pPr>
            <a:lvl9pPr marL="365633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1">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transition>
    <p:wipe/>
  </p:transition>
  <p:hf sldNum="0" hdr="0" ftr="0"/>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1">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2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3765" indent="0">
              <a:buNone/>
              <a:defRPr sz="1600">
                <a:solidFill>
                  <a:schemeClr val="tx1">
                    <a:tint val="75000"/>
                  </a:schemeClr>
                </a:solidFill>
              </a:defRPr>
            </a:lvl3pPr>
            <a:lvl4pPr marL="1370965" indent="0">
              <a:buNone/>
              <a:defRPr sz="1600">
                <a:solidFill>
                  <a:schemeClr val="tx1">
                    <a:tint val="75000"/>
                  </a:schemeClr>
                </a:solidFill>
              </a:defRPr>
            </a:lvl4pPr>
            <a:lvl5pPr marL="1828165" indent="0">
              <a:buNone/>
              <a:defRPr sz="1600">
                <a:solidFill>
                  <a:schemeClr val="tx1">
                    <a:tint val="75000"/>
                  </a:schemeClr>
                </a:solidFill>
              </a:defRPr>
            </a:lvl5pPr>
            <a:lvl6pPr marL="2285365" indent="0">
              <a:buNone/>
              <a:defRPr sz="1600">
                <a:solidFill>
                  <a:schemeClr val="tx1">
                    <a:tint val="75000"/>
                  </a:schemeClr>
                </a:solidFill>
              </a:defRPr>
            </a:lvl6pPr>
            <a:lvl7pPr marL="2741930" indent="0">
              <a:buNone/>
              <a:defRPr sz="1600">
                <a:solidFill>
                  <a:schemeClr val="tx1">
                    <a:tint val="75000"/>
                  </a:schemeClr>
                </a:solidFill>
              </a:defRPr>
            </a:lvl7pPr>
            <a:lvl8pPr marL="3199130" indent="0">
              <a:buNone/>
              <a:defRPr sz="1600">
                <a:solidFill>
                  <a:schemeClr val="tx1">
                    <a:tint val="75000"/>
                  </a:schemeClr>
                </a:solidFill>
              </a:defRPr>
            </a:lvl8pPr>
            <a:lvl9pPr marL="365633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1">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1">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2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3765" indent="0">
              <a:buNone/>
              <a:defRPr sz="1800" b="1"/>
            </a:lvl3pPr>
            <a:lvl4pPr marL="1370965" indent="0">
              <a:buNone/>
              <a:defRPr sz="1600" b="1"/>
            </a:lvl4pPr>
            <a:lvl5pPr marL="1828165" indent="0">
              <a:buNone/>
              <a:defRPr sz="1600" b="1"/>
            </a:lvl5pPr>
            <a:lvl6pPr marL="2285365" indent="0">
              <a:buNone/>
              <a:defRPr sz="1600" b="1"/>
            </a:lvl6pPr>
            <a:lvl7pPr marL="2741930" indent="0">
              <a:buNone/>
              <a:defRPr sz="1600" b="1"/>
            </a:lvl7pPr>
            <a:lvl8pPr marL="3199130" indent="0">
              <a:buNone/>
              <a:defRPr sz="1600" b="1"/>
            </a:lvl8pPr>
            <a:lvl9pPr marL="365633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3765" indent="0">
              <a:buNone/>
              <a:defRPr sz="1800" b="1"/>
            </a:lvl3pPr>
            <a:lvl4pPr marL="1370965" indent="0">
              <a:buNone/>
              <a:defRPr sz="1600" b="1"/>
            </a:lvl4pPr>
            <a:lvl5pPr marL="1828165" indent="0">
              <a:buNone/>
              <a:defRPr sz="1600" b="1"/>
            </a:lvl5pPr>
            <a:lvl6pPr marL="2285365" indent="0">
              <a:buNone/>
              <a:defRPr sz="1600" b="1"/>
            </a:lvl6pPr>
            <a:lvl7pPr marL="2741930" indent="0">
              <a:buNone/>
              <a:defRPr sz="1600" b="1"/>
            </a:lvl7pPr>
            <a:lvl8pPr marL="3199130" indent="0">
              <a:buNone/>
              <a:defRPr sz="1600" b="1"/>
            </a:lvl8pPr>
            <a:lvl9pPr marL="365633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1">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1">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1">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dirty="0">
              <a:sym typeface="+mn-ea"/>
            </a:endParaRPr>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dirty="0">
                <a:sym typeface="+mn-ea"/>
              </a:rPr>
              <a:t>单击此处编辑母版文本样式</a:t>
            </a:r>
            <a:endParaRPr dirty="0">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1">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p:transition>
    <p:wipe/>
  </p:transition>
  <p:hf sldNum="0" hdr="0" ftr="0"/>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dirty="0">
                <a:sym typeface="+mn-ea"/>
              </a:rPr>
              <a:t>单击此处编辑标题</a:t>
            </a:r>
            <a:endParaRPr dirty="0">
              <a:sym typeface="+mn-ea"/>
            </a:endParaRPr>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2365" indent="-228600">
              <a:defRPr spc="300"/>
            </a:lvl3pPr>
            <a:lvl4pPr marL="1599565" indent="-228600">
              <a:defRPr spc="300"/>
            </a:lvl4pPr>
            <a:lvl5pPr marL="2056765"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1">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1">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transition>
    <p:wipe/>
  </p:transition>
  <p:hf sldNum="0" hdr="0" ftr="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1">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transition>
    <p:wipe/>
  </p:transition>
  <p:hf sldNum="0" hdr="0" ftr="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1">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transition>
    <p:wipe/>
  </p:transition>
  <p:hf sldNum="0" hdr="0" ftr="0"/>
</p:sldLayout>
</file>

<file path=ppt/slideLayouts/slideLayout3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1">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transition>
    <p:wipe/>
  </p:transition>
  <p:hf sldNum="0" hdr="0" ftr="0"/>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1">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1">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1">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1">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1">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1">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dirty="0">
              <a:sym typeface="+mn-ea"/>
            </a:endParaRPr>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dirty="0">
                <a:sym typeface="+mn-ea"/>
              </a:rPr>
              <a:t>单击此处编辑母版文本样式</a:t>
            </a:r>
            <a:endParaRPr dirty="0">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1">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p:transition>
    <p:wipe/>
  </p:transition>
  <p:hf sldNum="0" hdr="0" ftr="0"/>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1">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4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dirty="0">
                <a:sym typeface="+mn-ea"/>
              </a:rPr>
              <a:t>单击此处编辑标题</a:t>
            </a:r>
            <a:endParaRPr dirty="0">
              <a:sym typeface="+mn-ea"/>
            </a:endParaRPr>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1">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1">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transition>
    <p:wipe/>
  </p:transition>
  <p:hf sldNum="0" hdr="0" ftr="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1">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transition>
    <p:wipe/>
  </p:transition>
  <p:hf sldNum="0" hdr="0" ftr="0"/>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1">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transition>
    <p:wipe/>
  </p:transition>
  <p:hf sldNum="0" hdr="0" ftr="0"/>
</p:sldLayout>
</file>

<file path=ppt/slideLayouts/slideLayout4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1">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4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1">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4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1">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4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1">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4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1">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1">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1">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dirty="0">
              <a:sym typeface="+mn-ea"/>
            </a:endParaRPr>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dirty="0">
                <a:sym typeface="+mn-ea"/>
              </a:rPr>
              <a:t>单击此处编辑母版文本样式</a:t>
            </a:r>
            <a:endParaRPr dirty="0">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1">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p:transition>
    <p:wipe/>
  </p:transition>
  <p:hf sldNum="0" hdr="0" ftr="0"/>
</p:sldLayout>
</file>

<file path=ppt/slideLayouts/slideLayout5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dirty="0">
                <a:sym typeface="+mn-ea"/>
              </a:rPr>
              <a:t>单击此处编辑标题</a:t>
            </a:r>
            <a:endParaRPr dirty="0">
              <a:sym typeface="+mn-ea"/>
            </a:endParaRPr>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1">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1">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transition>
    <p:wipe/>
  </p:transition>
  <p:hf sldNum="0" hdr="0" ftr="0"/>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1">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transition>
    <p:wipe/>
  </p:transition>
  <p:hf sldNum="0" hdr="0" ftr="0"/>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1">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1">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1">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1">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transition>
    <p:wipe/>
  </p:transition>
  <p:hf sldNum="0" hdr="0" ftr="0"/>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1.xml"/><Relationship Id="rId8" Type="http://schemas.openxmlformats.org/officeDocument/2006/relationships/slideLayout" Target="../slideLayouts/slideLayout10.xml"/><Relationship Id="rId7" Type="http://schemas.openxmlformats.org/officeDocument/2006/relationships/slideLayout" Target="../slideLayouts/slideLayout9.xml"/><Relationship Id="rId6" Type="http://schemas.openxmlformats.org/officeDocument/2006/relationships/slideLayout" Target="../slideLayouts/slideLayout8.xml"/><Relationship Id="rId5" Type="http://schemas.openxmlformats.org/officeDocument/2006/relationships/slideLayout" Target="../slideLayouts/slideLayout7.xml"/><Relationship Id="rId4" Type="http://schemas.openxmlformats.org/officeDocument/2006/relationships/slideLayout" Target="../slideLayouts/slideLayout6.xml"/><Relationship Id="rId3" Type="http://schemas.openxmlformats.org/officeDocument/2006/relationships/slideLayout" Target="../slideLayouts/slideLayout5.xml"/><Relationship Id="rId2" Type="http://schemas.openxmlformats.org/officeDocument/2006/relationships/slideLayout" Target="../slideLayouts/slideLayout4.xml"/><Relationship Id="rId18" Type="http://schemas.openxmlformats.org/officeDocument/2006/relationships/theme" Target="../theme/theme2.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3.xml"/><Relationship Id="rId10" Type="http://schemas.openxmlformats.org/officeDocument/2006/relationships/slideLayout" Target="../slideLayouts/slideLayout12.xml"/><Relationship Id="rId1" Type="http://schemas.openxmlformats.org/officeDocument/2006/relationships/slideLayout" Target="../slideLayouts/slideLayout3.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7" Type="http://schemas.openxmlformats.org/officeDocument/2006/relationships/slideLayout" Target="../slideLayouts/slideLayout20.xml"/><Relationship Id="rId6" Type="http://schemas.openxmlformats.org/officeDocument/2006/relationships/slideLayout" Target="../slideLayouts/slideLayout19.xml"/><Relationship Id="rId5" Type="http://schemas.openxmlformats.org/officeDocument/2006/relationships/slideLayout" Target="../slideLayouts/slideLayout18.xml"/><Relationship Id="rId4" Type="http://schemas.openxmlformats.org/officeDocument/2006/relationships/slideLayout" Target="../slideLayouts/slideLayout17.xml"/><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29.xml"/><Relationship Id="rId8" Type="http://schemas.openxmlformats.org/officeDocument/2006/relationships/slideLayout" Target="../slideLayouts/slideLayout28.xml"/><Relationship Id="rId7" Type="http://schemas.openxmlformats.org/officeDocument/2006/relationships/slideLayout" Target="../slideLayouts/slideLayout27.xml"/><Relationship Id="rId6" Type="http://schemas.openxmlformats.org/officeDocument/2006/relationships/slideLayout" Target="../slideLayouts/slideLayout26.xml"/><Relationship Id="rId5" Type="http://schemas.openxmlformats.org/officeDocument/2006/relationships/slideLayout" Target="../slideLayouts/slideLayout25.xml"/><Relationship Id="rId4" Type="http://schemas.openxmlformats.org/officeDocument/2006/relationships/slideLayout" Target="../slideLayouts/slideLayout24.xml"/><Relationship Id="rId3" Type="http://schemas.openxmlformats.org/officeDocument/2006/relationships/slideLayout" Target="../slideLayouts/slideLayout23.xml"/><Relationship Id="rId2" Type="http://schemas.openxmlformats.org/officeDocument/2006/relationships/slideLayout" Target="../slideLayouts/slideLayout22.xml"/><Relationship Id="rId19" Type="http://schemas.openxmlformats.org/officeDocument/2006/relationships/theme" Target="../theme/theme4.xml"/><Relationship Id="rId18" Type="http://schemas.openxmlformats.org/officeDocument/2006/relationships/tags" Target="../tags/tag124.xml"/><Relationship Id="rId17" Type="http://schemas.openxmlformats.org/officeDocument/2006/relationships/tags" Target="../tags/tag123.xml"/><Relationship Id="rId16" Type="http://schemas.openxmlformats.org/officeDocument/2006/relationships/tags" Target="../tags/tag122.xml"/><Relationship Id="rId15" Type="http://schemas.openxmlformats.org/officeDocument/2006/relationships/tags" Target="../tags/tag121.xml"/><Relationship Id="rId14" Type="http://schemas.openxmlformats.org/officeDocument/2006/relationships/tags" Target="../tags/tag120.xml"/><Relationship Id="rId13" Type="http://schemas.openxmlformats.org/officeDocument/2006/relationships/tags" Target="../tags/tag119.xml"/><Relationship Id="rId12" Type="http://schemas.openxmlformats.org/officeDocument/2006/relationships/image" Target="../media/image2.png"/><Relationship Id="rId11" Type="http://schemas.openxmlformats.org/officeDocument/2006/relationships/slideLayout" Target="../slideLayouts/slideLayout31.xml"/><Relationship Id="rId10" Type="http://schemas.openxmlformats.org/officeDocument/2006/relationships/slideLayout" Target="../slideLayouts/slideLayout30.xml"/><Relationship Id="rId1" Type="http://schemas.openxmlformats.org/officeDocument/2006/relationships/slideLayout" Target="../slideLayouts/slideLayout21.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40.xml"/><Relationship Id="rId8" Type="http://schemas.openxmlformats.org/officeDocument/2006/relationships/slideLayout" Target="../slideLayouts/slideLayout39.xml"/><Relationship Id="rId7" Type="http://schemas.openxmlformats.org/officeDocument/2006/relationships/slideLayout" Target="../slideLayouts/slideLayout38.xml"/><Relationship Id="rId6" Type="http://schemas.openxmlformats.org/officeDocument/2006/relationships/slideLayout" Target="../slideLayouts/slideLayout37.xml"/><Relationship Id="rId5" Type="http://schemas.openxmlformats.org/officeDocument/2006/relationships/slideLayout" Target="../slideLayouts/slideLayout36.xml"/><Relationship Id="rId4" Type="http://schemas.openxmlformats.org/officeDocument/2006/relationships/slideLayout" Target="../slideLayouts/slideLayout35.xml"/><Relationship Id="rId3" Type="http://schemas.openxmlformats.org/officeDocument/2006/relationships/slideLayout" Target="../slideLayouts/slideLayout34.xml"/><Relationship Id="rId2" Type="http://schemas.openxmlformats.org/officeDocument/2006/relationships/slideLayout" Target="../slideLayouts/slideLayout33.xml"/><Relationship Id="rId19" Type="http://schemas.openxmlformats.org/officeDocument/2006/relationships/theme" Target="../theme/theme5.xml"/><Relationship Id="rId18" Type="http://schemas.openxmlformats.org/officeDocument/2006/relationships/tags" Target="../tags/tag186.xml"/><Relationship Id="rId17" Type="http://schemas.openxmlformats.org/officeDocument/2006/relationships/image" Target="../media/image2.png"/><Relationship Id="rId16" Type="http://schemas.openxmlformats.org/officeDocument/2006/relationships/tags" Target="../tags/tag185.xml"/><Relationship Id="rId15" Type="http://schemas.openxmlformats.org/officeDocument/2006/relationships/tags" Target="../tags/tag184.xml"/><Relationship Id="rId14" Type="http://schemas.openxmlformats.org/officeDocument/2006/relationships/tags" Target="../tags/tag183.xml"/><Relationship Id="rId13" Type="http://schemas.openxmlformats.org/officeDocument/2006/relationships/tags" Target="../tags/tag182.xml"/><Relationship Id="rId12" Type="http://schemas.openxmlformats.org/officeDocument/2006/relationships/tags" Target="../tags/tag181.xml"/><Relationship Id="rId11" Type="http://schemas.openxmlformats.org/officeDocument/2006/relationships/slideLayout" Target="../slideLayouts/slideLayout42.xml"/><Relationship Id="rId10" Type="http://schemas.openxmlformats.org/officeDocument/2006/relationships/slideLayout" Target="../slideLayouts/slideLayout41.xml"/><Relationship Id="rId1" Type="http://schemas.openxmlformats.org/officeDocument/2006/relationships/slideLayout" Target="../slideLayouts/slideLayout32.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51.xml"/><Relationship Id="rId8" Type="http://schemas.openxmlformats.org/officeDocument/2006/relationships/slideLayout" Target="../slideLayouts/slideLayout50.xml"/><Relationship Id="rId7" Type="http://schemas.openxmlformats.org/officeDocument/2006/relationships/slideLayout" Target="../slideLayouts/slideLayout49.xml"/><Relationship Id="rId6" Type="http://schemas.openxmlformats.org/officeDocument/2006/relationships/slideLayout" Target="../slideLayouts/slideLayout48.xml"/><Relationship Id="rId5" Type="http://schemas.openxmlformats.org/officeDocument/2006/relationships/slideLayout" Target="../slideLayouts/slideLayout47.xml"/><Relationship Id="rId4" Type="http://schemas.openxmlformats.org/officeDocument/2006/relationships/slideLayout" Target="../slideLayouts/slideLayout46.xml"/><Relationship Id="rId3" Type="http://schemas.openxmlformats.org/officeDocument/2006/relationships/slideLayout" Target="../slideLayouts/slideLayout45.xml"/><Relationship Id="rId2" Type="http://schemas.openxmlformats.org/officeDocument/2006/relationships/slideLayout" Target="../slideLayouts/slideLayout44.xml"/><Relationship Id="rId19" Type="http://schemas.openxmlformats.org/officeDocument/2006/relationships/theme" Target="../theme/theme6.xml"/><Relationship Id="rId18" Type="http://schemas.openxmlformats.org/officeDocument/2006/relationships/tags" Target="../tags/tag248.xml"/><Relationship Id="rId17" Type="http://schemas.openxmlformats.org/officeDocument/2006/relationships/image" Target="../media/image2.png"/><Relationship Id="rId16" Type="http://schemas.openxmlformats.org/officeDocument/2006/relationships/tags" Target="../tags/tag247.xml"/><Relationship Id="rId15" Type="http://schemas.openxmlformats.org/officeDocument/2006/relationships/tags" Target="../tags/tag246.xml"/><Relationship Id="rId14" Type="http://schemas.openxmlformats.org/officeDocument/2006/relationships/tags" Target="../tags/tag245.xml"/><Relationship Id="rId13" Type="http://schemas.openxmlformats.org/officeDocument/2006/relationships/tags" Target="../tags/tag244.xml"/><Relationship Id="rId12" Type="http://schemas.openxmlformats.org/officeDocument/2006/relationships/tags" Target="../tags/tag243.xml"/><Relationship Id="rId11" Type="http://schemas.openxmlformats.org/officeDocument/2006/relationships/slideLayout" Target="../slideLayouts/slideLayout53.xml"/><Relationship Id="rId10" Type="http://schemas.openxmlformats.org/officeDocument/2006/relationships/slideLayout" Target="../slideLayouts/slideLayout52.xml"/><Relationship Id="rId1"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B7FF8B-48A5-4121-A62A-580B2933C839}" type="datetime1">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07CF2B-BB72-49FA-99AD-F004F739747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ransition>
    <p:wipe/>
  </p:transition>
  <p:hf sldNum="0"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charset="-122"/>
              </a:defRPr>
            </a:lvl1pPr>
          </a:lstStyle>
          <a:p>
            <a:fld id="{760FBDFE-C587-4B4C-A407-44438C67B59E}" type="datetime1">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charset="-122"/>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Lst>
  <p:transition>
    <p:wipe/>
  </p:transition>
  <p:hf sldNum="0" hdr="0" ftr="0"/>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8455" algn="l"/>
          <a:tab pos="1608455" algn="l"/>
          <a:tab pos="1608455" algn="l"/>
          <a:tab pos="160845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86CACE-D899-4E58-94CD-12ACCEAB793F}" type="datetime1">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36D3DC-47B5-4175-8A5B-6264D847775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Lst>
  <p:transition>
    <p:wipe/>
  </p:transition>
  <p:hf sldNum="0"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pic>
        <p:nvPicPr>
          <p:cNvPr id="31" name="图片 30"/>
          <p:cNvPicPr>
            <a:picLocks noChangeAspect="1"/>
          </p:cNvPicPr>
          <p:nvPr userDrawn="1"/>
        </p:nvPicPr>
        <p:blipFill>
          <a:blip r:embed="rId12" cstate="print"/>
          <a:stretch>
            <a:fillRect/>
          </a:stretch>
        </p:blipFill>
        <p:spPr>
          <a:xfrm>
            <a:off x="-5715" y="0"/>
            <a:ext cx="12289155" cy="6915150"/>
          </a:xfrm>
          <a:prstGeom prst="rect">
            <a:avLst/>
          </a:prstGeom>
        </p:spPr>
      </p:pic>
      <p:sp>
        <p:nvSpPr>
          <p:cNvPr id="2" name="标题占位符 1"/>
          <p:cNvSpPr>
            <a:spLocks noGrp="1"/>
          </p:cNvSpPr>
          <p:nvPr>
            <p:ph type="title"/>
            <p:custDataLst>
              <p:tags r:id="rId13"/>
            </p:custDataLst>
          </p:nvPr>
        </p:nvSpPr>
        <p:spPr>
          <a:xfrm>
            <a:off x="612210" y="63888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4"/>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5"/>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charset="-122"/>
              </a:defRPr>
            </a:lvl1pPr>
          </a:lstStyle>
          <a:p>
            <a:fld id="{760FBDFE-C587-4B4C-A407-44438C67B59E}" type="datetime1">
              <a:rPr lang="zh-CN" altLang="en-US" smtClean="0"/>
            </a:fld>
            <a:endParaRPr lang="zh-CN" altLang="en-US"/>
          </a:p>
        </p:txBody>
      </p:sp>
      <p:sp>
        <p:nvSpPr>
          <p:cNvPr id="5" name="页脚占位符 4"/>
          <p:cNvSpPr>
            <a:spLocks noGrp="1"/>
          </p:cNvSpPr>
          <p:nvPr>
            <p:ph type="ftr" sz="quarter" idx="3"/>
            <p:custDataLst>
              <p:tags r:id="rId16"/>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charset="-122"/>
              </a:defRPr>
            </a:lvl1pPr>
          </a:lstStyle>
          <a:p>
            <a:endParaRPr lang="zh-CN" altLang="en-US" dirty="0"/>
          </a:p>
        </p:txBody>
      </p:sp>
      <p:sp>
        <p:nvSpPr>
          <p:cNvPr id="6" name="灯片编号占位符 5"/>
          <p:cNvSpPr>
            <a:spLocks noGrp="1"/>
          </p:cNvSpPr>
          <p:nvPr>
            <p:ph type="sldNum" sz="quarter" idx="4"/>
            <p:custDataLst>
              <p:tags r:id="rId17"/>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Tree>
    <p:custDataLst>
      <p:tags r:id="rId18"/>
    </p:custData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transition>
    <p:wipe/>
  </p:transition>
  <p:hf sldNum="0" hdr="0" ftr="0"/>
  <p:txStyles>
    <p:titleStyle>
      <a:lvl1pPr algn="l" defTabSz="913765"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charset="-122"/>
          <a:cs typeface="+mj-cs"/>
        </a:defRPr>
      </a:lvl1pPr>
    </p:titleStyle>
    <p:bodyStyle>
      <a:lvl1pPr marL="228600" indent="-228600" algn="l" defTabSz="913765"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1pPr>
      <a:lvl2pPr marL="685800" indent="-228600" algn="l" defTabSz="913765" rtl="0" eaLnBrk="1" fontAlgn="auto" latinLnBrk="0" hangingPunct="1">
        <a:lnSpc>
          <a:spcPct val="120000"/>
        </a:lnSpc>
        <a:spcBef>
          <a:spcPts val="0"/>
        </a:spcBef>
        <a:spcAft>
          <a:spcPts val="600"/>
        </a:spcAft>
        <a:buFont typeface="Arial" panose="020B0604020202020204" pitchFamily="34" charset="0"/>
        <a:buChar char="●"/>
        <a:tabLst>
          <a:tab pos="1607185" algn="l"/>
          <a:tab pos="1607185" algn="l"/>
          <a:tab pos="1607185" algn="l"/>
          <a:tab pos="160718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2pPr>
      <a:lvl3pPr marL="1142365" indent="-228600" algn="l" defTabSz="913765"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3pPr>
      <a:lvl4pPr marL="1599565" indent="-228600" algn="l" defTabSz="913765"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4pPr>
      <a:lvl5pPr marL="2056765" indent="-228600" algn="l" defTabSz="913765"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5pPr>
      <a:lvl6pPr marL="251396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053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773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493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3765" algn="l" defTabSz="913765" rtl="0" eaLnBrk="1" latinLnBrk="0" hangingPunct="1">
        <a:defRPr sz="1800" kern="1200">
          <a:solidFill>
            <a:schemeClr val="tx1"/>
          </a:solidFill>
          <a:latin typeface="+mn-lt"/>
          <a:ea typeface="+mn-ea"/>
          <a:cs typeface="+mn-cs"/>
        </a:defRPr>
      </a:lvl3pPr>
      <a:lvl4pPr marL="1370965" algn="l" defTabSz="913765" rtl="0" eaLnBrk="1" latinLnBrk="0" hangingPunct="1">
        <a:defRPr sz="1800" kern="1200">
          <a:solidFill>
            <a:schemeClr val="tx1"/>
          </a:solidFill>
          <a:latin typeface="+mn-lt"/>
          <a:ea typeface="+mn-ea"/>
          <a:cs typeface="+mn-cs"/>
        </a:defRPr>
      </a:lvl4pPr>
      <a:lvl5pPr marL="1828165" algn="l" defTabSz="913765" rtl="0" eaLnBrk="1" latinLnBrk="0" hangingPunct="1">
        <a:defRPr sz="1800" kern="1200">
          <a:solidFill>
            <a:schemeClr val="tx1"/>
          </a:solidFill>
          <a:latin typeface="+mn-lt"/>
          <a:ea typeface="+mn-ea"/>
          <a:cs typeface="+mn-cs"/>
        </a:defRPr>
      </a:lvl5pPr>
      <a:lvl6pPr marL="2285365" algn="l" defTabSz="913765" rtl="0" eaLnBrk="1" latinLnBrk="0" hangingPunct="1">
        <a:defRPr sz="1800" kern="1200">
          <a:solidFill>
            <a:schemeClr val="tx1"/>
          </a:solidFill>
          <a:latin typeface="+mn-lt"/>
          <a:ea typeface="+mn-ea"/>
          <a:cs typeface="+mn-cs"/>
        </a:defRPr>
      </a:lvl6pPr>
      <a:lvl7pPr marL="2741930" algn="l" defTabSz="913765" rtl="0" eaLnBrk="1" latinLnBrk="0" hangingPunct="1">
        <a:defRPr sz="1800" kern="1200">
          <a:solidFill>
            <a:schemeClr val="tx1"/>
          </a:solidFill>
          <a:latin typeface="+mn-lt"/>
          <a:ea typeface="+mn-ea"/>
          <a:cs typeface="+mn-cs"/>
        </a:defRPr>
      </a:lvl7pPr>
      <a:lvl8pPr marL="3199130" algn="l" defTabSz="913765" rtl="0" eaLnBrk="1" latinLnBrk="0" hangingPunct="1">
        <a:defRPr sz="1800" kern="1200">
          <a:solidFill>
            <a:schemeClr val="tx1"/>
          </a:solidFill>
          <a:latin typeface="+mn-lt"/>
          <a:ea typeface="+mn-ea"/>
          <a:cs typeface="+mn-cs"/>
        </a:defRPr>
      </a:lvl8pPr>
      <a:lvl9pPr marL="3656330" algn="l" defTabSz="913765"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charset="-122"/>
              </a:defRPr>
            </a:lvl1pPr>
          </a:lstStyle>
          <a:p>
            <a:fld id="{760FBDFE-C587-4B4C-A407-44438C67B59E}" type="datetime1">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charset="-122"/>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pic>
        <p:nvPicPr>
          <p:cNvPr id="31" name="图片 30"/>
          <p:cNvPicPr>
            <a:picLocks noChangeAspect="1"/>
          </p:cNvPicPr>
          <p:nvPr userDrawn="1"/>
        </p:nvPicPr>
        <p:blipFill>
          <a:blip r:embed="rId17" cstate="print"/>
          <a:stretch>
            <a:fillRect/>
          </a:stretch>
        </p:blipFill>
        <p:spPr>
          <a:xfrm>
            <a:off x="-1057" y="0"/>
            <a:ext cx="12193057" cy="6858594"/>
          </a:xfrm>
          <a:prstGeom prst="rect">
            <a:avLst/>
          </a:prstGeom>
        </p:spPr>
      </p:pic>
    </p:spTree>
    <p:custDataLst>
      <p:tags r:id="rId18"/>
    </p:custData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transition>
    <p:wipe/>
  </p:transition>
  <p:hf sldNum="0" hdr="0" ftr="0"/>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7820" algn="l"/>
          <a:tab pos="1607820" algn="l"/>
          <a:tab pos="1607820" algn="l"/>
          <a:tab pos="1607820"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charset="-122"/>
              </a:defRPr>
            </a:lvl1pPr>
          </a:lstStyle>
          <a:p>
            <a:fld id="{760FBDFE-C587-4B4C-A407-44438C67B59E}" type="datetime1">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charset="-122"/>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pic>
        <p:nvPicPr>
          <p:cNvPr id="14" name="图片 13"/>
          <p:cNvPicPr>
            <a:picLocks noChangeAspect="1"/>
          </p:cNvPicPr>
          <p:nvPr userDrawn="1"/>
        </p:nvPicPr>
        <p:blipFill>
          <a:blip r:embed="rId17" cstate="print"/>
          <a:stretch>
            <a:fillRect/>
          </a:stretch>
        </p:blipFill>
        <p:spPr>
          <a:xfrm>
            <a:off x="-529" y="-297"/>
            <a:ext cx="12193057" cy="6858594"/>
          </a:xfrm>
          <a:prstGeom prst="rect">
            <a:avLst/>
          </a:prstGeom>
        </p:spPr>
      </p:pic>
    </p:spTree>
    <p:custDataLst>
      <p:tags r:id="rId18"/>
    </p:custData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Lst>
  <p:transition>
    <p:wipe/>
  </p:transition>
  <p:hf sldNum="0" hdr="0" ftr="0"/>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7820" algn="l"/>
          <a:tab pos="1607820" algn="l"/>
          <a:tab pos="1607820" algn="l"/>
          <a:tab pos="1607820"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31.xml"/><Relationship Id="rId2" Type="http://schemas.openxmlformats.org/officeDocument/2006/relationships/image" Target="../media/image4.png"/><Relationship Id="rId1" Type="http://schemas.openxmlformats.org/officeDocument/2006/relationships/image" Target="../media/image3.jpeg"/></Relationships>
</file>

<file path=ppt/slides/_rels/slide10.xml.rels><?xml version="1.0" encoding="UTF-8" standalone="yes"?>
<Relationships xmlns="http://schemas.openxmlformats.org/package/2006/relationships"><Relationship Id="rId6" Type="http://schemas.openxmlformats.org/officeDocument/2006/relationships/slideLayout" Target="../slideLayouts/slideLayout20.xml"/><Relationship Id="rId5" Type="http://schemas.openxmlformats.org/officeDocument/2006/relationships/image" Target="../media/image35.jpeg"/><Relationship Id="rId4" Type="http://schemas.openxmlformats.org/officeDocument/2006/relationships/image" Target="../media/image34.jpeg"/><Relationship Id="rId3" Type="http://schemas.openxmlformats.org/officeDocument/2006/relationships/image" Target="../media/image33.jpeg"/><Relationship Id="rId2" Type="http://schemas.openxmlformats.org/officeDocument/2006/relationships/tags" Target="../tags/tag249.xml"/><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image" Target="../media/image38.jpeg"/><Relationship Id="rId3" Type="http://schemas.openxmlformats.org/officeDocument/2006/relationships/image" Target="../media/image37.jpeg"/><Relationship Id="rId2" Type="http://schemas.openxmlformats.org/officeDocument/2006/relationships/image" Target="../media/image36.jpeg"/><Relationship Id="rId1"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8.xml"/><Relationship Id="rId1"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18.xml"/><Relationship Id="rId2" Type="http://schemas.openxmlformats.org/officeDocument/2006/relationships/image" Target="../media/image39.png"/><Relationship Id="rId1" Type="http://schemas.openxmlformats.org/officeDocument/2006/relationships/image" Target="../media/image2.png"/></Relationships>
</file>

<file path=ppt/slides/_rels/slide15.xml.rels><?xml version="1.0" encoding="UTF-8" standalone="yes"?>
<Relationships xmlns="http://schemas.openxmlformats.org/package/2006/relationships"><Relationship Id="rId8" Type="http://schemas.openxmlformats.org/officeDocument/2006/relationships/notesSlide" Target="../notesSlides/notesSlide12.xml"/><Relationship Id="rId7" Type="http://schemas.openxmlformats.org/officeDocument/2006/relationships/slideLayout" Target="../slideLayouts/slideLayout1.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image" Target="../media/image40.png"/></Relationships>
</file>

<file path=ppt/slides/_rels/slide16.xml.rels><?xml version="1.0" encoding="UTF-8" standalone="yes"?>
<Relationships xmlns="http://schemas.openxmlformats.org/package/2006/relationships"><Relationship Id="rId9" Type="http://schemas.openxmlformats.org/officeDocument/2006/relationships/image" Target="../media/image49.png"/><Relationship Id="rId8" Type="http://schemas.openxmlformats.org/officeDocument/2006/relationships/tags" Target="../tags/tag252.xml"/><Relationship Id="rId7" Type="http://schemas.openxmlformats.org/officeDocument/2006/relationships/tags" Target="../tags/tag251.xml"/><Relationship Id="rId6" Type="http://schemas.openxmlformats.org/officeDocument/2006/relationships/tags" Target="../tags/tag250.xml"/><Relationship Id="rId5" Type="http://schemas.openxmlformats.org/officeDocument/2006/relationships/image" Target="../media/image48.png"/><Relationship Id="rId4" Type="http://schemas.openxmlformats.org/officeDocument/2006/relationships/image" Target="../media/image47.png"/><Relationship Id="rId3" Type="http://schemas.openxmlformats.org/officeDocument/2006/relationships/image" Target="../media/image43.png"/><Relationship Id="rId2" Type="http://schemas.openxmlformats.org/officeDocument/2006/relationships/image" Target="../media/image46.png"/><Relationship Id="rId14" Type="http://schemas.openxmlformats.org/officeDocument/2006/relationships/notesSlide" Target="../notesSlides/notesSlide13.xml"/><Relationship Id="rId13" Type="http://schemas.openxmlformats.org/officeDocument/2006/relationships/slideLayout" Target="../slideLayouts/slideLayout18.xml"/><Relationship Id="rId12" Type="http://schemas.openxmlformats.org/officeDocument/2006/relationships/image" Target="../media/image52.png"/><Relationship Id="rId11" Type="http://schemas.openxmlformats.org/officeDocument/2006/relationships/image" Target="../media/image51.png"/><Relationship Id="rId10" Type="http://schemas.openxmlformats.org/officeDocument/2006/relationships/image" Target="../media/image50.png"/><Relationship Id="rId1" Type="http://schemas.openxmlformats.org/officeDocument/2006/relationships/image" Target="../media/image2.png"/></Relationships>
</file>

<file path=ppt/slides/_rels/slide17.xml.rels><?xml version="1.0" encoding="UTF-8" standalone="yes"?>
<Relationships xmlns="http://schemas.openxmlformats.org/package/2006/relationships"><Relationship Id="rId9" Type="http://schemas.openxmlformats.org/officeDocument/2006/relationships/notesSlide" Target="../notesSlides/notesSlide14.xml"/><Relationship Id="rId8" Type="http://schemas.openxmlformats.org/officeDocument/2006/relationships/slideLayout" Target="../slideLayouts/slideLayout18.xml"/><Relationship Id="rId7" Type="http://schemas.openxmlformats.org/officeDocument/2006/relationships/image" Target="../media/image57.png"/><Relationship Id="rId6" Type="http://schemas.openxmlformats.org/officeDocument/2006/relationships/image" Target="../media/image56.png"/><Relationship Id="rId5" Type="http://schemas.openxmlformats.org/officeDocument/2006/relationships/image" Target="../media/image14.png"/><Relationship Id="rId4" Type="http://schemas.openxmlformats.org/officeDocument/2006/relationships/image" Target="../media/image55.png"/><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image" Target="../media/image2.png"/></Relationships>
</file>

<file path=ppt/slides/_rels/slide18.xml.rels><?xml version="1.0" encoding="UTF-8" standalone="yes"?>
<Relationships xmlns="http://schemas.openxmlformats.org/package/2006/relationships"><Relationship Id="rId8" Type="http://schemas.openxmlformats.org/officeDocument/2006/relationships/notesSlide" Target="../notesSlides/notesSlide15.xml"/><Relationship Id="rId7" Type="http://schemas.openxmlformats.org/officeDocument/2006/relationships/slideLayout" Target="../slideLayouts/slideLayout18.xml"/><Relationship Id="rId6" Type="http://schemas.openxmlformats.org/officeDocument/2006/relationships/image" Target="../media/image62.png"/><Relationship Id="rId5" Type="http://schemas.openxmlformats.org/officeDocument/2006/relationships/image" Target="../media/image61.png"/><Relationship Id="rId4" Type="http://schemas.openxmlformats.org/officeDocument/2006/relationships/image" Target="../media/image60.png"/><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image" Target="../media/image2.pn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18.xml"/><Relationship Id="rId2" Type="http://schemas.openxmlformats.org/officeDocument/2006/relationships/image" Target="../media/image21.png"/><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9" Type="http://schemas.openxmlformats.org/officeDocument/2006/relationships/image" Target="../media/image11.png"/><Relationship Id="rId8" Type="http://schemas.openxmlformats.org/officeDocument/2006/relationships/image" Target="../media/image10.png"/><Relationship Id="rId7" Type="http://schemas.openxmlformats.org/officeDocument/2006/relationships/image" Target="../media/image9.png"/><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emf"/><Relationship Id="rId3" Type="http://schemas.openxmlformats.org/officeDocument/2006/relationships/oleObject" Target="../embeddings/oleObject1.bin"/><Relationship Id="rId2" Type="http://schemas.openxmlformats.org/officeDocument/2006/relationships/image" Target="../media/image2.png"/><Relationship Id="rId17" Type="http://schemas.openxmlformats.org/officeDocument/2006/relationships/notesSlide" Target="../notesSlides/notesSlide2.xml"/><Relationship Id="rId16" Type="http://schemas.openxmlformats.org/officeDocument/2006/relationships/vmlDrawing" Target="../drawings/vmlDrawing1.vml"/><Relationship Id="rId15" Type="http://schemas.openxmlformats.org/officeDocument/2006/relationships/slideLayout" Target="../slideLayouts/slideLayout18.xml"/><Relationship Id="rId14" Type="http://schemas.openxmlformats.org/officeDocument/2006/relationships/image" Target="../media/image16.png"/><Relationship Id="rId13" Type="http://schemas.openxmlformats.org/officeDocument/2006/relationships/image" Target="../media/image15.png"/><Relationship Id="rId12" Type="http://schemas.openxmlformats.org/officeDocument/2006/relationships/image" Target="../media/image14.png"/><Relationship Id="rId11" Type="http://schemas.openxmlformats.org/officeDocument/2006/relationships/image" Target="../media/image13.png"/><Relationship Id="rId10" Type="http://schemas.openxmlformats.org/officeDocument/2006/relationships/image" Target="../media/image12.png"/><Relationship Id="rId1"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45.xml"/><Relationship Id="rId1" Type="http://schemas.openxmlformats.org/officeDocument/2006/relationships/image" Target="../media/image63.jpeg"/></Relationships>
</file>

<file path=ppt/slides/_rels/slide21.xml.rels><?xml version="1.0" encoding="UTF-8" standalone="yes"?>
<Relationships xmlns="http://schemas.openxmlformats.org/package/2006/relationships"><Relationship Id="rId9" Type="http://schemas.openxmlformats.org/officeDocument/2006/relationships/notesSlide" Target="../notesSlides/notesSlide18.xml"/><Relationship Id="rId8" Type="http://schemas.openxmlformats.org/officeDocument/2006/relationships/slideLayout" Target="../slideLayouts/slideLayout18.xml"/><Relationship Id="rId7" Type="http://schemas.openxmlformats.org/officeDocument/2006/relationships/image" Target="../media/image69.png"/><Relationship Id="rId6" Type="http://schemas.openxmlformats.org/officeDocument/2006/relationships/image" Target="../media/image68.png"/><Relationship Id="rId5" Type="http://schemas.openxmlformats.org/officeDocument/2006/relationships/image" Target="../media/image67.png"/><Relationship Id="rId4" Type="http://schemas.openxmlformats.org/officeDocument/2006/relationships/image" Target="../media/image66.png"/><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image" Target="../media/image2.png"/></Relationships>
</file>

<file path=ppt/slides/_rels/slide22.xml.rels><?xml version="1.0" encoding="UTF-8" standalone="yes"?>
<Relationships xmlns="http://schemas.openxmlformats.org/package/2006/relationships"><Relationship Id="rId6" Type="http://schemas.openxmlformats.org/officeDocument/2006/relationships/notesSlide" Target="../notesSlides/notesSlide19.xml"/><Relationship Id="rId5" Type="http://schemas.openxmlformats.org/officeDocument/2006/relationships/vmlDrawing" Target="../drawings/vmlDrawing3.vml"/><Relationship Id="rId4" Type="http://schemas.openxmlformats.org/officeDocument/2006/relationships/slideLayout" Target="../slideLayouts/slideLayout18.xml"/><Relationship Id="rId3" Type="http://schemas.openxmlformats.org/officeDocument/2006/relationships/image" Target="../media/image70.emf"/><Relationship Id="rId2" Type="http://schemas.openxmlformats.org/officeDocument/2006/relationships/oleObject" Target="../embeddings/oleObject3.bin"/><Relationship Id="rId1" Type="http://schemas.openxmlformats.org/officeDocument/2006/relationships/image" Target="../media/image2.png"/></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18.xml"/><Relationship Id="rId2" Type="http://schemas.openxmlformats.org/officeDocument/2006/relationships/image" Target="../media/image21.png"/><Relationship Id="rId1" Type="http://schemas.openxmlformats.org/officeDocument/2006/relationships/image" Target="../media/image2.png"/></Relationships>
</file>

<file path=ppt/slides/_rels/slide24.xml.rels><?xml version="1.0" encoding="UTF-8" standalone="yes"?>
<Relationships xmlns="http://schemas.openxmlformats.org/package/2006/relationships"><Relationship Id="rId5" Type="http://schemas.openxmlformats.org/officeDocument/2006/relationships/notesSlide" Target="../notesSlides/notesSlide21.xml"/><Relationship Id="rId4" Type="http://schemas.openxmlformats.org/officeDocument/2006/relationships/slideLayout" Target="../slideLayouts/slideLayout18.xml"/><Relationship Id="rId3" Type="http://schemas.openxmlformats.org/officeDocument/2006/relationships/image" Target="file:///C:\Users\&#24352;&#20891;&#27849;\AppData\Local\Temp\wps\INetCache\58e66ee723dc198e00e11b6a2dd88e36" TargetMode="External"/><Relationship Id="rId2" Type="http://schemas.openxmlformats.org/officeDocument/2006/relationships/image" Target="../media/image71.jpeg"/><Relationship Id="rId1" Type="http://schemas.openxmlformats.org/officeDocument/2006/relationships/image" Target="../media/image2.png"/></Relationships>
</file>

<file path=ppt/slides/_rels/slide25.xml.rels><?xml version="1.0" encoding="UTF-8" standalone="yes"?>
<Relationships xmlns="http://schemas.openxmlformats.org/package/2006/relationships"><Relationship Id="rId5" Type="http://schemas.openxmlformats.org/officeDocument/2006/relationships/notesSlide" Target="../notesSlides/notesSlide22.xml"/><Relationship Id="rId4" Type="http://schemas.openxmlformats.org/officeDocument/2006/relationships/slideLayout" Target="../slideLayouts/slideLayout1.xml"/><Relationship Id="rId3" Type="http://schemas.openxmlformats.org/officeDocument/2006/relationships/tags" Target="../tags/tag253.xml"/><Relationship Id="rId2" Type="http://schemas.openxmlformats.org/officeDocument/2006/relationships/image" Target="../media/image73.png"/><Relationship Id="rId1" Type="http://schemas.openxmlformats.org/officeDocument/2006/relationships/image" Target="../media/image72.png"/></Relationships>
</file>

<file path=ppt/slides/_rels/slide26.xml.rels><?xml version="1.0" encoding="UTF-8" standalone="yes"?>
<Relationships xmlns="http://schemas.openxmlformats.org/package/2006/relationships"><Relationship Id="rId5" Type="http://schemas.openxmlformats.org/officeDocument/2006/relationships/notesSlide" Target="../notesSlides/notesSlide23.xml"/><Relationship Id="rId4" Type="http://schemas.openxmlformats.org/officeDocument/2006/relationships/slideLayout" Target="../slideLayouts/slideLayout1.xml"/><Relationship Id="rId3" Type="http://schemas.openxmlformats.org/officeDocument/2006/relationships/themeOverride" Target="../theme/themeOverride4.xml"/><Relationship Id="rId2" Type="http://schemas.openxmlformats.org/officeDocument/2006/relationships/tags" Target="../tags/tag254.xml"/><Relationship Id="rId1" Type="http://schemas.openxmlformats.org/officeDocument/2006/relationships/image" Target="../media/image74.jpeg"/></Relationships>
</file>

<file path=ppt/slides/_rels/slide27.xml.rels><?xml version="1.0" encoding="UTF-8" standalone="yes"?>
<Relationships xmlns="http://schemas.openxmlformats.org/package/2006/relationships"><Relationship Id="rId6" Type="http://schemas.openxmlformats.org/officeDocument/2006/relationships/notesSlide" Target="../notesSlides/notesSlide24.xml"/><Relationship Id="rId5" Type="http://schemas.openxmlformats.org/officeDocument/2006/relationships/slideLayout" Target="../slideLayouts/slideLayout1.xml"/><Relationship Id="rId4" Type="http://schemas.openxmlformats.org/officeDocument/2006/relationships/themeOverride" Target="../theme/themeOverride5.xml"/><Relationship Id="rId3" Type="http://schemas.openxmlformats.org/officeDocument/2006/relationships/tags" Target="../tags/tag255.xml"/><Relationship Id="rId2" Type="http://schemas.openxmlformats.org/officeDocument/2006/relationships/image" Target="../media/image76.png"/><Relationship Id="rId1" Type="http://schemas.openxmlformats.org/officeDocument/2006/relationships/image" Target="../media/image75.png"/></Relationships>
</file>

<file path=ppt/slides/_rels/slide28.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1.xml"/><Relationship Id="rId2" Type="http://schemas.openxmlformats.org/officeDocument/2006/relationships/tags" Target="../tags/tag256.xml"/><Relationship Id="rId1" Type="http://schemas.openxmlformats.org/officeDocument/2006/relationships/image" Target="../media/image77.png"/></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1.xml"/><Relationship Id="rId2" Type="http://schemas.openxmlformats.org/officeDocument/2006/relationships/tags" Target="../tags/tag257.xml"/><Relationship Id="rId1" Type="http://schemas.openxmlformats.org/officeDocument/2006/relationships/image" Target="../media/image78.jpe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18.xml"/><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2.png"/></Relationships>
</file>

<file path=ppt/slides/_rels/slide30.xml.rels><?xml version="1.0" encoding="UTF-8" standalone="yes"?>
<Relationships xmlns="http://schemas.openxmlformats.org/package/2006/relationships"><Relationship Id="rId5" Type="http://schemas.openxmlformats.org/officeDocument/2006/relationships/notesSlide" Target="../notesSlides/notesSlide27.xml"/><Relationship Id="rId4" Type="http://schemas.openxmlformats.org/officeDocument/2006/relationships/slideLayout" Target="../slideLayouts/slideLayout18.xml"/><Relationship Id="rId3" Type="http://schemas.microsoft.com/office/2007/relationships/hdphoto" Target="../media/image80.wdp"/><Relationship Id="rId2" Type="http://schemas.openxmlformats.org/officeDocument/2006/relationships/image" Target="../media/image79.png"/><Relationship Id="rId1"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xml"/><Relationship Id="rId1" Type="http://schemas.openxmlformats.org/officeDocument/2006/relationships/tags" Target="../tags/tag258.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8.xml"/><Relationship Id="rId2" Type="http://schemas.openxmlformats.org/officeDocument/2006/relationships/image" Target="../media/image19.png"/><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chart" Target="../charts/chart4.xml"/><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chart" Target="../charts/chart1.xml"/></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1.xml"/><Relationship Id="rId3" Type="http://schemas.openxmlformats.org/officeDocument/2006/relationships/image" Target="../media/image20.png"/><Relationship Id="rId2" Type="http://schemas.openxmlformats.org/officeDocument/2006/relationships/chart" Target="../charts/chart6.xml"/><Relationship Id="rId1" Type="http://schemas.openxmlformats.org/officeDocument/2006/relationships/chart" Target="../charts/chart5.xml"/></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8.xml"/><Relationship Id="rId2" Type="http://schemas.openxmlformats.org/officeDocument/2006/relationships/image" Target="../media/image21.png"/><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vmlDrawing" Target="../drawings/vmlDrawing2.vml"/><Relationship Id="rId4" Type="http://schemas.openxmlformats.org/officeDocument/2006/relationships/slideLayout" Target="../slideLayouts/slideLayout20.xml"/><Relationship Id="rId3" Type="http://schemas.openxmlformats.org/officeDocument/2006/relationships/image" Target="../media/image22.emf"/><Relationship Id="rId2" Type="http://schemas.openxmlformats.org/officeDocument/2006/relationships/oleObject" Target="../embeddings/oleObject2.bin"/><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9" Type="http://schemas.openxmlformats.org/officeDocument/2006/relationships/image" Target="../media/image31.png"/><Relationship Id="rId8" Type="http://schemas.openxmlformats.org/officeDocument/2006/relationships/image" Target="../media/image30.png"/><Relationship Id="rId7" Type="http://schemas.openxmlformats.org/officeDocument/2006/relationships/image" Target="../media/image29.png"/><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 Id="rId3" Type="http://schemas.openxmlformats.org/officeDocument/2006/relationships/image" Target="../media/image25.png"/><Relationship Id="rId2" Type="http://schemas.openxmlformats.org/officeDocument/2006/relationships/image" Target="../media/image24.png"/><Relationship Id="rId12" Type="http://schemas.openxmlformats.org/officeDocument/2006/relationships/notesSlide" Target="../notesSlides/notesSlide9.xml"/><Relationship Id="rId11" Type="http://schemas.openxmlformats.org/officeDocument/2006/relationships/slideLayout" Target="../slideLayouts/slideLayout1.xml"/><Relationship Id="rId10" Type="http://schemas.openxmlformats.org/officeDocument/2006/relationships/image" Target="../media/image32.png"/><Relationship Id="rId1"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599691" y="233732"/>
            <a:ext cx="1227075" cy="1232679"/>
          </a:xfrm>
          <a:prstGeom prst="ellipse">
            <a:avLst/>
          </a:prstGeom>
          <a:solidFill>
            <a:schemeClr val="bg1"/>
          </a:solidFill>
          <a:effectLst>
            <a:glow rad="63500">
              <a:schemeClr val="accent1">
                <a:satMod val="175000"/>
                <a:alpha val="40000"/>
              </a:schemeClr>
            </a:glow>
            <a:outerShdw blurRad="76200" dir="18900000" sy="23000" kx="-1200000" algn="bl" rotWithShape="0">
              <a:prstClr val="black">
                <a:alpha val="20000"/>
              </a:prstClr>
            </a:outerShdw>
          </a:effectLst>
        </p:spPr>
      </p:pic>
      <p:sp>
        <p:nvSpPr>
          <p:cNvPr id="13" name="文本框 12"/>
          <p:cNvSpPr txBox="1"/>
          <p:nvPr/>
        </p:nvSpPr>
        <p:spPr>
          <a:xfrm>
            <a:off x="5107466" y="3852754"/>
            <a:ext cx="1998980" cy="922020"/>
          </a:xfrm>
          <a:prstGeom prst="rect">
            <a:avLst/>
          </a:prstGeom>
          <a:noFill/>
        </p:spPr>
        <p:txBody>
          <a:bodyPr wrap="none" rtlCol="0">
            <a:spAutoFit/>
            <a:scene3d>
              <a:camera prst="orthographicFront"/>
              <a:lightRig rig="threePt" dir="t"/>
            </a:scene3d>
            <a:sp3d extrusionH="57150">
              <a:bevelT w="57150" h="38100" prst="artDeco"/>
            </a:sp3d>
          </a:bodyPr>
          <a:lstStyle>
            <a:defPPr>
              <a:defRPr lang="zh-CN"/>
            </a:defPPr>
            <a:lvl1pPr algn="ctr">
              <a:defRPr sz="6600">
                <a:solidFill>
                  <a:schemeClr val="accent2"/>
                </a:solidFill>
                <a:latin typeface="造字工房力黑（非商用）常规体" pitchFamily="50" charset="-122"/>
                <a:ea typeface="造字工房力黑（非商用）常规体" pitchFamily="50" charset="-122"/>
              </a:defRPr>
            </a:lvl1pPr>
          </a:lstStyle>
          <a:p>
            <a:r>
              <a:rPr lang="en-US" altLang="zh-CN" sz="5400" dirty="0">
                <a:solidFill>
                  <a:schemeClr val="accent3"/>
                </a:solidFill>
                <a:latin typeface="+mn-lt"/>
                <a:ea typeface="+mn-ea"/>
                <a:cs typeface="+mn-ea"/>
                <a:sym typeface="+mn-lt"/>
              </a:rPr>
              <a:t> </a:t>
            </a:r>
            <a:r>
              <a:rPr lang="zh-CN" altLang="en-US" sz="5400" dirty="0">
                <a:solidFill>
                  <a:schemeClr val="accent3"/>
                </a:solidFill>
                <a:latin typeface="+mn-lt"/>
                <a:ea typeface="+mn-ea"/>
                <a:cs typeface="+mn-ea"/>
                <a:sym typeface="+mn-lt"/>
              </a:rPr>
              <a:t>李安</a:t>
            </a:r>
            <a:r>
              <a:rPr lang="en-US" altLang="zh-CN" sz="3600" dirty="0">
                <a:solidFill>
                  <a:schemeClr val="accent3"/>
                </a:solidFill>
                <a:latin typeface="+mn-lt"/>
                <a:ea typeface="+mn-ea"/>
                <a:cs typeface="+mn-ea"/>
                <a:sym typeface="+mn-lt"/>
              </a:rPr>
              <a:t>  </a:t>
            </a:r>
            <a:endParaRPr lang="en-US" altLang="zh-CN" sz="3600" dirty="0">
              <a:solidFill>
                <a:schemeClr val="accent3"/>
              </a:solidFill>
              <a:latin typeface="+mn-lt"/>
              <a:ea typeface="+mn-ea"/>
              <a:cs typeface="+mn-ea"/>
              <a:sym typeface="+mn-lt"/>
            </a:endParaRPr>
          </a:p>
        </p:txBody>
      </p:sp>
      <p:cxnSp>
        <p:nvCxnSpPr>
          <p:cNvPr id="14" name="直接连接符 13"/>
          <p:cNvCxnSpPr/>
          <p:nvPr/>
        </p:nvCxnSpPr>
        <p:spPr bwMode="auto">
          <a:xfrm>
            <a:off x="2424921" y="4126216"/>
            <a:ext cx="998393" cy="0"/>
          </a:xfrm>
          <a:prstGeom prst="line">
            <a:avLst/>
          </a:prstGeom>
          <a:solidFill>
            <a:schemeClr val="accent1"/>
          </a:solidFill>
          <a:ln w="9525" cap="flat" cmpd="sng" algn="ctr">
            <a:solidFill>
              <a:schemeClr val="accent3"/>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直接连接符 14"/>
          <p:cNvCxnSpPr/>
          <p:nvPr/>
        </p:nvCxnSpPr>
        <p:spPr bwMode="auto">
          <a:xfrm>
            <a:off x="8759449" y="4126216"/>
            <a:ext cx="998393" cy="0"/>
          </a:xfrm>
          <a:prstGeom prst="line">
            <a:avLst/>
          </a:prstGeom>
          <a:solidFill>
            <a:schemeClr val="accent1"/>
          </a:solidFill>
          <a:ln w="9525" cap="flat" cmpd="sng" algn="ctr">
            <a:solidFill>
              <a:schemeClr val="accent3"/>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 name="文本框 5"/>
          <p:cNvSpPr txBox="1"/>
          <p:nvPr/>
        </p:nvSpPr>
        <p:spPr>
          <a:xfrm>
            <a:off x="659255" y="1640463"/>
            <a:ext cx="10873490" cy="1199559"/>
          </a:xfrm>
          <a:prstGeom prst="rect">
            <a:avLst/>
          </a:prstGeom>
          <a:noFill/>
        </p:spPr>
        <p:txBody>
          <a:bodyPr wrap="none" rtlCol="0">
            <a:spAutoFit/>
          </a:bodyPr>
          <a:lstStyle/>
          <a:p>
            <a:pPr algn="ctr"/>
            <a:r>
              <a:rPr lang="en-US" altLang="zh-CN" sz="7195" dirty="0">
                <a:solidFill>
                  <a:schemeClr val="bg1"/>
                </a:solidFill>
                <a:latin typeface="张海山锐谐体" panose="02000000000000000000" pitchFamily="2" charset="-122"/>
                <a:ea typeface="张海山锐谐体" panose="02000000000000000000" pitchFamily="2" charset="-122"/>
                <a:cs typeface="+mn-ea"/>
                <a:sym typeface="+mn-lt"/>
              </a:rPr>
              <a:t>5 G</a:t>
            </a:r>
            <a:r>
              <a:rPr lang="zh-CN" altLang="en-US" sz="7195"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张海山锐谐体" panose="02000000000000000000" pitchFamily="2" charset="-122"/>
                <a:ea typeface="张海山锐谐体" panose="02000000000000000000" pitchFamily="2" charset="-122"/>
                <a:cs typeface="+mn-ea"/>
                <a:sym typeface="+mn-lt"/>
              </a:rPr>
              <a:t>改变</a:t>
            </a:r>
            <a:r>
              <a:rPr lang="zh-CN" altLang="en-US" sz="7195" dirty="0">
                <a:solidFill>
                  <a:schemeClr val="bg1"/>
                </a:solidFill>
                <a:latin typeface="张海山锐谐体" panose="02000000000000000000" pitchFamily="2" charset="-122"/>
                <a:ea typeface="张海山锐谐体" panose="02000000000000000000" pitchFamily="2" charset="-122"/>
                <a:cs typeface="+mn-ea"/>
                <a:sym typeface="+mn-lt"/>
              </a:rPr>
              <a:t>社会  </a:t>
            </a:r>
            <a:r>
              <a:rPr lang="en-US" altLang="zh-CN" sz="7195" dirty="0">
                <a:solidFill>
                  <a:schemeClr val="bg1"/>
                </a:solidFill>
                <a:latin typeface="张海山锐谐体" panose="02000000000000000000" pitchFamily="2" charset="-122"/>
                <a:ea typeface="张海山锐谐体" panose="02000000000000000000" pitchFamily="2" charset="-122"/>
                <a:cs typeface="+mn-ea"/>
                <a:sym typeface="+mn-lt"/>
              </a:rPr>
              <a:t>6 G</a:t>
            </a:r>
            <a:r>
              <a:rPr lang="zh-CN" altLang="en-US" sz="7195"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张海山锐谐体" panose="02000000000000000000" pitchFamily="2" charset="-122"/>
                <a:ea typeface="张海山锐谐体" panose="02000000000000000000" pitchFamily="2" charset="-122"/>
                <a:cs typeface="+mn-ea"/>
                <a:sym typeface="+mn-lt"/>
              </a:rPr>
              <a:t>重塑</a:t>
            </a:r>
            <a:r>
              <a:rPr lang="zh-CN" altLang="en-US" sz="7195" dirty="0">
                <a:solidFill>
                  <a:schemeClr val="bg1"/>
                </a:solidFill>
                <a:latin typeface="张海山锐谐体" panose="02000000000000000000" pitchFamily="2" charset="-122"/>
                <a:ea typeface="张海山锐谐体" panose="02000000000000000000" pitchFamily="2" charset="-122"/>
                <a:cs typeface="+mn-ea"/>
                <a:sym typeface="+mn-lt"/>
              </a:rPr>
              <a:t>世界</a:t>
            </a:r>
            <a:endParaRPr lang="zh-CN" altLang="en-US" sz="7195" dirty="0">
              <a:solidFill>
                <a:schemeClr val="bg1"/>
              </a:solidFill>
              <a:latin typeface="张海山锐谐体" panose="02000000000000000000" pitchFamily="2" charset="-122"/>
              <a:ea typeface="张海山锐谐体" panose="02000000000000000000" pitchFamily="2" charset="-122"/>
              <a:cs typeface="+mn-ea"/>
              <a:sym typeface="+mn-lt"/>
            </a:endParaRPr>
          </a:p>
        </p:txBody>
      </p:sp>
      <p:sp>
        <p:nvSpPr>
          <p:cNvPr id="2" name="文本框 1"/>
          <p:cNvSpPr txBox="1"/>
          <p:nvPr/>
        </p:nvSpPr>
        <p:spPr>
          <a:xfrm>
            <a:off x="8747125" y="4608830"/>
            <a:ext cx="2553335" cy="1198880"/>
          </a:xfrm>
          <a:prstGeom prst="rect">
            <a:avLst/>
          </a:prstGeom>
          <a:noFill/>
        </p:spPr>
        <p:txBody>
          <a:bodyPr wrap="square" rtlCol="0">
            <a:spAutoFit/>
          </a:bodyPr>
          <a:p>
            <a:r>
              <a:rPr lang="zh-CN" altLang="en-US" sz="2400" dirty="0">
                <a:solidFill>
                  <a:schemeClr val="accent3"/>
                </a:solidFill>
                <a:cs typeface="+mn-ea"/>
                <a:sym typeface="+mn-lt"/>
              </a:rPr>
              <a:t>教授，博导</a:t>
            </a:r>
            <a:endParaRPr lang="en-US" altLang="zh-CN" sz="2400" dirty="0">
              <a:solidFill>
                <a:schemeClr val="accent3"/>
              </a:solidFill>
              <a:latin typeface="+mn-lt"/>
              <a:ea typeface="+mn-ea"/>
              <a:cs typeface="+mn-ea"/>
              <a:sym typeface="+mn-lt"/>
            </a:endParaRPr>
          </a:p>
          <a:p>
            <a:r>
              <a:rPr lang="en-US" altLang="zh-CN" sz="2400" dirty="0">
                <a:solidFill>
                  <a:schemeClr val="accent3"/>
                </a:solidFill>
                <a:cs typeface="+mn-ea"/>
                <a:sym typeface="+mn-lt"/>
              </a:rPr>
              <a:t>IEEE Senior Member</a:t>
            </a:r>
            <a:endParaRPr lang="en-US" altLang="zh-CN" sz="2400" dirty="0">
              <a:solidFill>
                <a:schemeClr val="accent3"/>
              </a:solidFill>
              <a:cs typeface="+mn-ea"/>
              <a:sym typeface="+mn-lt"/>
            </a:endParaRPr>
          </a:p>
        </p:txBody>
      </p:sp>
      <p:sp>
        <p:nvSpPr>
          <p:cNvPr id="4" name="日期占位符 3"/>
          <p:cNvSpPr txBox="1">
            <a:spLocks noGrp="1"/>
          </p:cNvSpPr>
          <p:nvPr>
            <p:ph type="dt" sz="half" idx="10"/>
          </p:nvPr>
        </p:nvSpPr>
        <p:spPr bwMode="auto">
          <a:xfrm>
            <a:off x="4746000" y="6131520"/>
            <a:ext cx="2700000" cy="316800"/>
          </a:xfrm>
          <a:noFill/>
          <a:ln>
            <a:noFill/>
          </a:ln>
          <a:effectLst/>
          <a:extLst>
            <a:ext uri="{909E8E84-426E-40DD-AFC4-6F175D3DCCD1}">
              <a14:hiddenFill xmlns:a14="http://schemas.microsoft.com/office/drawing/2010/main">
                <a:solidFill>
                  <a:srgbClr val="FFFFFF"/>
                </a:solidFill>
              </a14:hiddenFill>
            </a:ext>
          </a:extLst>
        </p:spPr>
        <p:txBody>
          <a:bodyPr vert="horz" wrap="square" lIns="91406" tIns="45703" rIns="91406" bIns="45703" numCol="1" anchor="ctr" anchorCtr="0" compatLnSpc="1">
            <a:noAutofit/>
          </a:bodyPr>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pPr lvl="0" algn="ctr">
              <a:buClrTx/>
              <a:buSzTx/>
            </a:pPr>
            <a:fld id="{BB962C8B-B14F-4D97-AF65-F5344CB8AC3E}" type="datetime1">
              <a:rPr lang="zh-CN" altLang="zh-CN" sz="4000" b="0" dirty="0">
                <a:solidFill>
                  <a:schemeClr val="accent2"/>
                </a:solidFill>
                <a:latin typeface="+mn-lt"/>
                <a:ea typeface="+mn-ea"/>
                <a:cs typeface="+mn-ea"/>
                <a:sym typeface="+mn-ea"/>
              </a:rPr>
            </a:fld>
            <a:endParaRPr lang="zh-CN" altLang="zh-CN" sz="4000" b="0" dirty="0">
              <a:solidFill>
                <a:schemeClr val="accent2"/>
              </a:solidFill>
              <a:latin typeface="+mn-lt"/>
              <a:ea typeface="+mn-ea"/>
              <a:cs typeface="+mn-ea"/>
              <a:sym typeface="+mn-ea"/>
            </a:endParaRPr>
          </a:p>
        </p:txBody>
      </p:sp>
      <p:sp>
        <p:nvSpPr>
          <p:cNvPr id="5" name="文本框 4"/>
          <p:cNvSpPr txBox="1"/>
          <p:nvPr/>
        </p:nvSpPr>
        <p:spPr>
          <a:xfrm>
            <a:off x="4551998" y="2823210"/>
            <a:ext cx="3088005" cy="583565"/>
          </a:xfrm>
          <a:prstGeom prst="rect">
            <a:avLst/>
          </a:prstGeom>
          <a:noFill/>
        </p:spPr>
        <p:txBody>
          <a:bodyPr wrap="square" rtlCol="0">
            <a:spAutoFit/>
            <a:scene3d>
              <a:camera prst="orthographicFront"/>
              <a:lightRig rig="threePt" dir="t"/>
            </a:scene3d>
          </a:bodyPr>
          <a:p>
            <a:pPr algn="ctr"/>
            <a:r>
              <a:rPr lang="zh-CN" altLang="en-US" sz="3200" b="1" dirty="0">
                <a:solidFill>
                  <a:srgbClr val="00FFFF"/>
                </a:solidFill>
              </a:rPr>
              <a:t>新机遇，新挑战</a:t>
            </a:r>
            <a:endParaRPr lang="zh-CN" altLang="en-US" sz="3200" b="1" dirty="0">
              <a:solidFill>
                <a:srgbClr val="00FFFF"/>
              </a:solidFill>
            </a:endParaRPr>
          </a:p>
        </p:txBody>
      </p:sp>
    </p:spTree>
  </p:cSld>
  <p:clrMapOvr>
    <a:masterClrMapping/>
  </p:clrMapOvr>
  <mc:AlternateContent xmlns:mc="http://schemas.openxmlformats.org/markup-compatibility/2006">
    <mc:Choice xmlns:p14="http://schemas.microsoft.com/office/powerpoint/2010/main" Requires="p14">
      <p:transition spd="med" p14:dur="699">
        <p:wipe/>
      </p:transition>
    </mc:Choice>
    <mc:Fallback>
      <p:transition spd="med">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grpId="0" nodeType="clickEffect">
                                  <p:stCondLst>
                                    <p:cond delay="0"/>
                                  </p:stCondLst>
                                  <p:childTnLst>
                                    <p:animScale>
                                      <p:cBhvr>
                                        <p:cTn id="6" dur="2000" fill="hold"/>
                                        <p:tgtEl>
                                          <p:spTgt spid="5"/>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1" cstate="print"/>
          <a:stretch>
            <a:fillRect/>
          </a:stretch>
        </p:blipFill>
        <p:spPr>
          <a:xfrm>
            <a:off x="-1164" y="-594"/>
            <a:ext cx="12193057" cy="6858594"/>
          </a:xfrm>
          <a:prstGeom prst="rect">
            <a:avLst/>
          </a:prstGeom>
        </p:spPr>
      </p:pic>
      <p:sp>
        <p:nvSpPr>
          <p:cNvPr id="15" name="文本框 221"/>
          <p:cNvSpPr txBox="1"/>
          <p:nvPr>
            <p:custDataLst>
              <p:tags r:id="rId2"/>
            </p:custDataLst>
          </p:nvPr>
        </p:nvSpPr>
        <p:spPr>
          <a:xfrm>
            <a:off x="1473835" y="328295"/>
            <a:ext cx="8983980" cy="583565"/>
          </a:xfrm>
          <a:prstGeom prst="rect">
            <a:avLst/>
          </a:prstGeom>
          <a:noFill/>
        </p:spPr>
        <p:txBody>
          <a:bodyPr wrap="square">
            <a:spAutoFit/>
          </a:bodyPr>
          <a:lstStyle/>
          <a:p>
            <a:r>
              <a:rPr lang="en-US" altLang="zh-CN" sz="3200" b="1" dirty="0">
                <a:solidFill>
                  <a:srgbClr val="FFC000"/>
                </a:solidFill>
              </a:rPr>
              <a:t>5G</a:t>
            </a:r>
            <a:r>
              <a:rPr lang="zh-CN" altLang="en-US" sz="3200" b="1" dirty="0">
                <a:solidFill>
                  <a:srgbClr val="FFC000"/>
                </a:solidFill>
              </a:rPr>
              <a:t>技术的主要特征一：高速度、泛在网、低功耗</a:t>
            </a:r>
            <a:endParaRPr lang="zh-CN" sz="3200" b="1" dirty="0">
              <a:solidFill>
                <a:srgbClr val="FFC000"/>
              </a:solidFill>
            </a:endParaRPr>
          </a:p>
        </p:txBody>
      </p:sp>
      <p:pic>
        <p:nvPicPr>
          <p:cNvPr id="19" name="图片 18"/>
          <p:cNvPicPr>
            <a:picLocks noChangeAspect="1"/>
          </p:cNvPicPr>
          <p:nvPr/>
        </p:nvPicPr>
        <p:blipFill>
          <a:blip r:embed="rId3" cstate="print">
            <a:extLst>
              <a:ext uri="{28A0092B-C50C-407E-A947-70E740481C1C}">
                <a14:useLocalDpi xmlns:a14="http://schemas.microsoft.com/office/drawing/2010/main" val="0"/>
              </a:ext>
            </a:extLst>
          </a:blip>
          <a:srcRect l="27492" t="113" r="27204" b="784"/>
          <a:stretch>
            <a:fillRect/>
          </a:stretch>
        </p:blipFill>
        <p:spPr>
          <a:xfrm>
            <a:off x="5055216" y="1521322"/>
            <a:ext cx="2367869" cy="2367869"/>
          </a:xfrm>
          <a:custGeom>
            <a:avLst/>
            <a:gdLst>
              <a:gd name="connsiteX0" fmla="*/ 2761747 w 5523494"/>
              <a:gd name="connsiteY0" fmla="*/ 0 h 5523494"/>
              <a:gd name="connsiteX1" fmla="*/ 5523494 w 5523494"/>
              <a:gd name="connsiteY1" fmla="*/ 2761747 h 5523494"/>
              <a:gd name="connsiteX2" fmla="*/ 2761747 w 5523494"/>
              <a:gd name="connsiteY2" fmla="*/ 5523494 h 5523494"/>
              <a:gd name="connsiteX3" fmla="*/ 0 w 5523494"/>
              <a:gd name="connsiteY3" fmla="*/ 2761747 h 5523494"/>
              <a:gd name="connsiteX4" fmla="*/ 2761747 w 5523494"/>
              <a:gd name="connsiteY4" fmla="*/ 0 h 5523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3494" h="5523494">
                <a:moveTo>
                  <a:pt x="2761747" y="0"/>
                </a:moveTo>
                <a:cubicBezTo>
                  <a:pt x="4287018" y="0"/>
                  <a:pt x="5523494" y="1236476"/>
                  <a:pt x="5523494" y="2761747"/>
                </a:cubicBezTo>
                <a:cubicBezTo>
                  <a:pt x="5523494" y="4287018"/>
                  <a:pt x="4287018" y="5523494"/>
                  <a:pt x="2761747" y="5523494"/>
                </a:cubicBezTo>
                <a:cubicBezTo>
                  <a:pt x="1236476" y="5523494"/>
                  <a:pt x="0" y="4287018"/>
                  <a:pt x="0" y="2761747"/>
                </a:cubicBezTo>
                <a:cubicBezTo>
                  <a:pt x="0" y="1236476"/>
                  <a:pt x="1236476" y="0"/>
                  <a:pt x="2761747" y="0"/>
                </a:cubicBezTo>
                <a:close/>
              </a:path>
            </a:pathLst>
          </a:custGeom>
        </p:spPr>
      </p:pic>
      <p:pic>
        <p:nvPicPr>
          <p:cNvPr id="20" name="图片 19"/>
          <p:cNvPicPr>
            <a:picLocks noChangeAspect="1"/>
          </p:cNvPicPr>
          <p:nvPr/>
        </p:nvPicPr>
        <p:blipFill>
          <a:blip r:embed="rId4" cstate="print">
            <a:extLst>
              <a:ext uri="{28A0092B-C50C-407E-A947-70E740481C1C}">
                <a14:useLocalDpi xmlns:a14="http://schemas.microsoft.com/office/drawing/2010/main" val="0"/>
              </a:ext>
            </a:extLst>
          </a:blip>
          <a:srcRect l="23406" t="1548" r="26210" b="3619"/>
          <a:stretch>
            <a:fillRect/>
          </a:stretch>
        </p:blipFill>
        <p:spPr>
          <a:xfrm>
            <a:off x="8562981" y="1520687"/>
            <a:ext cx="2367869" cy="2367869"/>
          </a:xfrm>
          <a:custGeom>
            <a:avLst/>
            <a:gdLst>
              <a:gd name="connsiteX0" fmla="*/ 2761747 w 5523494"/>
              <a:gd name="connsiteY0" fmla="*/ 0 h 5523494"/>
              <a:gd name="connsiteX1" fmla="*/ 5523494 w 5523494"/>
              <a:gd name="connsiteY1" fmla="*/ 2761747 h 5523494"/>
              <a:gd name="connsiteX2" fmla="*/ 2761747 w 5523494"/>
              <a:gd name="connsiteY2" fmla="*/ 5523494 h 5523494"/>
              <a:gd name="connsiteX3" fmla="*/ 0 w 5523494"/>
              <a:gd name="connsiteY3" fmla="*/ 2761747 h 5523494"/>
              <a:gd name="connsiteX4" fmla="*/ 2761747 w 5523494"/>
              <a:gd name="connsiteY4" fmla="*/ 0 h 5523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3494" h="5523494">
                <a:moveTo>
                  <a:pt x="2761747" y="0"/>
                </a:moveTo>
                <a:cubicBezTo>
                  <a:pt x="4287018" y="0"/>
                  <a:pt x="5523494" y="1236476"/>
                  <a:pt x="5523494" y="2761747"/>
                </a:cubicBezTo>
                <a:cubicBezTo>
                  <a:pt x="5523494" y="4287018"/>
                  <a:pt x="4287018" y="5523494"/>
                  <a:pt x="2761747" y="5523494"/>
                </a:cubicBezTo>
                <a:cubicBezTo>
                  <a:pt x="1236476" y="5523494"/>
                  <a:pt x="0" y="4287018"/>
                  <a:pt x="0" y="2761747"/>
                </a:cubicBezTo>
                <a:cubicBezTo>
                  <a:pt x="0" y="1236476"/>
                  <a:pt x="1236476" y="0"/>
                  <a:pt x="2761747" y="0"/>
                </a:cubicBezTo>
                <a:close/>
              </a:path>
            </a:pathLst>
          </a:custGeom>
        </p:spPr>
      </p:pic>
      <p:pic>
        <p:nvPicPr>
          <p:cNvPr id="21" name="图片 20"/>
          <p:cNvPicPr>
            <a:picLocks noChangeAspect="1"/>
          </p:cNvPicPr>
          <p:nvPr/>
        </p:nvPicPr>
        <p:blipFill>
          <a:blip r:embed="rId5" cstate="print">
            <a:extLst>
              <a:ext uri="{28A0092B-C50C-407E-A947-70E740481C1C}">
                <a14:useLocalDpi xmlns:a14="http://schemas.microsoft.com/office/drawing/2010/main" val="0"/>
              </a:ext>
            </a:extLst>
          </a:blip>
          <a:srcRect l="22570" t="944" r="22426" b="3857"/>
          <a:stretch>
            <a:fillRect/>
          </a:stretch>
        </p:blipFill>
        <p:spPr>
          <a:xfrm>
            <a:off x="1373878" y="1531482"/>
            <a:ext cx="2367869" cy="2367869"/>
          </a:xfrm>
          <a:custGeom>
            <a:avLst/>
            <a:gdLst>
              <a:gd name="connsiteX0" fmla="*/ 2761747 w 5523494"/>
              <a:gd name="connsiteY0" fmla="*/ 0 h 5523494"/>
              <a:gd name="connsiteX1" fmla="*/ 5523494 w 5523494"/>
              <a:gd name="connsiteY1" fmla="*/ 2761747 h 5523494"/>
              <a:gd name="connsiteX2" fmla="*/ 2761747 w 5523494"/>
              <a:gd name="connsiteY2" fmla="*/ 5523494 h 5523494"/>
              <a:gd name="connsiteX3" fmla="*/ 0 w 5523494"/>
              <a:gd name="connsiteY3" fmla="*/ 2761747 h 5523494"/>
              <a:gd name="connsiteX4" fmla="*/ 2761747 w 5523494"/>
              <a:gd name="connsiteY4" fmla="*/ 0 h 5523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3494" h="5523494">
                <a:moveTo>
                  <a:pt x="2761747" y="0"/>
                </a:moveTo>
                <a:cubicBezTo>
                  <a:pt x="4287018" y="0"/>
                  <a:pt x="5523494" y="1236476"/>
                  <a:pt x="5523494" y="2761747"/>
                </a:cubicBezTo>
                <a:cubicBezTo>
                  <a:pt x="5523494" y="4287018"/>
                  <a:pt x="4287018" y="5523494"/>
                  <a:pt x="2761747" y="5523494"/>
                </a:cubicBezTo>
                <a:cubicBezTo>
                  <a:pt x="1236476" y="5523494"/>
                  <a:pt x="0" y="4287018"/>
                  <a:pt x="0" y="2761747"/>
                </a:cubicBezTo>
                <a:cubicBezTo>
                  <a:pt x="0" y="1236476"/>
                  <a:pt x="1236476" y="0"/>
                  <a:pt x="2761747" y="0"/>
                </a:cubicBezTo>
                <a:close/>
              </a:path>
            </a:pathLst>
          </a:custGeom>
        </p:spPr>
      </p:pic>
      <p:grpSp>
        <p:nvGrpSpPr>
          <p:cNvPr id="22" name="组合 80"/>
          <p:cNvGrpSpPr/>
          <p:nvPr/>
        </p:nvGrpSpPr>
        <p:grpSpPr>
          <a:xfrm>
            <a:off x="8227111" y="4248328"/>
            <a:ext cx="3191047" cy="2160410"/>
            <a:chOff x="9018539" y="3178005"/>
            <a:chExt cx="2214964" cy="3420995"/>
          </a:xfrm>
        </p:grpSpPr>
        <p:grpSp>
          <p:nvGrpSpPr>
            <p:cNvPr id="23" name="组合 47"/>
            <p:cNvGrpSpPr/>
            <p:nvPr/>
          </p:nvGrpSpPr>
          <p:grpSpPr>
            <a:xfrm>
              <a:off x="9018539" y="3178005"/>
              <a:ext cx="2172841" cy="3420995"/>
              <a:chOff x="874712" y="2278985"/>
              <a:chExt cx="5089208" cy="2820073"/>
            </a:xfrm>
          </p:grpSpPr>
          <p:sp>
            <p:nvSpPr>
              <p:cNvPr id="25" name="任意多边形: 形状 184"/>
              <p:cNvSpPr/>
              <p:nvPr/>
            </p:nvSpPr>
            <p:spPr>
              <a:xfrm>
                <a:off x="874712" y="2278985"/>
                <a:ext cx="5089207" cy="2820073"/>
              </a:xfrm>
              <a:custGeom>
                <a:avLst/>
                <a:gdLst/>
                <a:ahLst/>
                <a:cxnLst/>
                <a:rect l="l" t="t" r="r" b="b"/>
                <a:pathLst>
                  <a:path w="5089207" h="2820073">
                    <a:moveTo>
                      <a:pt x="5089206" y="2733954"/>
                    </a:moveTo>
                    <a:lnTo>
                      <a:pt x="5003089" y="2820072"/>
                    </a:lnTo>
                    <a:lnTo>
                      <a:pt x="5089206" y="2820072"/>
                    </a:lnTo>
                    <a:close/>
                    <a:moveTo>
                      <a:pt x="85078" y="0"/>
                    </a:moveTo>
                    <a:lnTo>
                      <a:pt x="5004128" y="0"/>
                    </a:lnTo>
                    <a:lnTo>
                      <a:pt x="5089206" y="85079"/>
                    </a:lnTo>
                    <a:lnTo>
                      <a:pt x="5089206" y="0"/>
                    </a:lnTo>
                    <a:lnTo>
                      <a:pt x="5089207" y="0"/>
                    </a:lnTo>
                    <a:lnTo>
                      <a:pt x="5089207" y="2820073"/>
                    </a:lnTo>
                    <a:lnTo>
                      <a:pt x="93795" y="2820073"/>
                    </a:lnTo>
                    <a:lnTo>
                      <a:pt x="0" y="2726278"/>
                    </a:lnTo>
                    <a:lnTo>
                      <a:pt x="0" y="85078"/>
                    </a:lnTo>
                    <a:close/>
                  </a:path>
                </a:pathLst>
              </a:custGeom>
              <a:solidFill>
                <a:schemeClr val="tx1">
                  <a:alpha val="17000"/>
                </a:schemeClr>
              </a:solidFill>
              <a:ln>
                <a:noFill/>
              </a:ln>
            </p:spPr>
            <p:txBody>
              <a:bodyPr anchor="ctr"/>
              <a:lstStyle/>
              <a:p>
                <a:pPr algn="ctr"/>
                <a:endParaRPr lang="zh-CN">
                  <a:solidFill>
                    <a:schemeClr val="lt1"/>
                  </a:solidFill>
                </a:endParaRPr>
              </a:p>
            </p:txBody>
          </p:sp>
          <p:sp>
            <p:nvSpPr>
              <p:cNvPr id="26" name="Freeform 5"/>
              <p:cNvSpPr/>
              <p:nvPr/>
            </p:nvSpPr>
            <p:spPr>
              <a:xfrm>
                <a:off x="874712" y="2278985"/>
                <a:ext cx="5089207" cy="2820073"/>
              </a:xfrm>
              <a:custGeom>
                <a:avLst/>
                <a:gdLst/>
                <a:ahLst/>
                <a:cxnLst/>
                <a:rect l="0" t="0" r="r" b="b"/>
                <a:pathLst>
                  <a:path w="5089207" h="2820073">
                    <a:moveTo>
                      <a:pt x="5089207" y="1599909"/>
                    </a:moveTo>
                    <a:lnTo>
                      <a:pt x="5089207" y="2739144"/>
                    </a:lnTo>
                    <a:lnTo>
                      <a:pt x="5008278" y="2820073"/>
                    </a:lnTo>
                    <a:lnTo>
                      <a:pt x="80929" y="2820073"/>
                    </a:lnTo>
                    <a:lnTo>
                      <a:pt x="0" y="2739144"/>
                    </a:lnTo>
                    <a:lnTo>
                      <a:pt x="0" y="1599909"/>
                    </a:lnTo>
                    <a:lnTo>
                      <a:pt x="5188" y="1599909"/>
                    </a:lnTo>
                    <a:lnTo>
                      <a:pt x="14526" y="1610285"/>
                    </a:lnTo>
                    <a:lnTo>
                      <a:pt x="14526" y="1669425"/>
                    </a:lnTo>
                    <a:lnTo>
                      <a:pt x="5188" y="1681876"/>
                    </a:lnTo>
                    <a:lnTo>
                      <a:pt x="5188" y="1729603"/>
                    </a:lnTo>
                    <a:lnTo>
                      <a:pt x="14526" y="1741016"/>
                    </a:lnTo>
                    <a:lnTo>
                      <a:pt x="14526" y="2070959"/>
                    </a:lnTo>
                    <a:lnTo>
                      <a:pt x="5188" y="2083409"/>
                    </a:lnTo>
                    <a:lnTo>
                      <a:pt x="5188" y="2717355"/>
                    </a:lnTo>
                    <a:lnTo>
                      <a:pt x="52915" y="2765083"/>
                    </a:lnTo>
                    <a:lnTo>
                      <a:pt x="52915" y="2781683"/>
                    </a:lnTo>
                    <a:lnTo>
                      <a:pt x="73666" y="2803472"/>
                    </a:lnTo>
                    <a:lnTo>
                      <a:pt x="91305" y="2803472"/>
                    </a:lnTo>
                    <a:lnTo>
                      <a:pt x="102718" y="2814885"/>
                    </a:lnTo>
                    <a:lnTo>
                      <a:pt x="1829209" y="2814885"/>
                    </a:lnTo>
                    <a:lnTo>
                      <a:pt x="1841660" y="2803472"/>
                    </a:lnTo>
                    <a:lnTo>
                      <a:pt x="3248585" y="2803472"/>
                    </a:lnTo>
                    <a:lnTo>
                      <a:pt x="3259998" y="2814885"/>
                    </a:lnTo>
                    <a:lnTo>
                      <a:pt x="4986489" y="2814885"/>
                    </a:lnTo>
                    <a:lnTo>
                      <a:pt x="4998940" y="2803472"/>
                    </a:lnTo>
                    <a:lnTo>
                      <a:pt x="5013465" y="2803472"/>
                    </a:lnTo>
                    <a:lnTo>
                      <a:pt x="5037329" y="2781683"/>
                    </a:lnTo>
                    <a:lnTo>
                      <a:pt x="5037329" y="2765083"/>
                    </a:lnTo>
                    <a:lnTo>
                      <a:pt x="5085057" y="2717355"/>
                    </a:lnTo>
                    <a:lnTo>
                      <a:pt x="5085057" y="2083409"/>
                    </a:lnTo>
                    <a:lnTo>
                      <a:pt x="5072606" y="2070959"/>
                    </a:lnTo>
                    <a:lnTo>
                      <a:pt x="5072606" y="1741016"/>
                    </a:lnTo>
                    <a:lnTo>
                      <a:pt x="5085057" y="1729603"/>
                    </a:lnTo>
                    <a:lnTo>
                      <a:pt x="5085057" y="1681876"/>
                    </a:lnTo>
                    <a:lnTo>
                      <a:pt x="5072606" y="1669425"/>
                    </a:lnTo>
                    <a:lnTo>
                      <a:pt x="5072606" y="1610285"/>
                    </a:lnTo>
                    <a:lnTo>
                      <a:pt x="5085057" y="1599909"/>
                    </a:lnTo>
                    <a:lnTo>
                      <a:pt x="5089207" y="1599909"/>
                    </a:lnTo>
                    <a:close/>
                    <a:moveTo>
                      <a:pt x="5089207" y="1220164"/>
                    </a:moveTo>
                    <a:lnTo>
                      <a:pt x="5089207" y="80929"/>
                    </a:lnTo>
                    <a:lnTo>
                      <a:pt x="5008278" y="0"/>
                    </a:lnTo>
                    <a:lnTo>
                      <a:pt x="80929" y="0"/>
                    </a:lnTo>
                    <a:lnTo>
                      <a:pt x="0" y="80929"/>
                    </a:lnTo>
                    <a:lnTo>
                      <a:pt x="0" y="1220164"/>
                    </a:lnTo>
                    <a:lnTo>
                      <a:pt x="5188" y="1220164"/>
                    </a:lnTo>
                    <a:lnTo>
                      <a:pt x="14526" y="1210826"/>
                    </a:lnTo>
                    <a:lnTo>
                      <a:pt x="14526" y="1150648"/>
                    </a:lnTo>
                    <a:lnTo>
                      <a:pt x="5188" y="1138197"/>
                    </a:lnTo>
                    <a:lnTo>
                      <a:pt x="5188" y="1090470"/>
                    </a:lnTo>
                    <a:lnTo>
                      <a:pt x="14526" y="1079057"/>
                    </a:lnTo>
                    <a:lnTo>
                      <a:pt x="14526" y="749114"/>
                    </a:lnTo>
                    <a:lnTo>
                      <a:pt x="5188" y="736664"/>
                    </a:lnTo>
                    <a:lnTo>
                      <a:pt x="5188" y="102718"/>
                    </a:lnTo>
                    <a:lnTo>
                      <a:pt x="52915" y="54990"/>
                    </a:lnTo>
                    <a:lnTo>
                      <a:pt x="52915" y="38390"/>
                    </a:lnTo>
                    <a:lnTo>
                      <a:pt x="73666" y="16601"/>
                    </a:lnTo>
                    <a:lnTo>
                      <a:pt x="91305" y="16601"/>
                    </a:lnTo>
                    <a:lnTo>
                      <a:pt x="102718" y="5188"/>
                    </a:lnTo>
                    <a:lnTo>
                      <a:pt x="1829209" y="5188"/>
                    </a:lnTo>
                    <a:lnTo>
                      <a:pt x="1841660" y="16601"/>
                    </a:lnTo>
                    <a:lnTo>
                      <a:pt x="3248585" y="16601"/>
                    </a:lnTo>
                    <a:lnTo>
                      <a:pt x="3259998" y="5188"/>
                    </a:lnTo>
                    <a:lnTo>
                      <a:pt x="4986489" y="5188"/>
                    </a:lnTo>
                    <a:lnTo>
                      <a:pt x="4998940" y="16601"/>
                    </a:lnTo>
                    <a:lnTo>
                      <a:pt x="5013465" y="16601"/>
                    </a:lnTo>
                    <a:lnTo>
                      <a:pt x="5037329" y="38390"/>
                    </a:lnTo>
                    <a:lnTo>
                      <a:pt x="5037329" y="54990"/>
                    </a:lnTo>
                    <a:lnTo>
                      <a:pt x="5085057" y="102718"/>
                    </a:lnTo>
                    <a:lnTo>
                      <a:pt x="5085057" y="736664"/>
                    </a:lnTo>
                    <a:lnTo>
                      <a:pt x="5072606" y="749114"/>
                    </a:lnTo>
                    <a:lnTo>
                      <a:pt x="5072606" y="1079057"/>
                    </a:lnTo>
                    <a:lnTo>
                      <a:pt x="5085057" y="1090470"/>
                    </a:lnTo>
                    <a:lnTo>
                      <a:pt x="5085057" y="1138197"/>
                    </a:lnTo>
                    <a:lnTo>
                      <a:pt x="5072606" y="1150648"/>
                    </a:lnTo>
                    <a:lnTo>
                      <a:pt x="5072606" y="1210826"/>
                    </a:lnTo>
                    <a:lnTo>
                      <a:pt x="5085057" y="1220164"/>
                    </a:lnTo>
                    <a:lnTo>
                      <a:pt x="5089207" y="1220164"/>
                    </a:lnTo>
                    <a:close/>
                  </a:path>
                </a:pathLst>
              </a:custGeom>
              <a:solidFill>
                <a:srgbClr val="00FFFF"/>
              </a:solidFill>
              <a:ln>
                <a:noFill/>
              </a:ln>
            </p:spPr>
            <p:txBody>
              <a:bodyPr vert="horz" wrap="square" lIns="91440" tIns="45720" rIns="91440" bIns="45720" numCol="1" anchor="t" anchorCtr="0"/>
              <a:lstStyle/>
              <a:p>
                <a:endParaRPr lang="zh-CN"/>
              </a:p>
            </p:txBody>
          </p:sp>
          <p:grpSp>
            <p:nvGrpSpPr>
              <p:cNvPr id="27" name="组合 50"/>
              <p:cNvGrpSpPr/>
              <p:nvPr/>
            </p:nvGrpSpPr>
            <p:grpSpPr>
              <a:xfrm>
                <a:off x="874713" y="2278985"/>
                <a:ext cx="5089207" cy="2810278"/>
                <a:chOff x="3489326" y="3679825"/>
                <a:chExt cx="7786688" cy="4299839"/>
              </a:xfrm>
            </p:grpSpPr>
            <p:grpSp>
              <p:nvGrpSpPr>
                <p:cNvPr id="28" name="组合 51"/>
                <p:cNvGrpSpPr/>
                <p:nvPr/>
              </p:nvGrpSpPr>
              <p:grpSpPr>
                <a:xfrm>
                  <a:off x="3871373" y="3679825"/>
                  <a:ext cx="7022592" cy="4299839"/>
                  <a:chOff x="3870960" y="3679825"/>
                  <a:chExt cx="7022592" cy="4299839"/>
                </a:xfrm>
              </p:grpSpPr>
              <p:cxnSp>
                <p:nvCxnSpPr>
                  <p:cNvPr id="38" name="直接连接符 61"/>
                  <p:cNvCxnSpPr/>
                  <p:nvPr/>
                </p:nvCxnSpPr>
                <p:spPr>
                  <a:xfrm>
                    <a:off x="3870960" y="3679825"/>
                    <a:ext cx="0" cy="4299839"/>
                  </a:xfrm>
                  <a:prstGeom prst="line">
                    <a:avLst/>
                  </a:prstGeom>
                  <a:ln w="6350">
                    <a:solidFill>
                      <a:srgbClr val="00FFFF">
                        <a:alpha val="15000"/>
                      </a:srgbClr>
                    </a:solidFill>
                    <a:prstDash val="solid"/>
                    <a:miter/>
                  </a:ln>
                </p:spPr>
              </p:cxnSp>
              <p:cxnSp>
                <p:nvCxnSpPr>
                  <p:cNvPr id="39" name="直接连接符 62"/>
                  <p:cNvCxnSpPr/>
                  <p:nvPr/>
                </p:nvCxnSpPr>
                <p:spPr>
                  <a:xfrm>
                    <a:off x="4309872" y="3679825"/>
                    <a:ext cx="0" cy="4299839"/>
                  </a:xfrm>
                  <a:prstGeom prst="line">
                    <a:avLst/>
                  </a:prstGeom>
                  <a:ln w="6350">
                    <a:solidFill>
                      <a:srgbClr val="00FFFF">
                        <a:alpha val="15000"/>
                      </a:srgbClr>
                    </a:solidFill>
                    <a:prstDash val="solid"/>
                    <a:miter/>
                  </a:ln>
                </p:spPr>
              </p:cxnSp>
              <p:cxnSp>
                <p:nvCxnSpPr>
                  <p:cNvPr id="40" name="直接连接符 63"/>
                  <p:cNvCxnSpPr/>
                  <p:nvPr/>
                </p:nvCxnSpPr>
                <p:spPr>
                  <a:xfrm>
                    <a:off x="4748784" y="3679825"/>
                    <a:ext cx="0" cy="4299839"/>
                  </a:xfrm>
                  <a:prstGeom prst="line">
                    <a:avLst/>
                  </a:prstGeom>
                  <a:ln w="6350">
                    <a:solidFill>
                      <a:srgbClr val="00FFFF">
                        <a:alpha val="15000"/>
                      </a:srgbClr>
                    </a:solidFill>
                    <a:prstDash val="solid"/>
                    <a:miter/>
                  </a:ln>
                </p:spPr>
              </p:cxnSp>
              <p:cxnSp>
                <p:nvCxnSpPr>
                  <p:cNvPr id="41" name="直接连接符 64"/>
                  <p:cNvCxnSpPr/>
                  <p:nvPr/>
                </p:nvCxnSpPr>
                <p:spPr>
                  <a:xfrm>
                    <a:off x="5187696" y="3679825"/>
                    <a:ext cx="0" cy="4299839"/>
                  </a:xfrm>
                  <a:prstGeom prst="line">
                    <a:avLst/>
                  </a:prstGeom>
                  <a:ln w="6350">
                    <a:solidFill>
                      <a:srgbClr val="00FFFF">
                        <a:alpha val="15000"/>
                      </a:srgbClr>
                    </a:solidFill>
                    <a:prstDash val="solid"/>
                    <a:miter/>
                  </a:ln>
                </p:spPr>
              </p:cxnSp>
              <p:cxnSp>
                <p:nvCxnSpPr>
                  <p:cNvPr id="42" name="直接连接符 65"/>
                  <p:cNvCxnSpPr/>
                  <p:nvPr/>
                </p:nvCxnSpPr>
                <p:spPr>
                  <a:xfrm>
                    <a:off x="5626608" y="3679825"/>
                    <a:ext cx="0" cy="4299839"/>
                  </a:xfrm>
                  <a:prstGeom prst="line">
                    <a:avLst/>
                  </a:prstGeom>
                  <a:ln w="6350">
                    <a:solidFill>
                      <a:srgbClr val="00FFFF">
                        <a:alpha val="15000"/>
                      </a:srgbClr>
                    </a:solidFill>
                    <a:prstDash val="solid"/>
                    <a:miter/>
                  </a:ln>
                </p:spPr>
              </p:cxnSp>
              <p:cxnSp>
                <p:nvCxnSpPr>
                  <p:cNvPr id="43" name="直接连接符 66"/>
                  <p:cNvCxnSpPr/>
                  <p:nvPr/>
                </p:nvCxnSpPr>
                <p:spPr>
                  <a:xfrm>
                    <a:off x="6065520" y="3679825"/>
                    <a:ext cx="0" cy="4299839"/>
                  </a:xfrm>
                  <a:prstGeom prst="line">
                    <a:avLst/>
                  </a:prstGeom>
                  <a:ln w="6350">
                    <a:solidFill>
                      <a:srgbClr val="00FFFF">
                        <a:alpha val="15000"/>
                      </a:srgbClr>
                    </a:solidFill>
                    <a:prstDash val="solid"/>
                    <a:miter/>
                  </a:ln>
                </p:spPr>
              </p:cxnSp>
              <p:cxnSp>
                <p:nvCxnSpPr>
                  <p:cNvPr id="44" name="直接连接符 67"/>
                  <p:cNvCxnSpPr/>
                  <p:nvPr/>
                </p:nvCxnSpPr>
                <p:spPr>
                  <a:xfrm>
                    <a:off x="6504432" y="3679825"/>
                    <a:ext cx="0" cy="4299839"/>
                  </a:xfrm>
                  <a:prstGeom prst="line">
                    <a:avLst/>
                  </a:prstGeom>
                  <a:ln w="6350">
                    <a:solidFill>
                      <a:srgbClr val="00FFFF">
                        <a:alpha val="15000"/>
                      </a:srgbClr>
                    </a:solidFill>
                    <a:prstDash val="solid"/>
                    <a:miter/>
                  </a:ln>
                </p:spPr>
              </p:cxnSp>
              <p:cxnSp>
                <p:nvCxnSpPr>
                  <p:cNvPr id="45" name="直接连接符 68"/>
                  <p:cNvCxnSpPr/>
                  <p:nvPr/>
                </p:nvCxnSpPr>
                <p:spPr>
                  <a:xfrm>
                    <a:off x="6943344" y="3679825"/>
                    <a:ext cx="0" cy="4299839"/>
                  </a:xfrm>
                  <a:prstGeom prst="line">
                    <a:avLst/>
                  </a:prstGeom>
                  <a:ln w="6350">
                    <a:solidFill>
                      <a:srgbClr val="00FFFF">
                        <a:alpha val="15000"/>
                      </a:srgbClr>
                    </a:solidFill>
                    <a:prstDash val="solid"/>
                    <a:miter/>
                  </a:ln>
                </p:spPr>
              </p:cxnSp>
              <p:cxnSp>
                <p:nvCxnSpPr>
                  <p:cNvPr id="46" name="直接连接符 69"/>
                  <p:cNvCxnSpPr/>
                  <p:nvPr/>
                </p:nvCxnSpPr>
                <p:spPr>
                  <a:xfrm>
                    <a:off x="7382256" y="3679825"/>
                    <a:ext cx="0" cy="4299839"/>
                  </a:xfrm>
                  <a:prstGeom prst="line">
                    <a:avLst/>
                  </a:prstGeom>
                  <a:ln w="6350">
                    <a:solidFill>
                      <a:srgbClr val="00FFFF">
                        <a:alpha val="15000"/>
                      </a:srgbClr>
                    </a:solidFill>
                    <a:prstDash val="solid"/>
                    <a:miter/>
                  </a:ln>
                </p:spPr>
              </p:cxnSp>
              <p:cxnSp>
                <p:nvCxnSpPr>
                  <p:cNvPr id="47" name="直接连接符 70"/>
                  <p:cNvCxnSpPr/>
                  <p:nvPr/>
                </p:nvCxnSpPr>
                <p:spPr>
                  <a:xfrm>
                    <a:off x="7821168" y="3679825"/>
                    <a:ext cx="0" cy="4299839"/>
                  </a:xfrm>
                  <a:prstGeom prst="line">
                    <a:avLst/>
                  </a:prstGeom>
                  <a:ln w="6350">
                    <a:solidFill>
                      <a:srgbClr val="00FFFF">
                        <a:alpha val="15000"/>
                      </a:srgbClr>
                    </a:solidFill>
                    <a:prstDash val="solid"/>
                    <a:miter/>
                  </a:ln>
                </p:spPr>
              </p:cxnSp>
              <p:cxnSp>
                <p:nvCxnSpPr>
                  <p:cNvPr id="48" name="直接连接符 71"/>
                  <p:cNvCxnSpPr/>
                  <p:nvPr/>
                </p:nvCxnSpPr>
                <p:spPr>
                  <a:xfrm>
                    <a:off x="8260080" y="3679825"/>
                    <a:ext cx="0" cy="4299839"/>
                  </a:xfrm>
                  <a:prstGeom prst="line">
                    <a:avLst/>
                  </a:prstGeom>
                  <a:ln w="6350">
                    <a:solidFill>
                      <a:srgbClr val="00FFFF">
                        <a:alpha val="15000"/>
                      </a:srgbClr>
                    </a:solidFill>
                    <a:prstDash val="solid"/>
                    <a:miter/>
                  </a:ln>
                </p:spPr>
              </p:cxnSp>
              <p:cxnSp>
                <p:nvCxnSpPr>
                  <p:cNvPr id="49" name="直接连接符 72"/>
                  <p:cNvCxnSpPr/>
                  <p:nvPr/>
                </p:nvCxnSpPr>
                <p:spPr>
                  <a:xfrm>
                    <a:off x="8698992" y="3679825"/>
                    <a:ext cx="0" cy="4299839"/>
                  </a:xfrm>
                  <a:prstGeom prst="line">
                    <a:avLst/>
                  </a:prstGeom>
                  <a:ln w="6350">
                    <a:solidFill>
                      <a:srgbClr val="00FFFF">
                        <a:alpha val="15000"/>
                      </a:srgbClr>
                    </a:solidFill>
                    <a:prstDash val="solid"/>
                    <a:miter/>
                  </a:ln>
                </p:spPr>
              </p:cxnSp>
              <p:cxnSp>
                <p:nvCxnSpPr>
                  <p:cNvPr id="50" name="直接连接符 73"/>
                  <p:cNvCxnSpPr/>
                  <p:nvPr/>
                </p:nvCxnSpPr>
                <p:spPr>
                  <a:xfrm>
                    <a:off x="9137904" y="3679825"/>
                    <a:ext cx="0" cy="4299839"/>
                  </a:xfrm>
                  <a:prstGeom prst="line">
                    <a:avLst/>
                  </a:prstGeom>
                  <a:ln w="6350">
                    <a:solidFill>
                      <a:srgbClr val="00FFFF">
                        <a:alpha val="15000"/>
                      </a:srgbClr>
                    </a:solidFill>
                    <a:prstDash val="solid"/>
                    <a:miter/>
                  </a:ln>
                </p:spPr>
              </p:cxnSp>
              <p:cxnSp>
                <p:nvCxnSpPr>
                  <p:cNvPr id="51" name="直接连接符 74"/>
                  <p:cNvCxnSpPr/>
                  <p:nvPr/>
                </p:nvCxnSpPr>
                <p:spPr>
                  <a:xfrm>
                    <a:off x="9576816" y="3679825"/>
                    <a:ext cx="0" cy="4299839"/>
                  </a:xfrm>
                  <a:prstGeom prst="line">
                    <a:avLst/>
                  </a:prstGeom>
                  <a:ln w="6350">
                    <a:solidFill>
                      <a:srgbClr val="00FFFF">
                        <a:alpha val="15000"/>
                      </a:srgbClr>
                    </a:solidFill>
                    <a:prstDash val="solid"/>
                    <a:miter/>
                  </a:ln>
                </p:spPr>
              </p:cxnSp>
              <p:cxnSp>
                <p:nvCxnSpPr>
                  <p:cNvPr id="52" name="直接连接符 75"/>
                  <p:cNvCxnSpPr/>
                  <p:nvPr/>
                </p:nvCxnSpPr>
                <p:spPr>
                  <a:xfrm>
                    <a:off x="10015728" y="3679825"/>
                    <a:ext cx="0" cy="4299839"/>
                  </a:xfrm>
                  <a:prstGeom prst="line">
                    <a:avLst/>
                  </a:prstGeom>
                  <a:ln w="6350">
                    <a:solidFill>
                      <a:srgbClr val="00FFFF">
                        <a:alpha val="15000"/>
                      </a:srgbClr>
                    </a:solidFill>
                    <a:prstDash val="solid"/>
                    <a:miter/>
                  </a:ln>
                </p:spPr>
              </p:cxnSp>
              <p:cxnSp>
                <p:nvCxnSpPr>
                  <p:cNvPr id="53" name="直接连接符 76"/>
                  <p:cNvCxnSpPr/>
                  <p:nvPr/>
                </p:nvCxnSpPr>
                <p:spPr>
                  <a:xfrm>
                    <a:off x="10454640" y="3679825"/>
                    <a:ext cx="0" cy="4299839"/>
                  </a:xfrm>
                  <a:prstGeom prst="line">
                    <a:avLst/>
                  </a:prstGeom>
                  <a:ln w="6350">
                    <a:solidFill>
                      <a:srgbClr val="00FFFF">
                        <a:alpha val="15000"/>
                      </a:srgbClr>
                    </a:solidFill>
                    <a:prstDash val="solid"/>
                    <a:miter/>
                  </a:ln>
                </p:spPr>
              </p:cxnSp>
              <p:cxnSp>
                <p:nvCxnSpPr>
                  <p:cNvPr id="54" name="直接连接符 77"/>
                  <p:cNvCxnSpPr/>
                  <p:nvPr/>
                </p:nvCxnSpPr>
                <p:spPr>
                  <a:xfrm>
                    <a:off x="10893552" y="3679825"/>
                    <a:ext cx="0" cy="4299839"/>
                  </a:xfrm>
                  <a:prstGeom prst="line">
                    <a:avLst/>
                  </a:prstGeom>
                  <a:ln w="6350">
                    <a:solidFill>
                      <a:srgbClr val="00FFFF">
                        <a:alpha val="15000"/>
                      </a:srgbClr>
                    </a:solidFill>
                    <a:prstDash val="solid"/>
                    <a:miter/>
                  </a:ln>
                </p:spPr>
              </p:cxnSp>
            </p:grpSp>
            <p:cxnSp>
              <p:nvCxnSpPr>
                <p:cNvPr id="29" name="直接连接符 52"/>
                <p:cNvCxnSpPr/>
                <p:nvPr/>
              </p:nvCxnSpPr>
              <p:spPr>
                <a:xfrm rot="5400000">
                  <a:off x="7382670" y="180753"/>
                  <a:ext cx="0" cy="7786688"/>
                </a:xfrm>
                <a:prstGeom prst="line">
                  <a:avLst/>
                </a:prstGeom>
                <a:ln w="6350">
                  <a:solidFill>
                    <a:srgbClr val="00FFFF">
                      <a:alpha val="15000"/>
                    </a:srgbClr>
                  </a:solidFill>
                  <a:prstDash val="solid"/>
                  <a:miter/>
                </a:ln>
              </p:spPr>
            </p:cxnSp>
            <p:cxnSp>
              <p:nvCxnSpPr>
                <p:cNvPr id="30" name="直接连接符 53"/>
                <p:cNvCxnSpPr/>
                <p:nvPr/>
              </p:nvCxnSpPr>
              <p:spPr>
                <a:xfrm rot="5400000">
                  <a:off x="7382669" y="619666"/>
                  <a:ext cx="0" cy="7786686"/>
                </a:xfrm>
                <a:prstGeom prst="line">
                  <a:avLst/>
                </a:prstGeom>
                <a:ln w="6350">
                  <a:solidFill>
                    <a:srgbClr val="00FFFF">
                      <a:alpha val="15000"/>
                    </a:srgbClr>
                  </a:solidFill>
                  <a:prstDash val="solid"/>
                  <a:miter/>
                </a:ln>
              </p:spPr>
            </p:cxnSp>
            <p:cxnSp>
              <p:nvCxnSpPr>
                <p:cNvPr id="31" name="直接连接符 54"/>
                <p:cNvCxnSpPr/>
                <p:nvPr/>
              </p:nvCxnSpPr>
              <p:spPr>
                <a:xfrm rot="5400000">
                  <a:off x="7382669" y="1058578"/>
                  <a:ext cx="0" cy="7786686"/>
                </a:xfrm>
                <a:prstGeom prst="line">
                  <a:avLst/>
                </a:prstGeom>
                <a:ln w="6350">
                  <a:solidFill>
                    <a:srgbClr val="00FFFF">
                      <a:alpha val="15000"/>
                    </a:srgbClr>
                  </a:solidFill>
                  <a:prstDash val="solid"/>
                  <a:miter/>
                </a:ln>
              </p:spPr>
            </p:cxnSp>
            <p:cxnSp>
              <p:nvCxnSpPr>
                <p:cNvPr id="32" name="直接连接符 55"/>
                <p:cNvCxnSpPr/>
                <p:nvPr/>
              </p:nvCxnSpPr>
              <p:spPr>
                <a:xfrm rot="5400000">
                  <a:off x="7382669" y="1497490"/>
                  <a:ext cx="0" cy="7786686"/>
                </a:xfrm>
                <a:prstGeom prst="line">
                  <a:avLst/>
                </a:prstGeom>
                <a:ln w="6350">
                  <a:solidFill>
                    <a:srgbClr val="00FFFF">
                      <a:alpha val="15000"/>
                    </a:srgbClr>
                  </a:solidFill>
                  <a:prstDash val="solid"/>
                  <a:miter/>
                </a:ln>
              </p:spPr>
            </p:cxnSp>
            <p:cxnSp>
              <p:nvCxnSpPr>
                <p:cNvPr id="33" name="直接连接符 56"/>
                <p:cNvCxnSpPr/>
                <p:nvPr/>
              </p:nvCxnSpPr>
              <p:spPr>
                <a:xfrm rot="5400000">
                  <a:off x="7382669" y="1936402"/>
                  <a:ext cx="0" cy="7786686"/>
                </a:xfrm>
                <a:prstGeom prst="line">
                  <a:avLst/>
                </a:prstGeom>
                <a:ln w="6350">
                  <a:solidFill>
                    <a:srgbClr val="00FFFF">
                      <a:alpha val="15000"/>
                    </a:srgbClr>
                  </a:solidFill>
                  <a:prstDash val="solid"/>
                  <a:miter/>
                </a:ln>
              </p:spPr>
            </p:cxnSp>
            <p:cxnSp>
              <p:nvCxnSpPr>
                <p:cNvPr id="34" name="直接连接符 57"/>
                <p:cNvCxnSpPr/>
                <p:nvPr/>
              </p:nvCxnSpPr>
              <p:spPr>
                <a:xfrm rot="5400000">
                  <a:off x="7382669" y="2375314"/>
                  <a:ext cx="0" cy="7786686"/>
                </a:xfrm>
                <a:prstGeom prst="line">
                  <a:avLst/>
                </a:prstGeom>
                <a:ln w="6350">
                  <a:solidFill>
                    <a:srgbClr val="00FFFF">
                      <a:alpha val="15000"/>
                    </a:srgbClr>
                  </a:solidFill>
                  <a:prstDash val="solid"/>
                  <a:miter/>
                </a:ln>
              </p:spPr>
            </p:cxnSp>
            <p:cxnSp>
              <p:nvCxnSpPr>
                <p:cNvPr id="35" name="直接连接符 58"/>
                <p:cNvCxnSpPr/>
                <p:nvPr/>
              </p:nvCxnSpPr>
              <p:spPr>
                <a:xfrm rot="5400000">
                  <a:off x="7382669" y="2814226"/>
                  <a:ext cx="0" cy="7786686"/>
                </a:xfrm>
                <a:prstGeom prst="line">
                  <a:avLst/>
                </a:prstGeom>
                <a:ln w="6350">
                  <a:solidFill>
                    <a:srgbClr val="00FFFF">
                      <a:alpha val="15000"/>
                    </a:srgbClr>
                  </a:solidFill>
                  <a:prstDash val="solid"/>
                  <a:miter/>
                </a:ln>
              </p:spPr>
            </p:cxnSp>
            <p:cxnSp>
              <p:nvCxnSpPr>
                <p:cNvPr id="36" name="直接连接符 59"/>
                <p:cNvCxnSpPr/>
                <p:nvPr/>
              </p:nvCxnSpPr>
              <p:spPr>
                <a:xfrm rot="5400000">
                  <a:off x="7382669" y="3253138"/>
                  <a:ext cx="0" cy="7786686"/>
                </a:xfrm>
                <a:prstGeom prst="line">
                  <a:avLst/>
                </a:prstGeom>
                <a:ln w="6350">
                  <a:solidFill>
                    <a:srgbClr val="00FFFF">
                      <a:alpha val="15000"/>
                    </a:srgbClr>
                  </a:solidFill>
                  <a:prstDash val="solid"/>
                  <a:miter/>
                </a:ln>
              </p:spPr>
            </p:cxnSp>
            <p:cxnSp>
              <p:nvCxnSpPr>
                <p:cNvPr id="37" name="直接连接符 60"/>
                <p:cNvCxnSpPr/>
                <p:nvPr/>
              </p:nvCxnSpPr>
              <p:spPr>
                <a:xfrm rot="5400000">
                  <a:off x="7382669" y="3692050"/>
                  <a:ext cx="0" cy="7786686"/>
                </a:xfrm>
                <a:prstGeom prst="line">
                  <a:avLst/>
                </a:prstGeom>
                <a:ln w="6350">
                  <a:solidFill>
                    <a:srgbClr val="00FFFF">
                      <a:alpha val="15000"/>
                    </a:srgbClr>
                  </a:solidFill>
                  <a:prstDash val="solid"/>
                  <a:miter/>
                </a:ln>
              </p:spPr>
            </p:cxnSp>
          </p:grpSp>
        </p:grpSp>
        <p:sp>
          <p:nvSpPr>
            <p:cNvPr id="24" name="矩形 23"/>
            <p:cNvSpPr/>
            <p:nvPr/>
          </p:nvSpPr>
          <p:spPr>
            <a:xfrm>
              <a:off x="9060662" y="3439318"/>
              <a:ext cx="2172841" cy="2644550"/>
            </a:xfrm>
            <a:prstGeom prst="rect">
              <a:avLst/>
            </a:prstGeom>
          </p:spPr>
          <p:txBody>
            <a:bodyPr wrap="square">
              <a:spAutoFit/>
            </a:bodyPr>
            <a:lstStyle/>
            <a:p>
              <a:pPr>
                <a:lnSpc>
                  <a:spcPct val="150000"/>
                </a:lnSpc>
                <a:defRPr/>
              </a:pPr>
              <a:r>
                <a:rPr lang="en-US" altLang="zh-CN" sz="1400" b="1" dirty="0">
                  <a:solidFill>
                    <a:schemeClr val="bg1"/>
                  </a:solidFill>
                  <a:latin typeface="微软雅黑" panose="020B0503020204020204" charset="-122"/>
                  <a:ea typeface="微软雅黑" panose="020B0503020204020204" charset="-122"/>
                  <a:cs typeface="OTMTFD+Î¢ÈíÑÅºÚ" charset="0"/>
                </a:rPr>
                <a:t>5G</a:t>
              </a:r>
              <a:r>
                <a:rPr lang="zh-CN" altLang="en-US" sz="1400" b="1" dirty="0">
                  <a:solidFill>
                    <a:schemeClr val="bg1"/>
                  </a:solidFill>
                </a:rPr>
                <a:t>信号以 小于</a:t>
              </a:r>
              <a:r>
                <a:rPr lang="en-US" altLang="zh-CN" sz="1400" b="1" dirty="0">
                  <a:solidFill>
                    <a:schemeClr val="bg1"/>
                  </a:solidFill>
                </a:rPr>
                <a:t>1GHz </a:t>
              </a:r>
              <a:r>
                <a:rPr lang="zh-CN" altLang="en-US" sz="1400" b="1" dirty="0">
                  <a:solidFill>
                    <a:schemeClr val="bg1"/>
                  </a:solidFill>
                </a:rPr>
                <a:t>的低频率传输</a:t>
              </a:r>
              <a:r>
                <a:rPr lang="en-US" altLang="zh-CN" sz="1400" b="1" dirty="0">
                  <a:solidFill>
                    <a:schemeClr val="bg1"/>
                  </a:solidFill>
                </a:rPr>
                <a:t>,</a:t>
              </a:r>
              <a:r>
                <a:rPr lang="zh-CN" altLang="en-US" sz="1400" b="1" dirty="0">
                  <a:solidFill>
                    <a:schemeClr val="bg1"/>
                  </a:solidFill>
                </a:rPr>
                <a:t>具有超低功耗，延长电池续航时间的特点，很大程度上</a:t>
              </a:r>
              <a:r>
                <a:rPr lang="zh-CN" altLang="en-US" sz="1400" b="1" dirty="0">
                  <a:solidFill>
                    <a:schemeClr val="bg1"/>
                  </a:solidFill>
                  <a:latin typeface="微软雅黑" panose="020B0503020204020204" charset="-122"/>
                  <a:ea typeface="微软雅黑" panose="020B0503020204020204" charset="-122"/>
                  <a:cs typeface="OTMTFD+Î¢ÈíÑÅºÚ" charset="0"/>
                </a:rPr>
                <a:t>解决了设备联网后频繁充电的问题，使得更多更丰富的应用场景得以实现。</a:t>
              </a:r>
              <a:endParaRPr lang="zh-CN" altLang="en-US" sz="1400" b="1" dirty="0">
                <a:solidFill>
                  <a:schemeClr val="bg1"/>
                </a:solidFill>
                <a:latin typeface="微软雅黑" panose="020B0503020204020204" charset="-122"/>
                <a:ea typeface="微软雅黑" panose="020B0503020204020204" charset="-122"/>
                <a:cs typeface="OTMTFD+Î¢ÈíÑÅºÚ" charset="0"/>
              </a:endParaRPr>
            </a:p>
          </p:txBody>
        </p:sp>
      </p:grpSp>
      <p:grpSp>
        <p:nvGrpSpPr>
          <p:cNvPr id="55" name="组合 16"/>
          <p:cNvGrpSpPr/>
          <p:nvPr/>
        </p:nvGrpSpPr>
        <p:grpSpPr>
          <a:xfrm>
            <a:off x="955792" y="4262751"/>
            <a:ext cx="3203100" cy="2427574"/>
            <a:chOff x="874712" y="2278985"/>
            <a:chExt cx="5089207" cy="3192782"/>
          </a:xfrm>
        </p:grpSpPr>
        <p:sp>
          <p:nvSpPr>
            <p:cNvPr id="56" name="任意多边形: 形状 184"/>
            <p:cNvSpPr/>
            <p:nvPr/>
          </p:nvSpPr>
          <p:spPr>
            <a:xfrm>
              <a:off x="874712" y="2278985"/>
              <a:ext cx="5089207" cy="3192782"/>
            </a:xfrm>
            <a:custGeom>
              <a:avLst/>
              <a:gdLst/>
              <a:ahLst/>
              <a:cxnLst/>
              <a:rect l="l" t="t" r="r" b="b"/>
              <a:pathLst>
                <a:path w="5089207" h="2820073">
                  <a:moveTo>
                    <a:pt x="5089206" y="2733954"/>
                  </a:moveTo>
                  <a:lnTo>
                    <a:pt x="5003089" y="2820072"/>
                  </a:lnTo>
                  <a:lnTo>
                    <a:pt x="5089206" y="2820072"/>
                  </a:lnTo>
                  <a:close/>
                  <a:moveTo>
                    <a:pt x="85078" y="0"/>
                  </a:moveTo>
                  <a:lnTo>
                    <a:pt x="5004128" y="0"/>
                  </a:lnTo>
                  <a:lnTo>
                    <a:pt x="5089206" y="85079"/>
                  </a:lnTo>
                  <a:lnTo>
                    <a:pt x="5089206" y="0"/>
                  </a:lnTo>
                  <a:lnTo>
                    <a:pt x="5089207" y="0"/>
                  </a:lnTo>
                  <a:lnTo>
                    <a:pt x="5089207" y="2820073"/>
                  </a:lnTo>
                  <a:lnTo>
                    <a:pt x="93795" y="2820073"/>
                  </a:lnTo>
                  <a:lnTo>
                    <a:pt x="0" y="2726278"/>
                  </a:lnTo>
                  <a:lnTo>
                    <a:pt x="0" y="85078"/>
                  </a:lnTo>
                  <a:close/>
                </a:path>
              </a:pathLst>
            </a:custGeom>
            <a:solidFill>
              <a:schemeClr val="tx1">
                <a:alpha val="17000"/>
              </a:schemeClr>
            </a:solidFill>
            <a:ln>
              <a:noFill/>
            </a:ln>
          </p:spPr>
          <p:txBody>
            <a:bodyPr anchor="ctr"/>
            <a:lstStyle/>
            <a:p>
              <a:pPr algn="ctr"/>
              <a:endParaRPr lang="zh-CN">
                <a:solidFill>
                  <a:schemeClr val="lt1"/>
                </a:solidFill>
              </a:endParaRPr>
            </a:p>
          </p:txBody>
        </p:sp>
        <p:sp>
          <p:nvSpPr>
            <p:cNvPr id="57" name="Freeform 5"/>
            <p:cNvSpPr/>
            <p:nvPr/>
          </p:nvSpPr>
          <p:spPr>
            <a:xfrm>
              <a:off x="874712" y="2278985"/>
              <a:ext cx="5089207" cy="2820073"/>
            </a:xfrm>
            <a:custGeom>
              <a:avLst/>
              <a:gdLst/>
              <a:ahLst/>
              <a:cxnLst/>
              <a:rect l="0" t="0" r="r" b="b"/>
              <a:pathLst>
                <a:path w="5089207" h="2820073">
                  <a:moveTo>
                    <a:pt x="5089207" y="1599909"/>
                  </a:moveTo>
                  <a:lnTo>
                    <a:pt x="5089207" y="2739144"/>
                  </a:lnTo>
                  <a:lnTo>
                    <a:pt x="5008278" y="2820073"/>
                  </a:lnTo>
                  <a:lnTo>
                    <a:pt x="80929" y="2820073"/>
                  </a:lnTo>
                  <a:lnTo>
                    <a:pt x="0" y="2739144"/>
                  </a:lnTo>
                  <a:lnTo>
                    <a:pt x="0" y="1599909"/>
                  </a:lnTo>
                  <a:lnTo>
                    <a:pt x="5188" y="1599909"/>
                  </a:lnTo>
                  <a:lnTo>
                    <a:pt x="14526" y="1610285"/>
                  </a:lnTo>
                  <a:lnTo>
                    <a:pt x="14526" y="1669425"/>
                  </a:lnTo>
                  <a:lnTo>
                    <a:pt x="5188" y="1681876"/>
                  </a:lnTo>
                  <a:lnTo>
                    <a:pt x="5188" y="1729603"/>
                  </a:lnTo>
                  <a:lnTo>
                    <a:pt x="14526" y="1741016"/>
                  </a:lnTo>
                  <a:lnTo>
                    <a:pt x="14526" y="2070959"/>
                  </a:lnTo>
                  <a:lnTo>
                    <a:pt x="5188" y="2083409"/>
                  </a:lnTo>
                  <a:lnTo>
                    <a:pt x="5188" y="2717355"/>
                  </a:lnTo>
                  <a:lnTo>
                    <a:pt x="52915" y="2765083"/>
                  </a:lnTo>
                  <a:lnTo>
                    <a:pt x="52915" y="2781683"/>
                  </a:lnTo>
                  <a:lnTo>
                    <a:pt x="73666" y="2803472"/>
                  </a:lnTo>
                  <a:lnTo>
                    <a:pt x="91305" y="2803472"/>
                  </a:lnTo>
                  <a:lnTo>
                    <a:pt x="102718" y="2814885"/>
                  </a:lnTo>
                  <a:lnTo>
                    <a:pt x="1829209" y="2814885"/>
                  </a:lnTo>
                  <a:lnTo>
                    <a:pt x="1841660" y="2803472"/>
                  </a:lnTo>
                  <a:lnTo>
                    <a:pt x="3248585" y="2803472"/>
                  </a:lnTo>
                  <a:lnTo>
                    <a:pt x="3259998" y="2814885"/>
                  </a:lnTo>
                  <a:lnTo>
                    <a:pt x="4986489" y="2814885"/>
                  </a:lnTo>
                  <a:lnTo>
                    <a:pt x="4998940" y="2803472"/>
                  </a:lnTo>
                  <a:lnTo>
                    <a:pt x="5013465" y="2803472"/>
                  </a:lnTo>
                  <a:lnTo>
                    <a:pt x="5037329" y="2781683"/>
                  </a:lnTo>
                  <a:lnTo>
                    <a:pt x="5037329" y="2765083"/>
                  </a:lnTo>
                  <a:lnTo>
                    <a:pt x="5085057" y="2717355"/>
                  </a:lnTo>
                  <a:lnTo>
                    <a:pt x="5085057" y="2083409"/>
                  </a:lnTo>
                  <a:lnTo>
                    <a:pt x="5072606" y="2070959"/>
                  </a:lnTo>
                  <a:lnTo>
                    <a:pt x="5072606" y="1741016"/>
                  </a:lnTo>
                  <a:lnTo>
                    <a:pt x="5085057" y="1729603"/>
                  </a:lnTo>
                  <a:lnTo>
                    <a:pt x="5085057" y="1681876"/>
                  </a:lnTo>
                  <a:lnTo>
                    <a:pt x="5072606" y="1669425"/>
                  </a:lnTo>
                  <a:lnTo>
                    <a:pt x="5072606" y="1610285"/>
                  </a:lnTo>
                  <a:lnTo>
                    <a:pt x="5085057" y="1599909"/>
                  </a:lnTo>
                  <a:lnTo>
                    <a:pt x="5089207" y="1599909"/>
                  </a:lnTo>
                  <a:close/>
                  <a:moveTo>
                    <a:pt x="5089207" y="1220164"/>
                  </a:moveTo>
                  <a:lnTo>
                    <a:pt x="5089207" y="80929"/>
                  </a:lnTo>
                  <a:lnTo>
                    <a:pt x="5008278" y="0"/>
                  </a:lnTo>
                  <a:lnTo>
                    <a:pt x="80929" y="0"/>
                  </a:lnTo>
                  <a:lnTo>
                    <a:pt x="0" y="80929"/>
                  </a:lnTo>
                  <a:lnTo>
                    <a:pt x="0" y="1220164"/>
                  </a:lnTo>
                  <a:lnTo>
                    <a:pt x="5188" y="1220164"/>
                  </a:lnTo>
                  <a:lnTo>
                    <a:pt x="14526" y="1210826"/>
                  </a:lnTo>
                  <a:lnTo>
                    <a:pt x="14526" y="1150648"/>
                  </a:lnTo>
                  <a:lnTo>
                    <a:pt x="5188" y="1138197"/>
                  </a:lnTo>
                  <a:lnTo>
                    <a:pt x="5188" y="1090470"/>
                  </a:lnTo>
                  <a:lnTo>
                    <a:pt x="14526" y="1079057"/>
                  </a:lnTo>
                  <a:lnTo>
                    <a:pt x="14526" y="749114"/>
                  </a:lnTo>
                  <a:lnTo>
                    <a:pt x="5188" y="736664"/>
                  </a:lnTo>
                  <a:lnTo>
                    <a:pt x="5188" y="102718"/>
                  </a:lnTo>
                  <a:lnTo>
                    <a:pt x="52915" y="54990"/>
                  </a:lnTo>
                  <a:lnTo>
                    <a:pt x="52915" y="38390"/>
                  </a:lnTo>
                  <a:lnTo>
                    <a:pt x="73666" y="16601"/>
                  </a:lnTo>
                  <a:lnTo>
                    <a:pt x="91305" y="16601"/>
                  </a:lnTo>
                  <a:lnTo>
                    <a:pt x="102718" y="5188"/>
                  </a:lnTo>
                  <a:lnTo>
                    <a:pt x="1829209" y="5188"/>
                  </a:lnTo>
                  <a:lnTo>
                    <a:pt x="1841660" y="16601"/>
                  </a:lnTo>
                  <a:lnTo>
                    <a:pt x="3248585" y="16601"/>
                  </a:lnTo>
                  <a:lnTo>
                    <a:pt x="3259998" y="5188"/>
                  </a:lnTo>
                  <a:lnTo>
                    <a:pt x="4986489" y="5188"/>
                  </a:lnTo>
                  <a:lnTo>
                    <a:pt x="4998940" y="16601"/>
                  </a:lnTo>
                  <a:lnTo>
                    <a:pt x="5013465" y="16601"/>
                  </a:lnTo>
                  <a:lnTo>
                    <a:pt x="5037329" y="38390"/>
                  </a:lnTo>
                  <a:lnTo>
                    <a:pt x="5037329" y="54990"/>
                  </a:lnTo>
                  <a:lnTo>
                    <a:pt x="5085057" y="102718"/>
                  </a:lnTo>
                  <a:lnTo>
                    <a:pt x="5085057" y="736664"/>
                  </a:lnTo>
                  <a:lnTo>
                    <a:pt x="5072606" y="749114"/>
                  </a:lnTo>
                  <a:lnTo>
                    <a:pt x="5072606" y="1079057"/>
                  </a:lnTo>
                  <a:lnTo>
                    <a:pt x="5085057" y="1090470"/>
                  </a:lnTo>
                  <a:lnTo>
                    <a:pt x="5085057" y="1138197"/>
                  </a:lnTo>
                  <a:lnTo>
                    <a:pt x="5072606" y="1150648"/>
                  </a:lnTo>
                  <a:lnTo>
                    <a:pt x="5072606" y="1210826"/>
                  </a:lnTo>
                  <a:lnTo>
                    <a:pt x="5085057" y="1220164"/>
                  </a:lnTo>
                  <a:lnTo>
                    <a:pt x="5089207" y="1220164"/>
                  </a:lnTo>
                  <a:close/>
                </a:path>
              </a:pathLst>
            </a:custGeom>
            <a:solidFill>
              <a:srgbClr val="00FFFF"/>
            </a:solidFill>
            <a:ln>
              <a:noFill/>
            </a:ln>
          </p:spPr>
          <p:txBody>
            <a:bodyPr vert="horz" wrap="square" lIns="91440" tIns="45720" rIns="91440" bIns="45720" numCol="1" anchor="t" anchorCtr="0"/>
            <a:lstStyle/>
            <a:p>
              <a:endParaRPr lang="zh-CN"/>
            </a:p>
          </p:txBody>
        </p:sp>
        <p:grpSp>
          <p:nvGrpSpPr>
            <p:cNvPr id="58" name="组合 19"/>
            <p:cNvGrpSpPr/>
            <p:nvPr/>
          </p:nvGrpSpPr>
          <p:grpSpPr>
            <a:xfrm>
              <a:off x="874713" y="2278985"/>
              <a:ext cx="5089206" cy="3192781"/>
              <a:chOff x="3489326" y="3679825"/>
              <a:chExt cx="7786686" cy="4885084"/>
            </a:xfrm>
          </p:grpSpPr>
          <p:grpSp>
            <p:nvGrpSpPr>
              <p:cNvPr id="59" name="组合 20"/>
              <p:cNvGrpSpPr/>
              <p:nvPr/>
            </p:nvGrpSpPr>
            <p:grpSpPr>
              <a:xfrm>
                <a:off x="3871373" y="3679825"/>
                <a:ext cx="7022592" cy="4885084"/>
                <a:chOff x="3870960" y="3679825"/>
                <a:chExt cx="7022592" cy="4885084"/>
              </a:xfrm>
            </p:grpSpPr>
            <p:cxnSp>
              <p:nvCxnSpPr>
                <p:cNvPr id="69" name="直接连接符 30"/>
                <p:cNvCxnSpPr/>
                <p:nvPr/>
              </p:nvCxnSpPr>
              <p:spPr>
                <a:xfrm>
                  <a:off x="3870960" y="3679825"/>
                  <a:ext cx="0" cy="4299839"/>
                </a:xfrm>
                <a:prstGeom prst="line">
                  <a:avLst/>
                </a:prstGeom>
                <a:ln w="6350">
                  <a:solidFill>
                    <a:srgbClr val="00FFFF">
                      <a:alpha val="15000"/>
                    </a:srgbClr>
                  </a:solidFill>
                  <a:prstDash val="solid"/>
                  <a:miter/>
                </a:ln>
              </p:spPr>
            </p:cxnSp>
            <p:cxnSp>
              <p:nvCxnSpPr>
                <p:cNvPr id="70" name="直接连接符 31"/>
                <p:cNvCxnSpPr/>
                <p:nvPr/>
              </p:nvCxnSpPr>
              <p:spPr>
                <a:xfrm>
                  <a:off x="4309872" y="3679825"/>
                  <a:ext cx="0" cy="4299839"/>
                </a:xfrm>
                <a:prstGeom prst="line">
                  <a:avLst/>
                </a:prstGeom>
                <a:ln w="6350">
                  <a:solidFill>
                    <a:srgbClr val="00FFFF">
                      <a:alpha val="15000"/>
                    </a:srgbClr>
                  </a:solidFill>
                  <a:prstDash val="solid"/>
                  <a:miter/>
                </a:ln>
              </p:spPr>
            </p:cxnSp>
            <p:cxnSp>
              <p:nvCxnSpPr>
                <p:cNvPr id="71" name="直接连接符 32"/>
                <p:cNvCxnSpPr/>
                <p:nvPr/>
              </p:nvCxnSpPr>
              <p:spPr>
                <a:xfrm>
                  <a:off x="4748784" y="3679825"/>
                  <a:ext cx="0" cy="4299839"/>
                </a:xfrm>
                <a:prstGeom prst="line">
                  <a:avLst/>
                </a:prstGeom>
                <a:ln w="6350">
                  <a:solidFill>
                    <a:srgbClr val="00FFFF">
                      <a:alpha val="15000"/>
                    </a:srgbClr>
                  </a:solidFill>
                  <a:prstDash val="solid"/>
                  <a:miter/>
                </a:ln>
              </p:spPr>
            </p:cxnSp>
            <p:cxnSp>
              <p:nvCxnSpPr>
                <p:cNvPr id="72" name="直接连接符 33"/>
                <p:cNvCxnSpPr/>
                <p:nvPr/>
              </p:nvCxnSpPr>
              <p:spPr>
                <a:xfrm>
                  <a:off x="5187696" y="3679825"/>
                  <a:ext cx="0" cy="4299839"/>
                </a:xfrm>
                <a:prstGeom prst="line">
                  <a:avLst/>
                </a:prstGeom>
                <a:ln w="6350">
                  <a:solidFill>
                    <a:srgbClr val="00FFFF">
                      <a:alpha val="15000"/>
                    </a:srgbClr>
                  </a:solidFill>
                  <a:prstDash val="solid"/>
                  <a:miter/>
                </a:ln>
              </p:spPr>
            </p:cxnSp>
            <p:cxnSp>
              <p:nvCxnSpPr>
                <p:cNvPr id="73" name="直接连接符 34"/>
                <p:cNvCxnSpPr/>
                <p:nvPr/>
              </p:nvCxnSpPr>
              <p:spPr>
                <a:xfrm>
                  <a:off x="5626608" y="3679825"/>
                  <a:ext cx="0" cy="4299839"/>
                </a:xfrm>
                <a:prstGeom prst="line">
                  <a:avLst/>
                </a:prstGeom>
                <a:ln w="6350">
                  <a:solidFill>
                    <a:srgbClr val="00FFFF">
                      <a:alpha val="15000"/>
                    </a:srgbClr>
                  </a:solidFill>
                  <a:prstDash val="solid"/>
                  <a:miter/>
                </a:ln>
              </p:spPr>
            </p:cxnSp>
            <p:cxnSp>
              <p:nvCxnSpPr>
                <p:cNvPr id="74" name="直接连接符 35"/>
                <p:cNvCxnSpPr/>
                <p:nvPr/>
              </p:nvCxnSpPr>
              <p:spPr>
                <a:xfrm>
                  <a:off x="6065520" y="3679825"/>
                  <a:ext cx="0" cy="4299839"/>
                </a:xfrm>
                <a:prstGeom prst="line">
                  <a:avLst/>
                </a:prstGeom>
                <a:ln w="6350">
                  <a:solidFill>
                    <a:srgbClr val="00FFFF">
                      <a:alpha val="15000"/>
                    </a:srgbClr>
                  </a:solidFill>
                  <a:prstDash val="solid"/>
                  <a:miter/>
                </a:ln>
              </p:spPr>
            </p:cxnSp>
            <p:cxnSp>
              <p:nvCxnSpPr>
                <p:cNvPr id="75" name="直接连接符 36"/>
                <p:cNvCxnSpPr/>
                <p:nvPr/>
              </p:nvCxnSpPr>
              <p:spPr>
                <a:xfrm>
                  <a:off x="6504432" y="3679825"/>
                  <a:ext cx="0" cy="4299839"/>
                </a:xfrm>
                <a:prstGeom prst="line">
                  <a:avLst/>
                </a:prstGeom>
                <a:ln w="6350">
                  <a:solidFill>
                    <a:srgbClr val="00FFFF">
                      <a:alpha val="15000"/>
                    </a:srgbClr>
                  </a:solidFill>
                  <a:prstDash val="solid"/>
                  <a:miter/>
                </a:ln>
              </p:spPr>
            </p:cxnSp>
            <p:cxnSp>
              <p:nvCxnSpPr>
                <p:cNvPr id="76" name="直接连接符 37"/>
                <p:cNvCxnSpPr/>
                <p:nvPr/>
              </p:nvCxnSpPr>
              <p:spPr>
                <a:xfrm>
                  <a:off x="6943344" y="3679825"/>
                  <a:ext cx="0" cy="4299839"/>
                </a:xfrm>
                <a:prstGeom prst="line">
                  <a:avLst/>
                </a:prstGeom>
                <a:ln w="6350">
                  <a:solidFill>
                    <a:srgbClr val="00FFFF">
                      <a:alpha val="15000"/>
                    </a:srgbClr>
                  </a:solidFill>
                  <a:prstDash val="solid"/>
                  <a:miter/>
                </a:ln>
              </p:spPr>
            </p:cxnSp>
            <p:cxnSp>
              <p:nvCxnSpPr>
                <p:cNvPr id="77" name="直接连接符 38"/>
                <p:cNvCxnSpPr/>
                <p:nvPr/>
              </p:nvCxnSpPr>
              <p:spPr>
                <a:xfrm flipH="1">
                  <a:off x="7279622" y="3679825"/>
                  <a:ext cx="102634" cy="4626072"/>
                </a:xfrm>
                <a:prstGeom prst="line">
                  <a:avLst/>
                </a:prstGeom>
                <a:ln w="6350">
                  <a:solidFill>
                    <a:srgbClr val="00FFFF">
                      <a:alpha val="15000"/>
                    </a:srgbClr>
                  </a:solidFill>
                  <a:prstDash val="solid"/>
                  <a:miter/>
                </a:ln>
              </p:spPr>
            </p:cxnSp>
            <p:cxnSp>
              <p:nvCxnSpPr>
                <p:cNvPr id="78" name="直接连接符 39"/>
                <p:cNvCxnSpPr/>
                <p:nvPr/>
              </p:nvCxnSpPr>
              <p:spPr>
                <a:xfrm>
                  <a:off x="7821168" y="3679825"/>
                  <a:ext cx="0" cy="4299839"/>
                </a:xfrm>
                <a:prstGeom prst="line">
                  <a:avLst/>
                </a:prstGeom>
                <a:ln w="6350">
                  <a:solidFill>
                    <a:srgbClr val="00FFFF">
                      <a:alpha val="15000"/>
                    </a:srgbClr>
                  </a:solidFill>
                  <a:prstDash val="solid"/>
                  <a:miter/>
                </a:ln>
              </p:spPr>
            </p:cxnSp>
            <p:cxnSp>
              <p:nvCxnSpPr>
                <p:cNvPr id="79" name="直接连接符 40"/>
                <p:cNvCxnSpPr/>
                <p:nvPr/>
              </p:nvCxnSpPr>
              <p:spPr>
                <a:xfrm>
                  <a:off x="8260080" y="3679825"/>
                  <a:ext cx="0" cy="4299839"/>
                </a:xfrm>
                <a:prstGeom prst="line">
                  <a:avLst/>
                </a:prstGeom>
                <a:ln w="6350">
                  <a:solidFill>
                    <a:srgbClr val="00FFFF">
                      <a:alpha val="15000"/>
                    </a:srgbClr>
                  </a:solidFill>
                  <a:prstDash val="solid"/>
                  <a:miter/>
                </a:ln>
              </p:spPr>
            </p:cxnSp>
            <p:cxnSp>
              <p:nvCxnSpPr>
                <p:cNvPr id="80" name="直接连接符 41"/>
                <p:cNvCxnSpPr/>
                <p:nvPr/>
              </p:nvCxnSpPr>
              <p:spPr>
                <a:xfrm>
                  <a:off x="8698992" y="3679825"/>
                  <a:ext cx="0" cy="4299839"/>
                </a:xfrm>
                <a:prstGeom prst="line">
                  <a:avLst/>
                </a:prstGeom>
                <a:ln w="6350">
                  <a:solidFill>
                    <a:srgbClr val="00FFFF">
                      <a:alpha val="15000"/>
                    </a:srgbClr>
                  </a:solidFill>
                  <a:prstDash val="solid"/>
                  <a:miter/>
                </a:ln>
              </p:spPr>
            </p:cxnSp>
            <p:cxnSp>
              <p:nvCxnSpPr>
                <p:cNvPr id="81" name="直接连接符 42"/>
                <p:cNvCxnSpPr/>
                <p:nvPr/>
              </p:nvCxnSpPr>
              <p:spPr>
                <a:xfrm>
                  <a:off x="9137904" y="3679825"/>
                  <a:ext cx="0" cy="4299839"/>
                </a:xfrm>
                <a:prstGeom prst="line">
                  <a:avLst/>
                </a:prstGeom>
                <a:ln w="6350">
                  <a:solidFill>
                    <a:srgbClr val="00FFFF">
                      <a:alpha val="15000"/>
                    </a:srgbClr>
                  </a:solidFill>
                  <a:prstDash val="solid"/>
                  <a:miter/>
                </a:ln>
              </p:spPr>
            </p:cxnSp>
            <p:cxnSp>
              <p:nvCxnSpPr>
                <p:cNvPr id="82" name="直接连接符 43"/>
                <p:cNvCxnSpPr/>
                <p:nvPr/>
              </p:nvCxnSpPr>
              <p:spPr>
                <a:xfrm>
                  <a:off x="9576816" y="3679825"/>
                  <a:ext cx="0" cy="4299839"/>
                </a:xfrm>
                <a:prstGeom prst="line">
                  <a:avLst/>
                </a:prstGeom>
                <a:ln w="6350">
                  <a:solidFill>
                    <a:srgbClr val="00FFFF">
                      <a:alpha val="15000"/>
                    </a:srgbClr>
                  </a:solidFill>
                  <a:prstDash val="solid"/>
                  <a:miter/>
                </a:ln>
              </p:spPr>
            </p:cxnSp>
            <p:cxnSp>
              <p:nvCxnSpPr>
                <p:cNvPr id="83" name="直接连接符 44"/>
                <p:cNvCxnSpPr/>
                <p:nvPr/>
              </p:nvCxnSpPr>
              <p:spPr>
                <a:xfrm>
                  <a:off x="10015728" y="3679825"/>
                  <a:ext cx="0" cy="4299839"/>
                </a:xfrm>
                <a:prstGeom prst="line">
                  <a:avLst/>
                </a:prstGeom>
                <a:ln w="6350">
                  <a:solidFill>
                    <a:srgbClr val="00FFFF">
                      <a:alpha val="15000"/>
                    </a:srgbClr>
                  </a:solidFill>
                  <a:prstDash val="solid"/>
                  <a:miter/>
                </a:ln>
              </p:spPr>
            </p:cxnSp>
            <p:cxnSp>
              <p:nvCxnSpPr>
                <p:cNvPr id="84" name="直接连接符 45"/>
                <p:cNvCxnSpPr/>
                <p:nvPr/>
              </p:nvCxnSpPr>
              <p:spPr>
                <a:xfrm>
                  <a:off x="10454640" y="3679825"/>
                  <a:ext cx="124588" cy="4885084"/>
                </a:xfrm>
                <a:prstGeom prst="line">
                  <a:avLst/>
                </a:prstGeom>
                <a:ln w="6350">
                  <a:solidFill>
                    <a:srgbClr val="00FFFF">
                      <a:alpha val="15000"/>
                    </a:srgbClr>
                  </a:solidFill>
                  <a:prstDash val="solid"/>
                  <a:miter/>
                </a:ln>
              </p:spPr>
            </p:cxnSp>
            <p:cxnSp>
              <p:nvCxnSpPr>
                <p:cNvPr id="85" name="直接连接符 46"/>
                <p:cNvCxnSpPr/>
                <p:nvPr/>
              </p:nvCxnSpPr>
              <p:spPr>
                <a:xfrm>
                  <a:off x="10893552" y="3679825"/>
                  <a:ext cx="0" cy="4299839"/>
                </a:xfrm>
                <a:prstGeom prst="line">
                  <a:avLst/>
                </a:prstGeom>
                <a:ln w="6350">
                  <a:solidFill>
                    <a:srgbClr val="00FFFF">
                      <a:alpha val="15000"/>
                    </a:srgbClr>
                  </a:solidFill>
                  <a:prstDash val="solid"/>
                  <a:miter/>
                </a:ln>
              </p:spPr>
            </p:cxnSp>
          </p:grpSp>
          <p:cxnSp>
            <p:nvCxnSpPr>
              <p:cNvPr id="60" name="直接连接符 21"/>
              <p:cNvCxnSpPr/>
              <p:nvPr/>
            </p:nvCxnSpPr>
            <p:spPr>
              <a:xfrm rot="5400000">
                <a:off x="7382669" y="180754"/>
                <a:ext cx="0" cy="7786686"/>
              </a:xfrm>
              <a:prstGeom prst="line">
                <a:avLst/>
              </a:prstGeom>
              <a:ln w="6350">
                <a:solidFill>
                  <a:srgbClr val="00FFFF">
                    <a:alpha val="15000"/>
                  </a:srgbClr>
                </a:solidFill>
                <a:prstDash val="solid"/>
                <a:miter/>
              </a:ln>
            </p:spPr>
          </p:cxnSp>
          <p:cxnSp>
            <p:nvCxnSpPr>
              <p:cNvPr id="61" name="直接连接符 22"/>
              <p:cNvCxnSpPr/>
              <p:nvPr/>
            </p:nvCxnSpPr>
            <p:spPr>
              <a:xfrm rot="5400000">
                <a:off x="7382669" y="619666"/>
                <a:ext cx="0" cy="7786686"/>
              </a:xfrm>
              <a:prstGeom prst="line">
                <a:avLst/>
              </a:prstGeom>
              <a:ln w="6350">
                <a:solidFill>
                  <a:srgbClr val="00FFFF">
                    <a:alpha val="15000"/>
                  </a:srgbClr>
                </a:solidFill>
                <a:prstDash val="solid"/>
                <a:miter/>
              </a:ln>
            </p:spPr>
          </p:cxnSp>
          <p:cxnSp>
            <p:nvCxnSpPr>
              <p:cNvPr id="62" name="直接连接符 23"/>
              <p:cNvCxnSpPr/>
              <p:nvPr/>
            </p:nvCxnSpPr>
            <p:spPr>
              <a:xfrm rot="5400000">
                <a:off x="7382669" y="1058578"/>
                <a:ext cx="0" cy="7786686"/>
              </a:xfrm>
              <a:prstGeom prst="line">
                <a:avLst/>
              </a:prstGeom>
              <a:ln w="6350">
                <a:solidFill>
                  <a:srgbClr val="00FFFF">
                    <a:alpha val="15000"/>
                  </a:srgbClr>
                </a:solidFill>
                <a:prstDash val="solid"/>
                <a:miter/>
              </a:ln>
            </p:spPr>
          </p:cxnSp>
          <p:cxnSp>
            <p:nvCxnSpPr>
              <p:cNvPr id="63" name="直接连接符 24"/>
              <p:cNvCxnSpPr/>
              <p:nvPr/>
            </p:nvCxnSpPr>
            <p:spPr>
              <a:xfrm rot="5400000">
                <a:off x="7382669" y="1497490"/>
                <a:ext cx="0" cy="7786686"/>
              </a:xfrm>
              <a:prstGeom prst="line">
                <a:avLst/>
              </a:prstGeom>
              <a:ln w="6350">
                <a:solidFill>
                  <a:srgbClr val="00FFFF">
                    <a:alpha val="15000"/>
                  </a:srgbClr>
                </a:solidFill>
                <a:prstDash val="solid"/>
                <a:miter/>
              </a:ln>
            </p:spPr>
          </p:cxnSp>
          <p:cxnSp>
            <p:nvCxnSpPr>
              <p:cNvPr id="64" name="直接连接符 25"/>
              <p:cNvCxnSpPr/>
              <p:nvPr/>
            </p:nvCxnSpPr>
            <p:spPr>
              <a:xfrm rot="5400000">
                <a:off x="7382669" y="1936402"/>
                <a:ext cx="0" cy="7786686"/>
              </a:xfrm>
              <a:prstGeom prst="line">
                <a:avLst/>
              </a:prstGeom>
              <a:ln w="6350">
                <a:solidFill>
                  <a:srgbClr val="00FFFF">
                    <a:alpha val="15000"/>
                  </a:srgbClr>
                </a:solidFill>
                <a:prstDash val="solid"/>
                <a:miter/>
              </a:ln>
            </p:spPr>
          </p:cxnSp>
          <p:cxnSp>
            <p:nvCxnSpPr>
              <p:cNvPr id="65" name="直接连接符 26"/>
              <p:cNvCxnSpPr/>
              <p:nvPr/>
            </p:nvCxnSpPr>
            <p:spPr>
              <a:xfrm rot="5400000">
                <a:off x="7382669" y="2375314"/>
                <a:ext cx="0" cy="7786686"/>
              </a:xfrm>
              <a:prstGeom prst="line">
                <a:avLst/>
              </a:prstGeom>
              <a:ln w="6350">
                <a:solidFill>
                  <a:srgbClr val="00FFFF">
                    <a:alpha val="15000"/>
                  </a:srgbClr>
                </a:solidFill>
                <a:prstDash val="solid"/>
                <a:miter/>
              </a:ln>
            </p:spPr>
          </p:cxnSp>
          <p:cxnSp>
            <p:nvCxnSpPr>
              <p:cNvPr id="66" name="直接连接符 27"/>
              <p:cNvCxnSpPr/>
              <p:nvPr/>
            </p:nvCxnSpPr>
            <p:spPr>
              <a:xfrm rot="5400000">
                <a:off x="7382669" y="2814226"/>
                <a:ext cx="0" cy="7786686"/>
              </a:xfrm>
              <a:prstGeom prst="line">
                <a:avLst/>
              </a:prstGeom>
              <a:ln w="6350">
                <a:solidFill>
                  <a:srgbClr val="00FFFF">
                    <a:alpha val="15000"/>
                  </a:srgbClr>
                </a:solidFill>
                <a:prstDash val="solid"/>
                <a:miter/>
              </a:ln>
            </p:spPr>
          </p:cxnSp>
          <p:cxnSp>
            <p:nvCxnSpPr>
              <p:cNvPr id="67" name="直接连接符 28"/>
              <p:cNvCxnSpPr/>
              <p:nvPr/>
            </p:nvCxnSpPr>
            <p:spPr>
              <a:xfrm rot="5400000">
                <a:off x="7382669" y="3253138"/>
                <a:ext cx="0" cy="7786686"/>
              </a:xfrm>
              <a:prstGeom prst="line">
                <a:avLst/>
              </a:prstGeom>
              <a:ln w="6350">
                <a:solidFill>
                  <a:srgbClr val="00FFFF">
                    <a:alpha val="15000"/>
                  </a:srgbClr>
                </a:solidFill>
                <a:prstDash val="solid"/>
                <a:miter/>
              </a:ln>
            </p:spPr>
          </p:cxnSp>
          <p:cxnSp>
            <p:nvCxnSpPr>
              <p:cNvPr id="68" name="直接连接符 29"/>
              <p:cNvCxnSpPr/>
              <p:nvPr/>
            </p:nvCxnSpPr>
            <p:spPr>
              <a:xfrm rot="5400000">
                <a:off x="7382669" y="3692050"/>
                <a:ext cx="0" cy="7786686"/>
              </a:xfrm>
              <a:prstGeom prst="line">
                <a:avLst/>
              </a:prstGeom>
              <a:ln w="6350">
                <a:solidFill>
                  <a:srgbClr val="00FFFF">
                    <a:alpha val="15000"/>
                  </a:srgbClr>
                </a:solidFill>
                <a:prstDash val="solid"/>
                <a:miter/>
              </a:ln>
            </p:spPr>
          </p:cxnSp>
        </p:grpSp>
      </p:grpSp>
      <p:sp>
        <p:nvSpPr>
          <p:cNvPr id="86" name="矩形 85"/>
          <p:cNvSpPr/>
          <p:nvPr/>
        </p:nvSpPr>
        <p:spPr>
          <a:xfrm>
            <a:off x="987276" y="4418166"/>
            <a:ext cx="3203100" cy="2044149"/>
          </a:xfrm>
          <a:prstGeom prst="rect">
            <a:avLst/>
          </a:prstGeom>
        </p:spPr>
        <p:txBody>
          <a:bodyPr wrap="square">
            <a:spAutoFit/>
          </a:bodyPr>
          <a:lstStyle/>
          <a:p>
            <a:pPr>
              <a:lnSpc>
                <a:spcPct val="150000"/>
              </a:lnSpc>
              <a:defRPr/>
            </a:pPr>
            <a:r>
              <a:rPr lang="en-US" altLang="zh-CN" sz="1400" b="1" dirty="0">
                <a:solidFill>
                  <a:schemeClr val="bg1"/>
                </a:solidFill>
                <a:latin typeface="微软雅黑" panose="020B0503020204020204" charset="-122"/>
                <a:ea typeface="微软雅黑" panose="020B0503020204020204" charset="-122"/>
                <a:cs typeface="OTMTFD+Î¢ÈíÑÅºÚ"/>
              </a:rPr>
              <a:t>5G</a:t>
            </a:r>
            <a:r>
              <a:rPr lang="zh-CN" altLang="en-US" sz="1400" b="1" dirty="0">
                <a:solidFill>
                  <a:schemeClr val="bg1"/>
                </a:solidFill>
                <a:latin typeface="微软雅黑" panose="020B0503020204020204" charset="-122"/>
                <a:ea typeface="微软雅黑" panose="020B0503020204020204" charset="-122"/>
                <a:cs typeface="OTMTFD+Î¢ÈíÑÅºÚ"/>
              </a:rPr>
              <a:t>网络数据速率为</a:t>
            </a:r>
            <a:r>
              <a:rPr lang="en-US" altLang="zh-CN" sz="1400" b="1" dirty="0">
                <a:solidFill>
                  <a:schemeClr val="bg1"/>
                </a:solidFill>
                <a:latin typeface="微软雅黑" panose="020B0503020204020204" charset="-122"/>
                <a:ea typeface="微软雅黑" panose="020B0503020204020204" charset="-122"/>
                <a:cs typeface="IOQWUJ+Î¢ÈíÑÅºÚ"/>
              </a:rPr>
              <a:t>10-20Gbps,</a:t>
            </a:r>
            <a:r>
              <a:rPr lang="zh-CN" altLang="en-US" sz="1400" b="1" dirty="0">
                <a:solidFill>
                  <a:schemeClr val="bg1"/>
                </a:solidFill>
                <a:latin typeface="微软雅黑" panose="020B0503020204020204" charset="-122"/>
                <a:ea typeface="微软雅黑" panose="020B0503020204020204" charset="-122"/>
                <a:cs typeface="OTMTFD+Î¢ÈíÑÅºÚ"/>
              </a:rPr>
              <a:t>是</a:t>
            </a:r>
            <a:endParaRPr lang="zh-CN" altLang="en-US" sz="1400" b="1" dirty="0">
              <a:solidFill>
                <a:schemeClr val="bg1"/>
              </a:solidFill>
              <a:latin typeface="微软雅黑" panose="020B0503020204020204" charset="-122"/>
              <a:ea typeface="微软雅黑" panose="020B0503020204020204" charset="-122"/>
              <a:cs typeface="OTMTFD+Î¢ÈíÑÅºÚ"/>
            </a:endParaRPr>
          </a:p>
          <a:p>
            <a:pPr>
              <a:lnSpc>
                <a:spcPct val="150000"/>
              </a:lnSpc>
              <a:spcBef>
                <a:spcPts val="65"/>
              </a:spcBef>
              <a:defRPr/>
            </a:pPr>
            <a:r>
              <a:rPr lang="en-US" altLang="zh-CN" sz="1400" b="1" dirty="0">
                <a:solidFill>
                  <a:schemeClr val="bg1"/>
                </a:solidFill>
                <a:latin typeface="微软雅黑" panose="020B0503020204020204" charset="-122"/>
                <a:ea typeface="微软雅黑" panose="020B0503020204020204" charset="-122"/>
                <a:cs typeface="IOQWUJ+Î¢ÈíÑÅºÚ"/>
              </a:rPr>
              <a:t>4G</a:t>
            </a:r>
            <a:r>
              <a:rPr lang="zh-CN" altLang="en-US" sz="1400" b="1" dirty="0">
                <a:solidFill>
                  <a:schemeClr val="bg1"/>
                </a:solidFill>
                <a:latin typeface="微软雅黑" panose="020B0503020204020204" charset="-122"/>
                <a:ea typeface="微软雅黑" panose="020B0503020204020204" charset="-122"/>
                <a:cs typeface="OTMTFD+Î¢ÈíÑÅºÚ"/>
              </a:rPr>
              <a:t>网络的百倍以上，</a:t>
            </a:r>
            <a:r>
              <a:rPr lang="en-US" altLang="zh-CN" sz="1400" b="1" dirty="0">
                <a:solidFill>
                  <a:schemeClr val="bg1"/>
                </a:solidFill>
                <a:latin typeface="微软雅黑" panose="020B0503020204020204" charset="-122"/>
                <a:ea typeface="微软雅黑" panose="020B0503020204020204" charset="-122"/>
                <a:cs typeface="OTMTFD+Î¢ÈíÑÅºÚ"/>
              </a:rPr>
              <a:t>5G</a:t>
            </a:r>
            <a:r>
              <a:rPr lang="zh-CN" altLang="en-US" sz="1400" b="1" dirty="0">
                <a:solidFill>
                  <a:schemeClr val="bg1"/>
                </a:solidFill>
                <a:latin typeface="微软雅黑" panose="020B0503020204020204" charset="-122"/>
                <a:ea typeface="微软雅黑" panose="020B0503020204020204" charset="-122"/>
                <a:cs typeface="OTMTFD+Î¢ÈíÑÅºÚ"/>
              </a:rPr>
              <a:t>高速的网络传输速度，恰恰解决了</a:t>
            </a:r>
            <a:r>
              <a:rPr lang="zh-CN" altLang="en-US" sz="1400" b="1" dirty="0">
                <a:solidFill>
                  <a:schemeClr val="bg1"/>
                </a:solidFill>
              </a:rPr>
              <a:t>超高清视频的传输问题，带动了整个采集、制作、播放内容的升级，用户体验与感受大幅度提升。</a:t>
            </a:r>
            <a:endParaRPr lang="zh-CN" altLang="en-US" sz="1400" dirty="0">
              <a:solidFill>
                <a:schemeClr val="bg1"/>
              </a:solidFill>
              <a:latin typeface="+mn-lt"/>
            </a:endParaRPr>
          </a:p>
        </p:txBody>
      </p:sp>
      <p:grpSp>
        <p:nvGrpSpPr>
          <p:cNvPr id="87" name="组合 81"/>
          <p:cNvGrpSpPr/>
          <p:nvPr/>
        </p:nvGrpSpPr>
        <p:grpSpPr>
          <a:xfrm>
            <a:off x="4613391" y="4272631"/>
            <a:ext cx="3194391" cy="2136743"/>
            <a:chOff x="1310800" y="3142479"/>
            <a:chExt cx="2172841" cy="3420995"/>
          </a:xfrm>
        </p:grpSpPr>
        <p:grpSp>
          <p:nvGrpSpPr>
            <p:cNvPr id="88" name="组合 82"/>
            <p:cNvGrpSpPr/>
            <p:nvPr/>
          </p:nvGrpSpPr>
          <p:grpSpPr>
            <a:xfrm>
              <a:off x="1310800" y="3142479"/>
              <a:ext cx="2172841" cy="3420995"/>
              <a:chOff x="874712" y="2278985"/>
              <a:chExt cx="5089207" cy="2820073"/>
            </a:xfrm>
          </p:grpSpPr>
          <p:sp>
            <p:nvSpPr>
              <p:cNvPr id="90" name="任意多边形: 形状 184"/>
              <p:cNvSpPr/>
              <p:nvPr/>
            </p:nvSpPr>
            <p:spPr>
              <a:xfrm>
                <a:off x="874712" y="2278985"/>
                <a:ext cx="5089207" cy="2820073"/>
              </a:xfrm>
              <a:custGeom>
                <a:avLst/>
                <a:gdLst/>
                <a:ahLst/>
                <a:cxnLst/>
                <a:rect l="l" t="t" r="r" b="b"/>
                <a:pathLst>
                  <a:path w="5089207" h="2820073">
                    <a:moveTo>
                      <a:pt x="5089206" y="2733954"/>
                    </a:moveTo>
                    <a:lnTo>
                      <a:pt x="5003089" y="2820072"/>
                    </a:lnTo>
                    <a:lnTo>
                      <a:pt x="5089206" y="2820072"/>
                    </a:lnTo>
                    <a:close/>
                    <a:moveTo>
                      <a:pt x="85078" y="0"/>
                    </a:moveTo>
                    <a:lnTo>
                      <a:pt x="5004128" y="0"/>
                    </a:lnTo>
                    <a:lnTo>
                      <a:pt x="5089206" y="85079"/>
                    </a:lnTo>
                    <a:lnTo>
                      <a:pt x="5089206" y="0"/>
                    </a:lnTo>
                    <a:lnTo>
                      <a:pt x="5089207" y="0"/>
                    </a:lnTo>
                    <a:lnTo>
                      <a:pt x="5089207" y="2820073"/>
                    </a:lnTo>
                    <a:lnTo>
                      <a:pt x="93795" y="2820073"/>
                    </a:lnTo>
                    <a:lnTo>
                      <a:pt x="0" y="2726278"/>
                    </a:lnTo>
                    <a:lnTo>
                      <a:pt x="0" y="85078"/>
                    </a:lnTo>
                    <a:close/>
                  </a:path>
                </a:pathLst>
              </a:custGeom>
              <a:solidFill>
                <a:schemeClr val="tx1">
                  <a:alpha val="17000"/>
                </a:schemeClr>
              </a:solidFill>
              <a:ln>
                <a:noFill/>
              </a:ln>
            </p:spPr>
            <p:txBody>
              <a:bodyPr anchor="ctr"/>
              <a:lstStyle/>
              <a:p>
                <a:pPr algn="ctr"/>
                <a:endParaRPr lang="zh-CN">
                  <a:solidFill>
                    <a:schemeClr val="lt1"/>
                  </a:solidFill>
                </a:endParaRPr>
              </a:p>
            </p:txBody>
          </p:sp>
          <p:sp>
            <p:nvSpPr>
              <p:cNvPr id="91" name="Freeform 5"/>
              <p:cNvSpPr/>
              <p:nvPr/>
            </p:nvSpPr>
            <p:spPr>
              <a:xfrm>
                <a:off x="874712" y="2278985"/>
                <a:ext cx="5089207" cy="2820073"/>
              </a:xfrm>
              <a:custGeom>
                <a:avLst/>
                <a:gdLst/>
                <a:ahLst/>
                <a:cxnLst/>
                <a:rect l="0" t="0" r="r" b="b"/>
                <a:pathLst>
                  <a:path w="5089207" h="2820073">
                    <a:moveTo>
                      <a:pt x="5089207" y="1599909"/>
                    </a:moveTo>
                    <a:lnTo>
                      <a:pt x="5089207" y="2739144"/>
                    </a:lnTo>
                    <a:lnTo>
                      <a:pt x="5008278" y="2820073"/>
                    </a:lnTo>
                    <a:lnTo>
                      <a:pt x="80929" y="2820073"/>
                    </a:lnTo>
                    <a:lnTo>
                      <a:pt x="0" y="2739144"/>
                    </a:lnTo>
                    <a:lnTo>
                      <a:pt x="0" y="1599909"/>
                    </a:lnTo>
                    <a:lnTo>
                      <a:pt x="5188" y="1599909"/>
                    </a:lnTo>
                    <a:lnTo>
                      <a:pt x="14526" y="1610285"/>
                    </a:lnTo>
                    <a:lnTo>
                      <a:pt x="14526" y="1669425"/>
                    </a:lnTo>
                    <a:lnTo>
                      <a:pt x="5188" y="1681876"/>
                    </a:lnTo>
                    <a:lnTo>
                      <a:pt x="5188" y="1729603"/>
                    </a:lnTo>
                    <a:lnTo>
                      <a:pt x="14526" y="1741016"/>
                    </a:lnTo>
                    <a:lnTo>
                      <a:pt x="14526" y="2070959"/>
                    </a:lnTo>
                    <a:lnTo>
                      <a:pt x="5188" y="2083409"/>
                    </a:lnTo>
                    <a:lnTo>
                      <a:pt x="5188" y="2717355"/>
                    </a:lnTo>
                    <a:lnTo>
                      <a:pt x="52915" y="2765083"/>
                    </a:lnTo>
                    <a:lnTo>
                      <a:pt x="52915" y="2781683"/>
                    </a:lnTo>
                    <a:lnTo>
                      <a:pt x="73666" y="2803472"/>
                    </a:lnTo>
                    <a:lnTo>
                      <a:pt x="91305" y="2803472"/>
                    </a:lnTo>
                    <a:lnTo>
                      <a:pt x="102718" y="2814885"/>
                    </a:lnTo>
                    <a:lnTo>
                      <a:pt x="1829209" y="2814885"/>
                    </a:lnTo>
                    <a:lnTo>
                      <a:pt x="1841660" y="2803472"/>
                    </a:lnTo>
                    <a:lnTo>
                      <a:pt x="3248585" y="2803472"/>
                    </a:lnTo>
                    <a:lnTo>
                      <a:pt x="3259998" y="2814885"/>
                    </a:lnTo>
                    <a:lnTo>
                      <a:pt x="4986489" y="2814885"/>
                    </a:lnTo>
                    <a:lnTo>
                      <a:pt x="4998940" y="2803472"/>
                    </a:lnTo>
                    <a:lnTo>
                      <a:pt x="5013465" y="2803472"/>
                    </a:lnTo>
                    <a:lnTo>
                      <a:pt x="5037329" y="2781683"/>
                    </a:lnTo>
                    <a:lnTo>
                      <a:pt x="5037329" y="2765083"/>
                    </a:lnTo>
                    <a:lnTo>
                      <a:pt x="5085057" y="2717355"/>
                    </a:lnTo>
                    <a:lnTo>
                      <a:pt x="5085057" y="2083409"/>
                    </a:lnTo>
                    <a:lnTo>
                      <a:pt x="5072606" y="2070959"/>
                    </a:lnTo>
                    <a:lnTo>
                      <a:pt x="5072606" y="1741016"/>
                    </a:lnTo>
                    <a:lnTo>
                      <a:pt x="5085057" y="1729603"/>
                    </a:lnTo>
                    <a:lnTo>
                      <a:pt x="5085057" y="1681876"/>
                    </a:lnTo>
                    <a:lnTo>
                      <a:pt x="5072606" y="1669425"/>
                    </a:lnTo>
                    <a:lnTo>
                      <a:pt x="5072606" y="1610285"/>
                    </a:lnTo>
                    <a:lnTo>
                      <a:pt x="5085057" y="1599909"/>
                    </a:lnTo>
                    <a:lnTo>
                      <a:pt x="5089207" y="1599909"/>
                    </a:lnTo>
                    <a:close/>
                    <a:moveTo>
                      <a:pt x="5089207" y="1220164"/>
                    </a:moveTo>
                    <a:lnTo>
                      <a:pt x="5089207" y="80929"/>
                    </a:lnTo>
                    <a:lnTo>
                      <a:pt x="5008278" y="0"/>
                    </a:lnTo>
                    <a:lnTo>
                      <a:pt x="80929" y="0"/>
                    </a:lnTo>
                    <a:lnTo>
                      <a:pt x="0" y="80929"/>
                    </a:lnTo>
                    <a:lnTo>
                      <a:pt x="0" y="1220164"/>
                    </a:lnTo>
                    <a:lnTo>
                      <a:pt x="5188" y="1220164"/>
                    </a:lnTo>
                    <a:lnTo>
                      <a:pt x="14526" y="1210826"/>
                    </a:lnTo>
                    <a:lnTo>
                      <a:pt x="14526" y="1150648"/>
                    </a:lnTo>
                    <a:lnTo>
                      <a:pt x="5188" y="1138197"/>
                    </a:lnTo>
                    <a:lnTo>
                      <a:pt x="5188" y="1090470"/>
                    </a:lnTo>
                    <a:lnTo>
                      <a:pt x="14526" y="1079057"/>
                    </a:lnTo>
                    <a:lnTo>
                      <a:pt x="14526" y="749114"/>
                    </a:lnTo>
                    <a:lnTo>
                      <a:pt x="5188" y="736664"/>
                    </a:lnTo>
                    <a:lnTo>
                      <a:pt x="5188" y="102718"/>
                    </a:lnTo>
                    <a:lnTo>
                      <a:pt x="52915" y="54990"/>
                    </a:lnTo>
                    <a:lnTo>
                      <a:pt x="52915" y="38390"/>
                    </a:lnTo>
                    <a:lnTo>
                      <a:pt x="73666" y="16601"/>
                    </a:lnTo>
                    <a:lnTo>
                      <a:pt x="91305" y="16601"/>
                    </a:lnTo>
                    <a:lnTo>
                      <a:pt x="102718" y="5188"/>
                    </a:lnTo>
                    <a:lnTo>
                      <a:pt x="1829209" y="5188"/>
                    </a:lnTo>
                    <a:lnTo>
                      <a:pt x="1841660" y="16601"/>
                    </a:lnTo>
                    <a:lnTo>
                      <a:pt x="3248585" y="16601"/>
                    </a:lnTo>
                    <a:lnTo>
                      <a:pt x="3259998" y="5188"/>
                    </a:lnTo>
                    <a:lnTo>
                      <a:pt x="4986489" y="5188"/>
                    </a:lnTo>
                    <a:lnTo>
                      <a:pt x="4998940" y="16601"/>
                    </a:lnTo>
                    <a:lnTo>
                      <a:pt x="5013465" y="16601"/>
                    </a:lnTo>
                    <a:lnTo>
                      <a:pt x="5037329" y="38390"/>
                    </a:lnTo>
                    <a:lnTo>
                      <a:pt x="5037329" y="54990"/>
                    </a:lnTo>
                    <a:lnTo>
                      <a:pt x="5085057" y="102718"/>
                    </a:lnTo>
                    <a:lnTo>
                      <a:pt x="5085057" y="736664"/>
                    </a:lnTo>
                    <a:lnTo>
                      <a:pt x="5072606" y="749114"/>
                    </a:lnTo>
                    <a:lnTo>
                      <a:pt x="5072606" y="1079057"/>
                    </a:lnTo>
                    <a:lnTo>
                      <a:pt x="5085057" y="1090470"/>
                    </a:lnTo>
                    <a:lnTo>
                      <a:pt x="5085057" y="1138197"/>
                    </a:lnTo>
                    <a:lnTo>
                      <a:pt x="5072606" y="1150648"/>
                    </a:lnTo>
                    <a:lnTo>
                      <a:pt x="5072606" y="1210826"/>
                    </a:lnTo>
                    <a:lnTo>
                      <a:pt x="5085057" y="1220164"/>
                    </a:lnTo>
                    <a:lnTo>
                      <a:pt x="5089207" y="1220164"/>
                    </a:lnTo>
                    <a:close/>
                  </a:path>
                </a:pathLst>
              </a:custGeom>
              <a:solidFill>
                <a:srgbClr val="00FFFF"/>
              </a:solidFill>
              <a:ln>
                <a:noFill/>
              </a:ln>
            </p:spPr>
            <p:txBody>
              <a:bodyPr vert="horz" wrap="square" lIns="91440" tIns="45720" rIns="91440" bIns="45720" numCol="1" anchor="t" anchorCtr="0"/>
              <a:lstStyle/>
              <a:p>
                <a:endParaRPr lang="zh-CN"/>
              </a:p>
            </p:txBody>
          </p:sp>
          <p:grpSp>
            <p:nvGrpSpPr>
              <p:cNvPr id="92" name="组合 86"/>
              <p:cNvGrpSpPr/>
              <p:nvPr/>
            </p:nvGrpSpPr>
            <p:grpSpPr>
              <a:xfrm>
                <a:off x="874713" y="2278985"/>
                <a:ext cx="5089206" cy="2810278"/>
                <a:chOff x="3489326" y="3679825"/>
                <a:chExt cx="7786686" cy="4299839"/>
              </a:xfrm>
            </p:grpSpPr>
            <p:grpSp>
              <p:nvGrpSpPr>
                <p:cNvPr id="93" name="组合 87"/>
                <p:cNvGrpSpPr/>
                <p:nvPr/>
              </p:nvGrpSpPr>
              <p:grpSpPr>
                <a:xfrm>
                  <a:off x="3871373" y="3679825"/>
                  <a:ext cx="7022592" cy="4299839"/>
                  <a:chOff x="3870960" y="3679825"/>
                  <a:chExt cx="7022592" cy="4299839"/>
                </a:xfrm>
              </p:grpSpPr>
              <p:cxnSp>
                <p:nvCxnSpPr>
                  <p:cNvPr id="103" name="直接连接符 97"/>
                  <p:cNvCxnSpPr/>
                  <p:nvPr/>
                </p:nvCxnSpPr>
                <p:spPr>
                  <a:xfrm>
                    <a:off x="3870960" y="3679825"/>
                    <a:ext cx="0" cy="4299839"/>
                  </a:xfrm>
                  <a:prstGeom prst="line">
                    <a:avLst/>
                  </a:prstGeom>
                  <a:ln w="6350">
                    <a:solidFill>
                      <a:srgbClr val="00FFFF">
                        <a:alpha val="15000"/>
                      </a:srgbClr>
                    </a:solidFill>
                    <a:prstDash val="solid"/>
                    <a:miter/>
                  </a:ln>
                </p:spPr>
              </p:cxnSp>
              <p:cxnSp>
                <p:nvCxnSpPr>
                  <p:cNvPr id="104" name="直接连接符 98"/>
                  <p:cNvCxnSpPr/>
                  <p:nvPr/>
                </p:nvCxnSpPr>
                <p:spPr>
                  <a:xfrm>
                    <a:off x="4309872" y="3679825"/>
                    <a:ext cx="0" cy="4299839"/>
                  </a:xfrm>
                  <a:prstGeom prst="line">
                    <a:avLst/>
                  </a:prstGeom>
                  <a:ln w="6350">
                    <a:solidFill>
                      <a:srgbClr val="00FFFF">
                        <a:alpha val="15000"/>
                      </a:srgbClr>
                    </a:solidFill>
                    <a:prstDash val="solid"/>
                    <a:miter/>
                  </a:ln>
                </p:spPr>
              </p:cxnSp>
              <p:cxnSp>
                <p:nvCxnSpPr>
                  <p:cNvPr id="105" name="直接连接符 99"/>
                  <p:cNvCxnSpPr/>
                  <p:nvPr/>
                </p:nvCxnSpPr>
                <p:spPr>
                  <a:xfrm>
                    <a:off x="4748784" y="3679825"/>
                    <a:ext cx="0" cy="4299839"/>
                  </a:xfrm>
                  <a:prstGeom prst="line">
                    <a:avLst/>
                  </a:prstGeom>
                  <a:ln w="6350">
                    <a:solidFill>
                      <a:srgbClr val="00FFFF">
                        <a:alpha val="15000"/>
                      </a:srgbClr>
                    </a:solidFill>
                    <a:prstDash val="solid"/>
                    <a:miter/>
                  </a:ln>
                </p:spPr>
              </p:cxnSp>
              <p:cxnSp>
                <p:nvCxnSpPr>
                  <p:cNvPr id="106" name="直接连接符 100"/>
                  <p:cNvCxnSpPr/>
                  <p:nvPr/>
                </p:nvCxnSpPr>
                <p:spPr>
                  <a:xfrm>
                    <a:off x="5187696" y="3679825"/>
                    <a:ext cx="0" cy="4299839"/>
                  </a:xfrm>
                  <a:prstGeom prst="line">
                    <a:avLst/>
                  </a:prstGeom>
                  <a:ln w="6350">
                    <a:solidFill>
                      <a:srgbClr val="00FFFF">
                        <a:alpha val="15000"/>
                      </a:srgbClr>
                    </a:solidFill>
                    <a:prstDash val="solid"/>
                    <a:miter/>
                  </a:ln>
                </p:spPr>
              </p:cxnSp>
              <p:cxnSp>
                <p:nvCxnSpPr>
                  <p:cNvPr id="107" name="直接连接符 101"/>
                  <p:cNvCxnSpPr/>
                  <p:nvPr/>
                </p:nvCxnSpPr>
                <p:spPr>
                  <a:xfrm>
                    <a:off x="5626608" y="3679825"/>
                    <a:ext cx="0" cy="4299839"/>
                  </a:xfrm>
                  <a:prstGeom prst="line">
                    <a:avLst/>
                  </a:prstGeom>
                  <a:ln w="6350">
                    <a:solidFill>
                      <a:srgbClr val="00FFFF">
                        <a:alpha val="15000"/>
                      </a:srgbClr>
                    </a:solidFill>
                    <a:prstDash val="solid"/>
                    <a:miter/>
                  </a:ln>
                </p:spPr>
              </p:cxnSp>
              <p:cxnSp>
                <p:nvCxnSpPr>
                  <p:cNvPr id="108" name="直接连接符 102"/>
                  <p:cNvCxnSpPr/>
                  <p:nvPr/>
                </p:nvCxnSpPr>
                <p:spPr>
                  <a:xfrm>
                    <a:off x="6065520" y="3679825"/>
                    <a:ext cx="0" cy="4299839"/>
                  </a:xfrm>
                  <a:prstGeom prst="line">
                    <a:avLst/>
                  </a:prstGeom>
                  <a:ln w="6350">
                    <a:solidFill>
                      <a:srgbClr val="00FFFF">
                        <a:alpha val="15000"/>
                      </a:srgbClr>
                    </a:solidFill>
                    <a:prstDash val="solid"/>
                    <a:miter/>
                  </a:ln>
                </p:spPr>
              </p:cxnSp>
              <p:cxnSp>
                <p:nvCxnSpPr>
                  <p:cNvPr id="109" name="直接连接符 103"/>
                  <p:cNvCxnSpPr/>
                  <p:nvPr/>
                </p:nvCxnSpPr>
                <p:spPr>
                  <a:xfrm>
                    <a:off x="6504432" y="3679825"/>
                    <a:ext cx="0" cy="4299839"/>
                  </a:xfrm>
                  <a:prstGeom prst="line">
                    <a:avLst/>
                  </a:prstGeom>
                  <a:ln w="6350">
                    <a:solidFill>
                      <a:srgbClr val="00FFFF">
                        <a:alpha val="15000"/>
                      </a:srgbClr>
                    </a:solidFill>
                    <a:prstDash val="solid"/>
                    <a:miter/>
                  </a:ln>
                </p:spPr>
              </p:cxnSp>
              <p:cxnSp>
                <p:nvCxnSpPr>
                  <p:cNvPr id="110" name="直接连接符 104"/>
                  <p:cNvCxnSpPr/>
                  <p:nvPr/>
                </p:nvCxnSpPr>
                <p:spPr>
                  <a:xfrm>
                    <a:off x="6943344" y="3679825"/>
                    <a:ext cx="0" cy="4299839"/>
                  </a:xfrm>
                  <a:prstGeom prst="line">
                    <a:avLst/>
                  </a:prstGeom>
                  <a:ln w="6350">
                    <a:solidFill>
                      <a:srgbClr val="00FFFF">
                        <a:alpha val="15000"/>
                      </a:srgbClr>
                    </a:solidFill>
                    <a:prstDash val="solid"/>
                    <a:miter/>
                  </a:ln>
                </p:spPr>
              </p:cxnSp>
              <p:cxnSp>
                <p:nvCxnSpPr>
                  <p:cNvPr id="111" name="直接连接符 105"/>
                  <p:cNvCxnSpPr/>
                  <p:nvPr/>
                </p:nvCxnSpPr>
                <p:spPr>
                  <a:xfrm>
                    <a:off x="7382256" y="3679825"/>
                    <a:ext cx="0" cy="4299839"/>
                  </a:xfrm>
                  <a:prstGeom prst="line">
                    <a:avLst/>
                  </a:prstGeom>
                  <a:ln w="6350">
                    <a:solidFill>
                      <a:srgbClr val="00FFFF">
                        <a:alpha val="15000"/>
                      </a:srgbClr>
                    </a:solidFill>
                    <a:prstDash val="solid"/>
                    <a:miter/>
                  </a:ln>
                </p:spPr>
              </p:cxnSp>
              <p:cxnSp>
                <p:nvCxnSpPr>
                  <p:cNvPr id="112" name="直接连接符 106"/>
                  <p:cNvCxnSpPr/>
                  <p:nvPr/>
                </p:nvCxnSpPr>
                <p:spPr>
                  <a:xfrm>
                    <a:off x="7821168" y="3679825"/>
                    <a:ext cx="0" cy="4299839"/>
                  </a:xfrm>
                  <a:prstGeom prst="line">
                    <a:avLst/>
                  </a:prstGeom>
                  <a:ln w="6350">
                    <a:solidFill>
                      <a:srgbClr val="00FFFF">
                        <a:alpha val="15000"/>
                      </a:srgbClr>
                    </a:solidFill>
                    <a:prstDash val="solid"/>
                    <a:miter/>
                  </a:ln>
                </p:spPr>
              </p:cxnSp>
              <p:cxnSp>
                <p:nvCxnSpPr>
                  <p:cNvPr id="113" name="直接连接符 107"/>
                  <p:cNvCxnSpPr/>
                  <p:nvPr/>
                </p:nvCxnSpPr>
                <p:spPr>
                  <a:xfrm>
                    <a:off x="8260080" y="3679825"/>
                    <a:ext cx="0" cy="4299839"/>
                  </a:xfrm>
                  <a:prstGeom prst="line">
                    <a:avLst/>
                  </a:prstGeom>
                  <a:ln w="6350">
                    <a:solidFill>
                      <a:srgbClr val="00FFFF">
                        <a:alpha val="15000"/>
                      </a:srgbClr>
                    </a:solidFill>
                    <a:prstDash val="solid"/>
                    <a:miter/>
                  </a:ln>
                </p:spPr>
              </p:cxnSp>
              <p:cxnSp>
                <p:nvCxnSpPr>
                  <p:cNvPr id="114" name="直接连接符 108"/>
                  <p:cNvCxnSpPr/>
                  <p:nvPr/>
                </p:nvCxnSpPr>
                <p:spPr>
                  <a:xfrm>
                    <a:off x="8698992" y="3679825"/>
                    <a:ext cx="0" cy="4299839"/>
                  </a:xfrm>
                  <a:prstGeom prst="line">
                    <a:avLst/>
                  </a:prstGeom>
                  <a:ln w="6350">
                    <a:solidFill>
                      <a:srgbClr val="00FFFF">
                        <a:alpha val="15000"/>
                      </a:srgbClr>
                    </a:solidFill>
                    <a:prstDash val="solid"/>
                    <a:miter/>
                  </a:ln>
                </p:spPr>
              </p:cxnSp>
              <p:cxnSp>
                <p:nvCxnSpPr>
                  <p:cNvPr id="115" name="直接连接符 109"/>
                  <p:cNvCxnSpPr/>
                  <p:nvPr/>
                </p:nvCxnSpPr>
                <p:spPr>
                  <a:xfrm>
                    <a:off x="9137904" y="3679825"/>
                    <a:ext cx="0" cy="4299839"/>
                  </a:xfrm>
                  <a:prstGeom prst="line">
                    <a:avLst/>
                  </a:prstGeom>
                  <a:ln w="6350">
                    <a:solidFill>
                      <a:srgbClr val="00FFFF">
                        <a:alpha val="15000"/>
                      </a:srgbClr>
                    </a:solidFill>
                    <a:prstDash val="solid"/>
                    <a:miter/>
                  </a:ln>
                </p:spPr>
              </p:cxnSp>
              <p:cxnSp>
                <p:nvCxnSpPr>
                  <p:cNvPr id="116" name="直接连接符 110"/>
                  <p:cNvCxnSpPr/>
                  <p:nvPr/>
                </p:nvCxnSpPr>
                <p:spPr>
                  <a:xfrm>
                    <a:off x="9576816" y="3679825"/>
                    <a:ext cx="0" cy="4299839"/>
                  </a:xfrm>
                  <a:prstGeom prst="line">
                    <a:avLst/>
                  </a:prstGeom>
                  <a:ln w="6350">
                    <a:solidFill>
                      <a:srgbClr val="00FFFF">
                        <a:alpha val="15000"/>
                      </a:srgbClr>
                    </a:solidFill>
                    <a:prstDash val="solid"/>
                    <a:miter/>
                  </a:ln>
                </p:spPr>
              </p:cxnSp>
              <p:cxnSp>
                <p:nvCxnSpPr>
                  <p:cNvPr id="117" name="直接连接符 111"/>
                  <p:cNvCxnSpPr/>
                  <p:nvPr/>
                </p:nvCxnSpPr>
                <p:spPr>
                  <a:xfrm>
                    <a:off x="10015728" y="3679825"/>
                    <a:ext cx="0" cy="4299839"/>
                  </a:xfrm>
                  <a:prstGeom prst="line">
                    <a:avLst/>
                  </a:prstGeom>
                  <a:ln w="6350">
                    <a:solidFill>
                      <a:srgbClr val="00FFFF">
                        <a:alpha val="15000"/>
                      </a:srgbClr>
                    </a:solidFill>
                    <a:prstDash val="solid"/>
                    <a:miter/>
                  </a:ln>
                </p:spPr>
              </p:cxnSp>
              <p:cxnSp>
                <p:nvCxnSpPr>
                  <p:cNvPr id="118" name="直接连接符 112"/>
                  <p:cNvCxnSpPr/>
                  <p:nvPr/>
                </p:nvCxnSpPr>
                <p:spPr>
                  <a:xfrm>
                    <a:off x="10454640" y="3679825"/>
                    <a:ext cx="0" cy="4299839"/>
                  </a:xfrm>
                  <a:prstGeom prst="line">
                    <a:avLst/>
                  </a:prstGeom>
                  <a:ln w="6350">
                    <a:solidFill>
                      <a:srgbClr val="00FFFF">
                        <a:alpha val="15000"/>
                      </a:srgbClr>
                    </a:solidFill>
                    <a:prstDash val="solid"/>
                    <a:miter/>
                  </a:ln>
                </p:spPr>
              </p:cxnSp>
              <p:cxnSp>
                <p:nvCxnSpPr>
                  <p:cNvPr id="119" name="直接连接符 113"/>
                  <p:cNvCxnSpPr/>
                  <p:nvPr/>
                </p:nvCxnSpPr>
                <p:spPr>
                  <a:xfrm>
                    <a:off x="10893552" y="3679825"/>
                    <a:ext cx="0" cy="4299839"/>
                  </a:xfrm>
                  <a:prstGeom prst="line">
                    <a:avLst/>
                  </a:prstGeom>
                  <a:ln w="6350">
                    <a:solidFill>
                      <a:srgbClr val="00FFFF">
                        <a:alpha val="15000"/>
                      </a:srgbClr>
                    </a:solidFill>
                    <a:prstDash val="solid"/>
                    <a:miter/>
                  </a:ln>
                </p:spPr>
              </p:cxnSp>
            </p:grpSp>
            <p:cxnSp>
              <p:nvCxnSpPr>
                <p:cNvPr id="94" name="直接连接符 88"/>
                <p:cNvCxnSpPr/>
                <p:nvPr/>
              </p:nvCxnSpPr>
              <p:spPr>
                <a:xfrm rot="5400000">
                  <a:off x="7382669" y="180754"/>
                  <a:ext cx="0" cy="7786686"/>
                </a:xfrm>
                <a:prstGeom prst="line">
                  <a:avLst/>
                </a:prstGeom>
                <a:ln w="6350">
                  <a:solidFill>
                    <a:srgbClr val="00FFFF">
                      <a:alpha val="15000"/>
                    </a:srgbClr>
                  </a:solidFill>
                  <a:prstDash val="solid"/>
                  <a:miter/>
                </a:ln>
              </p:spPr>
            </p:cxnSp>
            <p:cxnSp>
              <p:nvCxnSpPr>
                <p:cNvPr id="95" name="直接连接符 89"/>
                <p:cNvCxnSpPr/>
                <p:nvPr/>
              </p:nvCxnSpPr>
              <p:spPr>
                <a:xfrm rot="5400000">
                  <a:off x="7382669" y="619666"/>
                  <a:ext cx="0" cy="7786686"/>
                </a:xfrm>
                <a:prstGeom prst="line">
                  <a:avLst/>
                </a:prstGeom>
                <a:ln w="6350">
                  <a:solidFill>
                    <a:srgbClr val="00FFFF">
                      <a:alpha val="15000"/>
                    </a:srgbClr>
                  </a:solidFill>
                  <a:prstDash val="solid"/>
                  <a:miter/>
                </a:ln>
              </p:spPr>
            </p:cxnSp>
            <p:cxnSp>
              <p:nvCxnSpPr>
                <p:cNvPr id="96" name="直接连接符 90"/>
                <p:cNvCxnSpPr/>
                <p:nvPr/>
              </p:nvCxnSpPr>
              <p:spPr>
                <a:xfrm rot="5400000">
                  <a:off x="7382669" y="1058578"/>
                  <a:ext cx="0" cy="7786686"/>
                </a:xfrm>
                <a:prstGeom prst="line">
                  <a:avLst/>
                </a:prstGeom>
                <a:ln w="6350">
                  <a:solidFill>
                    <a:srgbClr val="00FFFF">
                      <a:alpha val="15000"/>
                    </a:srgbClr>
                  </a:solidFill>
                  <a:prstDash val="solid"/>
                  <a:miter/>
                </a:ln>
              </p:spPr>
            </p:cxnSp>
            <p:cxnSp>
              <p:nvCxnSpPr>
                <p:cNvPr id="97" name="直接连接符 91"/>
                <p:cNvCxnSpPr/>
                <p:nvPr/>
              </p:nvCxnSpPr>
              <p:spPr>
                <a:xfrm rot="5400000">
                  <a:off x="7382669" y="1497490"/>
                  <a:ext cx="0" cy="7786686"/>
                </a:xfrm>
                <a:prstGeom prst="line">
                  <a:avLst/>
                </a:prstGeom>
                <a:ln w="6350">
                  <a:solidFill>
                    <a:srgbClr val="00FFFF">
                      <a:alpha val="15000"/>
                    </a:srgbClr>
                  </a:solidFill>
                  <a:prstDash val="solid"/>
                  <a:miter/>
                </a:ln>
              </p:spPr>
            </p:cxnSp>
            <p:cxnSp>
              <p:nvCxnSpPr>
                <p:cNvPr id="98" name="直接连接符 92"/>
                <p:cNvCxnSpPr/>
                <p:nvPr/>
              </p:nvCxnSpPr>
              <p:spPr>
                <a:xfrm rot="5400000">
                  <a:off x="7382669" y="1936402"/>
                  <a:ext cx="0" cy="7786686"/>
                </a:xfrm>
                <a:prstGeom prst="line">
                  <a:avLst/>
                </a:prstGeom>
                <a:ln w="6350">
                  <a:solidFill>
                    <a:srgbClr val="00FFFF">
                      <a:alpha val="15000"/>
                    </a:srgbClr>
                  </a:solidFill>
                  <a:prstDash val="solid"/>
                  <a:miter/>
                </a:ln>
              </p:spPr>
            </p:cxnSp>
            <p:cxnSp>
              <p:nvCxnSpPr>
                <p:cNvPr id="99" name="直接连接符 93"/>
                <p:cNvCxnSpPr/>
                <p:nvPr/>
              </p:nvCxnSpPr>
              <p:spPr>
                <a:xfrm rot="5400000">
                  <a:off x="7382669" y="2375314"/>
                  <a:ext cx="0" cy="7786686"/>
                </a:xfrm>
                <a:prstGeom prst="line">
                  <a:avLst/>
                </a:prstGeom>
                <a:ln w="6350">
                  <a:solidFill>
                    <a:srgbClr val="00FFFF">
                      <a:alpha val="15000"/>
                    </a:srgbClr>
                  </a:solidFill>
                  <a:prstDash val="solid"/>
                  <a:miter/>
                </a:ln>
              </p:spPr>
            </p:cxnSp>
            <p:cxnSp>
              <p:nvCxnSpPr>
                <p:cNvPr id="100" name="直接连接符 94"/>
                <p:cNvCxnSpPr/>
                <p:nvPr/>
              </p:nvCxnSpPr>
              <p:spPr>
                <a:xfrm rot="5400000">
                  <a:off x="7382669" y="2814226"/>
                  <a:ext cx="0" cy="7786686"/>
                </a:xfrm>
                <a:prstGeom prst="line">
                  <a:avLst/>
                </a:prstGeom>
                <a:ln w="6350">
                  <a:solidFill>
                    <a:srgbClr val="00FFFF">
                      <a:alpha val="15000"/>
                    </a:srgbClr>
                  </a:solidFill>
                  <a:prstDash val="solid"/>
                  <a:miter/>
                </a:ln>
              </p:spPr>
            </p:cxnSp>
            <p:cxnSp>
              <p:nvCxnSpPr>
                <p:cNvPr id="101" name="直接连接符 95"/>
                <p:cNvCxnSpPr/>
                <p:nvPr/>
              </p:nvCxnSpPr>
              <p:spPr>
                <a:xfrm rot="5400000">
                  <a:off x="7382669" y="3253138"/>
                  <a:ext cx="0" cy="7786686"/>
                </a:xfrm>
                <a:prstGeom prst="line">
                  <a:avLst/>
                </a:prstGeom>
                <a:ln w="6350">
                  <a:solidFill>
                    <a:srgbClr val="00FFFF">
                      <a:alpha val="15000"/>
                    </a:srgbClr>
                  </a:solidFill>
                  <a:prstDash val="solid"/>
                  <a:miter/>
                </a:ln>
              </p:spPr>
            </p:cxnSp>
            <p:cxnSp>
              <p:nvCxnSpPr>
                <p:cNvPr id="102" name="直接连接符 96"/>
                <p:cNvCxnSpPr/>
                <p:nvPr/>
              </p:nvCxnSpPr>
              <p:spPr>
                <a:xfrm rot="5400000">
                  <a:off x="7382669" y="3692050"/>
                  <a:ext cx="0" cy="7786686"/>
                </a:xfrm>
                <a:prstGeom prst="line">
                  <a:avLst/>
                </a:prstGeom>
                <a:ln w="6350">
                  <a:solidFill>
                    <a:srgbClr val="00FFFF">
                      <a:alpha val="15000"/>
                    </a:srgbClr>
                  </a:solidFill>
                  <a:prstDash val="solid"/>
                  <a:miter/>
                </a:ln>
              </p:spPr>
            </p:cxnSp>
          </p:grpSp>
        </p:grpSp>
        <p:sp>
          <p:nvSpPr>
            <p:cNvPr id="89" name="矩形 88"/>
            <p:cNvSpPr/>
            <p:nvPr/>
          </p:nvSpPr>
          <p:spPr>
            <a:xfrm>
              <a:off x="1399639" y="3466101"/>
              <a:ext cx="1977393" cy="2734820"/>
            </a:xfrm>
            <a:prstGeom prst="rect">
              <a:avLst/>
            </a:prstGeom>
          </p:spPr>
          <p:txBody>
            <a:bodyPr wrap="square">
              <a:spAutoFit/>
            </a:bodyPr>
            <a:lstStyle/>
            <a:p>
              <a:pPr>
                <a:lnSpc>
                  <a:spcPct val="150000"/>
                </a:lnSpc>
              </a:pPr>
              <a:r>
                <a:rPr lang="zh-CN" altLang="en-US" sz="1400" b="1" dirty="0">
                  <a:solidFill>
                    <a:schemeClr val="bg1"/>
                  </a:solidFill>
                </a:rPr>
                <a:t>“泛在网”即网络无处不在 ，网络信号遍布</a:t>
              </a:r>
              <a:r>
                <a:rPr lang="zh-CN" altLang="en-US" sz="1400" b="1" dirty="0">
                  <a:solidFill>
                    <a:schemeClr val="bg1"/>
                  </a:solidFill>
                  <a:latin typeface="微软雅黑" panose="020B0503020204020204" charset="-122"/>
                  <a:ea typeface="微软雅黑" panose="020B0503020204020204" charset="-122"/>
                  <a:cs typeface="OTMTFD+Î¢ÈíÑÅºÚ"/>
                </a:rPr>
                <a:t>各</a:t>
              </a:r>
              <a:r>
                <a:rPr lang="x-none" altLang="x-none" sz="1400" b="1" dirty="0">
                  <a:solidFill>
                    <a:schemeClr val="bg1"/>
                  </a:solidFill>
                  <a:latin typeface="微软雅黑" panose="020B0503020204020204" charset="-122"/>
                  <a:ea typeface="微软雅黑" panose="020B0503020204020204" charset="-122"/>
                  <a:cs typeface="OTMTFD+Î¢ÈíÑÅºÚ"/>
                </a:rPr>
                <a:t>角落，</a:t>
              </a:r>
              <a:r>
                <a:rPr lang="zh-CN" altLang="zh-CN" sz="1400" b="1" dirty="0">
                  <a:solidFill>
                    <a:schemeClr val="bg1"/>
                  </a:solidFill>
                  <a:latin typeface="微软雅黑" panose="020B0503020204020204" charset="-122"/>
                  <a:ea typeface="微软雅黑" panose="020B0503020204020204" charset="-122"/>
                  <a:cs typeface="OTMTFD+Î¢ÈíÑÅºÚ"/>
                </a:rPr>
                <a:t>打破</a:t>
              </a:r>
              <a:r>
                <a:rPr lang="zh-CN" altLang="en-US" sz="1400" b="1" dirty="0">
                  <a:solidFill>
                    <a:schemeClr val="bg1"/>
                  </a:solidFill>
                  <a:latin typeface="微软雅黑" panose="020B0503020204020204" charset="-122"/>
                  <a:ea typeface="微软雅黑" panose="020B0503020204020204" charset="-122"/>
                  <a:cs typeface="OTMTFD+Î¢ÈíÑÅºÚ"/>
                </a:rPr>
                <a:t>了</a:t>
              </a:r>
              <a:r>
                <a:rPr lang="zh-CN" altLang="zh-CN" sz="1400" b="1" dirty="0">
                  <a:solidFill>
                    <a:schemeClr val="bg1"/>
                  </a:solidFill>
                  <a:latin typeface="微软雅黑" panose="020B0503020204020204" charset="-122"/>
                  <a:ea typeface="微软雅黑" panose="020B0503020204020204" charset="-122"/>
                  <a:cs typeface="OTMTFD+Î¢ÈíÑÅºÚ"/>
                </a:rPr>
                <a:t>无线网络</a:t>
              </a:r>
              <a:r>
                <a:rPr lang="zh-CN" altLang="en-US" sz="1400" b="1" dirty="0">
                  <a:solidFill>
                    <a:schemeClr val="bg1"/>
                  </a:solidFill>
                  <a:latin typeface="微软雅黑" panose="020B0503020204020204" charset="-122"/>
                  <a:ea typeface="微软雅黑" panose="020B0503020204020204" charset="-122"/>
                  <a:cs typeface="OTMTFD+Î¢ÈíÑÅºÚ"/>
                </a:rPr>
                <a:t>覆盖</a:t>
              </a:r>
              <a:r>
                <a:rPr lang="zh-CN" altLang="zh-CN" sz="1400" b="1" dirty="0">
                  <a:solidFill>
                    <a:schemeClr val="bg1"/>
                  </a:solidFill>
                  <a:latin typeface="微软雅黑" panose="020B0503020204020204" charset="-122"/>
                  <a:ea typeface="微软雅黑" panose="020B0503020204020204" charset="-122"/>
                  <a:cs typeface="OTMTFD+Î¢ÈíÑÅºÚ"/>
                </a:rPr>
                <a:t>范围</a:t>
              </a:r>
              <a:r>
                <a:rPr lang="zh-CN" altLang="en-US" sz="1400" b="1" dirty="0">
                  <a:solidFill>
                    <a:schemeClr val="bg1"/>
                  </a:solidFill>
                  <a:latin typeface="微软雅黑" panose="020B0503020204020204" charset="-122"/>
                  <a:ea typeface="微软雅黑" panose="020B0503020204020204" charset="-122"/>
                  <a:cs typeface="OTMTFD+Î¢ÈíÑÅºÚ"/>
                </a:rPr>
                <a:t>的</a:t>
              </a:r>
              <a:r>
                <a:rPr lang="zh-CN" altLang="zh-CN" sz="1400" b="1" dirty="0">
                  <a:solidFill>
                    <a:schemeClr val="bg1"/>
                  </a:solidFill>
                  <a:latin typeface="微软雅黑" panose="020B0503020204020204" charset="-122"/>
                  <a:ea typeface="微软雅黑" panose="020B0503020204020204" charset="-122"/>
                  <a:cs typeface="OTMTFD+Î¢ÈíÑÅºÚ"/>
                </a:rPr>
                <a:t>限制</a:t>
              </a:r>
              <a:r>
                <a:rPr lang="zh-CN" altLang="zh-CN" sz="1400" b="1" dirty="0">
                  <a:solidFill>
                    <a:schemeClr val="bg1"/>
                  </a:solidFill>
                </a:rPr>
                <a:t>，让用户能够</a:t>
              </a:r>
              <a:r>
                <a:rPr lang="zh-CN" altLang="en-US" sz="1400" b="1" dirty="0">
                  <a:solidFill>
                    <a:schemeClr val="bg1"/>
                  </a:solidFill>
                </a:rPr>
                <a:t>真正</a:t>
              </a:r>
              <a:r>
                <a:rPr lang="zh-CN" altLang="zh-CN" sz="1400" b="1" dirty="0">
                  <a:solidFill>
                    <a:schemeClr val="bg1"/>
                  </a:solidFill>
                </a:rPr>
                <a:t>拥有实时联网、随处可用的</a:t>
              </a:r>
              <a:r>
                <a:rPr lang="zh-CN" altLang="en-US" sz="1400" b="1" dirty="0">
                  <a:solidFill>
                    <a:schemeClr val="bg1"/>
                  </a:solidFill>
                </a:rPr>
                <a:t>美好</a:t>
              </a:r>
              <a:r>
                <a:rPr lang="zh-CN" altLang="zh-CN" sz="1400" b="1" dirty="0">
                  <a:solidFill>
                    <a:schemeClr val="bg1"/>
                  </a:solidFill>
                </a:rPr>
                <a:t>体验</a:t>
              </a:r>
              <a:r>
                <a:rPr lang="zh-CN" altLang="en-US" sz="1400" b="1" dirty="0">
                  <a:solidFill>
                    <a:schemeClr val="bg1"/>
                  </a:solidFill>
                </a:rPr>
                <a:t>。</a:t>
              </a:r>
              <a:endParaRPr lang="x-none" altLang="x-none" sz="1400" b="1" dirty="0">
                <a:solidFill>
                  <a:schemeClr val="bg1"/>
                </a:solidFill>
              </a:endParaRPr>
            </a:p>
          </p:txBody>
        </p:sp>
      </p:grpSp>
      <p:grpSp>
        <p:nvGrpSpPr>
          <p:cNvPr id="120" name="组 140"/>
          <p:cNvGrpSpPr/>
          <p:nvPr/>
        </p:nvGrpSpPr>
        <p:grpSpPr>
          <a:xfrm>
            <a:off x="1967009" y="3164778"/>
            <a:ext cx="1122097" cy="1023068"/>
            <a:chOff x="1568439" y="1499810"/>
            <a:chExt cx="1199552" cy="1093687"/>
          </a:xfrm>
        </p:grpSpPr>
        <p:grpSp>
          <p:nvGrpSpPr>
            <p:cNvPr id="121" name="组合 123"/>
            <p:cNvGrpSpPr/>
            <p:nvPr/>
          </p:nvGrpSpPr>
          <p:grpSpPr>
            <a:xfrm>
              <a:off x="1568439" y="1499810"/>
              <a:ext cx="1127767" cy="1093687"/>
              <a:chOff x="3767282" y="1713243"/>
              <a:chExt cx="1127767" cy="1093687"/>
            </a:xfrm>
          </p:grpSpPr>
          <p:sp>
            <p:nvSpPr>
              <p:cNvPr id="123" name="任意多边形 120"/>
              <p:cNvSpPr/>
              <p:nvPr/>
            </p:nvSpPr>
            <p:spPr>
              <a:xfrm>
                <a:off x="3767282" y="1713243"/>
                <a:ext cx="1127767" cy="1093687"/>
              </a:xfrm>
              <a:custGeom>
                <a:avLst/>
                <a:gdLst>
                  <a:gd name="connsiteX0" fmla="*/ 23658 w 1042082"/>
                  <a:gd name="connsiteY0" fmla="*/ 340193 h 1010591"/>
                  <a:gd name="connsiteX1" fmla="*/ 292600 w 1042082"/>
                  <a:gd name="connsiteY1" fmla="*/ 973699 h 1010591"/>
                  <a:gd name="connsiteX2" fmla="*/ 1003800 w 1042082"/>
                  <a:gd name="connsiteY2" fmla="*/ 836240 h 1010591"/>
                  <a:gd name="connsiteX3" fmla="*/ 848411 w 1042082"/>
                  <a:gd name="connsiteY3" fmla="*/ 17463 h 1010591"/>
                  <a:gd name="connsiteX4" fmla="*/ 23658 w 1042082"/>
                  <a:gd name="connsiteY4" fmla="*/ 340193 h 1010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082" h="1010591">
                    <a:moveTo>
                      <a:pt x="23658" y="340193"/>
                    </a:moveTo>
                    <a:cubicBezTo>
                      <a:pt x="-68977" y="499566"/>
                      <a:pt x="129243" y="891025"/>
                      <a:pt x="292600" y="973699"/>
                    </a:cubicBezTo>
                    <a:cubicBezTo>
                      <a:pt x="455957" y="1056373"/>
                      <a:pt x="911165" y="995613"/>
                      <a:pt x="1003800" y="836240"/>
                    </a:cubicBezTo>
                    <a:cubicBezTo>
                      <a:pt x="1096435" y="676867"/>
                      <a:pt x="1011768" y="103126"/>
                      <a:pt x="848411" y="17463"/>
                    </a:cubicBezTo>
                    <a:cubicBezTo>
                      <a:pt x="685054" y="-68200"/>
                      <a:pt x="116293" y="180820"/>
                      <a:pt x="23658" y="340193"/>
                    </a:cubicBezTo>
                    <a:close/>
                  </a:path>
                </a:pathLst>
              </a:custGeom>
              <a:solidFill>
                <a:srgbClr val="00FFFF">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任意多边形 121"/>
              <p:cNvSpPr/>
              <p:nvPr/>
            </p:nvSpPr>
            <p:spPr>
              <a:xfrm rot="2222314">
                <a:off x="3833629" y="1748787"/>
                <a:ext cx="1042082" cy="1010591"/>
              </a:xfrm>
              <a:custGeom>
                <a:avLst/>
                <a:gdLst>
                  <a:gd name="connsiteX0" fmla="*/ 23658 w 1042082"/>
                  <a:gd name="connsiteY0" fmla="*/ 340193 h 1010591"/>
                  <a:gd name="connsiteX1" fmla="*/ 292600 w 1042082"/>
                  <a:gd name="connsiteY1" fmla="*/ 973699 h 1010591"/>
                  <a:gd name="connsiteX2" fmla="*/ 1003800 w 1042082"/>
                  <a:gd name="connsiteY2" fmla="*/ 836240 h 1010591"/>
                  <a:gd name="connsiteX3" fmla="*/ 848411 w 1042082"/>
                  <a:gd name="connsiteY3" fmla="*/ 17463 h 1010591"/>
                  <a:gd name="connsiteX4" fmla="*/ 23658 w 1042082"/>
                  <a:gd name="connsiteY4" fmla="*/ 340193 h 1010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082" h="1010591">
                    <a:moveTo>
                      <a:pt x="23658" y="340193"/>
                    </a:moveTo>
                    <a:cubicBezTo>
                      <a:pt x="-68977" y="499566"/>
                      <a:pt x="129243" y="891025"/>
                      <a:pt x="292600" y="973699"/>
                    </a:cubicBezTo>
                    <a:cubicBezTo>
                      <a:pt x="455957" y="1056373"/>
                      <a:pt x="911165" y="995613"/>
                      <a:pt x="1003800" y="836240"/>
                    </a:cubicBezTo>
                    <a:cubicBezTo>
                      <a:pt x="1096435" y="676867"/>
                      <a:pt x="1011768" y="103126"/>
                      <a:pt x="848411" y="17463"/>
                    </a:cubicBezTo>
                    <a:cubicBezTo>
                      <a:pt x="685054" y="-68200"/>
                      <a:pt x="116293" y="180820"/>
                      <a:pt x="23658" y="34019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2" name="文本框 142"/>
            <p:cNvSpPr txBox="1"/>
            <p:nvPr/>
          </p:nvSpPr>
          <p:spPr>
            <a:xfrm>
              <a:off x="1733388" y="1888294"/>
              <a:ext cx="1034603" cy="400110"/>
            </a:xfrm>
            <a:prstGeom prst="rect">
              <a:avLst/>
            </a:prstGeom>
            <a:noFill/>
          </p:spPr>
          <p:txBody>
            <a:bodyPr wrap="square" rtlCol="0">
              <a:spAutoFit/>
            </a:bodyPr>
            <a:lstStyle/>
            <a:p>
              <a:r>
                <a:rPr kumimoji="1" lang="zh-CN" altLang="en-US" sz="2000" b="1" dirty="0">
                  <a:solidFill>
                    <a:schemeClr val="bg1"/>
                  </a:solidFill>
                </a:rPr>
                <a:t>高速度</a:t>
              </a:r>
              <a:endParaRPr kumimoji="1" lang="zh-CN" altLang="en-US" sz="2000" b="1" dirty="0">
                <a:solidFill>
                  <a:schemeClr val="bg1"/>
                </a:solidFill>
              </a:endParaRPr>
            </a:p>
          </p:txBody>
        </p:sp>
      </p:grpSp>
      <p:grpSp>
        <p:nvGrpSpPr>
          <p:cNvPr id="125" name="组 145"/>
          <p:cNvGrpSpPr/>
          <p:nvPr/>
        </p:nvGrpSpPr>
        <p:grpSpPr>
          <a:xfrm>
            <a:off x="5673389" y="3154618"/>
            <a:ext cx="1112573" cy="1023068"/>
            <a:chOff x="5833370" y="1714508"/>
            <a:chExt cx="1189370" cy="1093687"/>
          </a:xfrm>
        </p:grpSpPr>
        <p:grpSp>
          <p:nvGrpSpPr>
            <p:cNvPr id="126" name="组合 129"/>
            <p:cNvGrpSpPr/>
            <p:nvPr/>
          </p:nvGrpSpPr>
          <p:grpSpPr>
            <a:xfrm>
              <a:off x="5833370" y="1714508"/>
              <a:ext cx="1127767" cy="1093687"/>
              <a:chOff x="4581812" y="1820677"/>
              <a:chExt cx="1127767" cy="1093687"/>
            </a:xfrm>
          </p:grpSpPr>
          <p:sp>
            <p:nvSpPr>
              <p:cNvPr id="128" name="任意多边形 125"/>
              <p:cNvSpPr/>
              <p:nvPr/>
            </p:nvSpPr>
            <p:spPr>
              <a:xfrm>
                <a:off x="4581812" y="1820677"/>
                <a:ext cx="1127767" cy="1093687"/>
              </a:xfrm>
              <a:custGeom>
                <a:avLst/>
                <a:gdLst>
                  <a:gd name="connsiteX0" fmla="*/ 23658 w 1042082"/>
                  <a:gd name="connsiteY0" fmla="*/ 340193 h 1010591"/>
                  <a:gd name="connsiteX1" fmla="*/ 292600 w 1042082"/>
                  <a:gd name="connsiteY1" fmla="*/ 973699 h 1010591"/>
                  <a:gd name="connsiteX2" fmla="*/ 1003800 w 1042082"/>
                  <a:gd name="connsiteY2" fmla="*/ 836240 h 1010591"/>
                  <a:gd name="connsiteX3" fmla="*/ 848411 w 1042082"/>
                  <a:gd name="connsiteY3" fmla="*/ 17463 h 1010591"/>
                  <a:gd name="connsiteX4" fmla="*/ 23658 w 1042082"/>
                  <a:gd name="connsiteY4" fmla="*/ 340193 h 1010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082" h="1010591">
                    <a:moveTo>
                      <a:pt x="23658" y="340193"/>
                    </a:moveTo>
                    <a:cubicBezTo>
                      <a:pt x="-68977" y="499566"/>
                      <a:pt x="129243" y="891025"/>
                      <a:pt x="292600" y="973699"/>
                    </a:cubicBezTo>
                    <a:cubicBezTo>
                      <a:pt x="455957" y="1056373"/>
                      <a:pt x="911165" y="995613"/>
                      <a:pt x="1003800" y="836240"/>
                    </a:cubicBezTo>
                    <a:cubicBezTo>
                      <a:pt x="1096435" y="676867"/>
                      <a:pt x="1011768" y="103126"/>
                      <a:pt x="848411" y="17463"/>
                    </a:cubicBezTo>
                    <a:cubicBezTo>
                      <a:pt x="685054" y="-68200"/>
                      <a:pt x="116293" y="180820"/>
                      <a:pt x="23658" y="340193"/>
                    </a:cubicBezTo>
                    <a:close/>
                  </a:path>
                </a:pathLst>
              </a:custGeom>
              <a:solidFill>
                <a:srgbClr val="00FFFF">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任意多边形 126"/>
              <p:cNvSpPr/>
              <p:nvPr/>
            </p:nvSpPr>
            <p:spPr>
              <a:xfrm rot="2222314">
                <a:off x="4648159" y="1856221"/>
                <a:ext cx="1042082" cy="1010591"/>
              </a:xfrm>
              <a:custGeom>
                <a:avLst/>
                <a:gdLst>
                  <a:gd name="connsiteX0" fmla="*/ 23658 w 1042082"/>
                  <a:gd name="connsiteY0" fmla="*/ 340193 h 1010591"/>
                  <a:gd name="connsiteX1" fmla="*/ 292600 w 1042082"/>
                  <a:gd name="connsiteY1" fmla="*/ 973699 h 1010591"/>
                  <a:gd name="connsiteX2" fmla="*/ 1003800 w 1042082"/>
                  <a:gd name="connsiteY2" fmla="*/ 836240 h 1010591"/>
                  <a:gd name="connsiteX3" fmla="*/ 848411 w 1042082"/>
                  <a:gd name="connsiteY3" fmla="*/ 17463 h 1010591"/>
                  <a:gd name="connsiteX4" fmla="*/ 23658 w 1042082"/>
                  <a:gd name="connsiteY4" fmla="*/ 340193 h 1010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082" h="1010591">
                    <a:moveTo>
                      <a:pt x="23658" y="340193"/>
                    </a:moveTo>
                    <a:cubicBezTo>
                      <a:pt x="-68977" y="499566"/>
                      <a:pt x="129243" y="891025"/>
                      <a:pt x="292600" y="973699"/>
                    </a:cubicBezTo>
                    <a:cubicBezTo>
                      <a:pt x="455957" y="1056373"/>
                      <a:pt x="911165" y="995613"/>
                      <a:pt x="1003800" y="836240"/>
                    </a:cubicBezTo>
                    <a:cubicBezTo>
                      <a:pt x="1096435" y="676867"/>
                      <a:pt x="1011768" y="103126"/>
                      <a:pt x="848411" y="17463"/>
                    </a:cubicBezTo>
                    <a:cubicBezTo>
                      <a:pt x="685054" y="-68200"/>
                      <a:pt x="116293" y="180820"/>
                      <a:pt x="23658" y="34019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文本框 147"/>
            <p:cNvSpPr txBox="1"/>
            <p:nvPr/>
          </p:nvSpPr>
          <p:spPr>
            <a:xfrm>
              <a:off x="5988137" y="2100521"/>
              <a:ext cx="1034603" cy="400110"/>
            </a:xfrm>
            <a:prstGeom prst="rect">
              <a:avLst/>
            </a:prstGeom>
            <a:noFill/>
          </p:spPr>
          <p:txBody>
            <a:bodyPr wrap="square" rtlCol="0">
              <a:spAutoFit/>
            </a:bodyPr>
            <a:lstStyle/>
            <a:p>
              <a:r>
                <a:rPr kumimoji="1" lang="zh-CN" altLang="en-US" sz="2000" b="1" dirty="0">
                  <a:solidFill>
                    <a:schemeClr val="bg1"/>
                  </a:solidFill>
                </a:rPr>
                <a:t>泛在网</a:t>
              </a:r>
              <a:endParaRPr kumimoji="1" lang="zh-CN" altLang="en-US" sz="2000" b="1" dirty="0">
                <a:solidFill>
                  <a:schemeClr val="bg1"/>
                </a:solidFill>
              </a:endParaRPr>
            </a:p>
          </p:txBody>
        </p:sp>
      </p:grpSp>
      <p:grpSp>
        <p:nvGrpSpPr>
          <p:cNvPr id="130" name="组 150"/>
          <p:cNvGrpSpPr/>
          <p:nvPr/>
        </p:nvGrpSpPr>
        <p:grpSpPr>
          <a:xfrm>
            <a:off x="9269105" y="3153983"/>
            <a:ext cx="1114556" cy="1023068"/>
            <a:chOff x="9500824" y="1714508"/>
            <a:chExt cx="1191490" cy="1093687"/>
          </a:xfrm>
        </p:grpSpPr>
        <p:grpSp>
          <p:nvGrpSpPr>
            <p:cNvPr id="131" name="组合 135"/>
            <p:cNvGrpSpPr/>
            <p:nvPr/>
          </p:nvGrpSpPr>
          <p:grpSpPr>
            <a:xfrm>
              <a:off x="9500824" y="1714508"/>
              <a:ext cx="1127767" cy="1093687"/>
              <a:chOff x="7611043" y="1707240"/>
              <a:chExt cx="1127767" cy="1093687"/>
            </a:xfrm>
          </p:grpSpPr>
          <p:sp>
            <p:nvSpPr>
              <p:cNvPr id="133" name="任意多边形 131"/>
              <p:cNvSpPr/>
              <p:nvPr/>
            </p:nvSpPr>
            <p:spPr>
              <a:xfrm>
                <a:off x="7611043" y="1707240"/>
                <a:ext cx="1127767" cy="1093687"/>
              </a:xfrm>
              <a:custGeom>
                <a:avLst/>
                <a:gdLst>
                  <a:gd name="connsiteX0" fmla="*/ 23658 w 1042082"/>
                  <a:gd name="connsiteY0" fmla="*/ 340193 h 1010591"/>
                  <a:gd name="connsiteX1" fmla="*/ 292600 w 1042082"/>
                  <a:gd name="connsiteY1" fmla="*/ 973699 h 1010591"/>
                  <a:gd name="connsiteX2" fmla="*/ 1003800 w 1042082"/>
                  <a:gd name="connsiteY2" fmla="*/ 836240 h 1010591"/>
                  <a:gd name="connsiteX3" fmla="*/ 848411 w 1042082"/>
                  <a:gd name="connsiteY3" fmla="*/ 17463 h 1010591"/>
                  <a:gd name="connsiteX4" fmla="*/ 23658 w 1042082"/>
                  <a:gd name="connsiteY4" fmla="*/ 340193 h 1010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082" h="1010591">
                    <a:moveTo>
                      <a:pt x="23658" y="340193"/>
                    </a:moveTo>
                    <a:cubicBezTo>
                      <a:pt x="-68977" y="499566"/>
                      <a:pt x="129243" y="891025"/>
                      <a:pt x="292600" y="973699"/>
                    </a:cubicBezTo>
                    <a:cubicBezTo>
                      <a:pt x="455957" y="1056373"/>
                      <a:pt x="911165" y="995613"/>
                      <a:pt x="1003800" y="836240"/>
                    </a:cubicBezTo>
                    <a:cubicBezTo>
                      <a:pt x="1096435" y="676867"/>
                      <a:pt x="1011768" y="103126"/>
                      <a:pt x="848411" y="17463"/>
                    </a:cubicBezTo>
                    <a:cubicBezTo>
                      <a:pt x="685054" y="-68200"/>
                      <a:pt x="116293" y="180820"/>
                      <a:pt x="23658" y="340193"/>
                    </a:cubicBezTo>
                    <a:close/>
                  </a:path>
                </a:pathLst>
              </a:custGeom>
              <a:solidFill>
                <a:srgbClr val="00FFFF">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任意多边形 132"/>
              <p:cNvSpPr/>
              <p:nvPr/>
            </p:nvSpPr>
            <p:spPr>
              <a:xfrm rot="2222314">
                <a:off x="7677390" y="1742784"/>
                <a:ext cx="1042082" cy="1010591"/>
              </a:xfrm>
              <a:custGeom>
                <a:avLst/>
                <a:gdLst>
                  <a:gd name="connsiteX0" fmla="*/ 23658 w 1042082"/>
                  <a:gd name="connsiteY0" fmla="*/ 340193 h 1010591"/>
                  <a:gd name="connsiteX1" fmla="*/ 292600 w 1042082"/>
                  <a:gd name="connsiteY1" fmla="*/ 973699 h 1010591"/>
                  <a:gd name="connsiteX2" fmla="*/ 1003800 w 1042082"/>
                  <a:gd name="connsiteY2" fmla="*/ 836240 h 1010591"/>
                  <a:gd name="connsiteX3" fmla="*/ 848411 w 1042082"/>
                  <a:gd name="connsiteY3" fmla="*/ 17463 h 1010591"/>
                  <a:gd name="connsiteX4" fmla="*/ 23658 w 1042082"/>
                  <a:gd name="connsiteY4" fmla="*/ 340193 h 1010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082" h="1010591">
                    <a:moveTo>
                      <a:pt x="23658" y="340193"/>
                    </a:moveTo>
                    <a:cubicBezTo>
                      <a:pt x="-68977" y="499566"/>
                      <a:pt x="129243" y="891025"/>
                      <a:pt x="292600" y="973699"/>
                    </a:cubicBezTo>
                    <a:cubicBezTo>
                      <a:pt x="455957" y="1056373"/>
                      <a:pt x="911165" y="995613"/>
                      <a:pt x="1003800" y="836240"/>
                    </a:cubicBezTo>
                    <a:cubicBezTo>
                      <a:pt x="1096435" y="676867"/>
                      <a:pt x="1011768" y="103126"/>
                      <a:pt x="848411" y="17463"/>
                    </a:cubicBezTo>
                    <a:cubicBezTo>
                      <a:pt x="685054" y="-68200"/>
                      <a:pt x="116293" y="180820"/>
                      <a:pt x="23658" y="34019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2" name="文本框 152"/>
            <p:cNvSpPr txBox="1"/>
            <p:nvPr/>
          </p:nvSpPr>
          <p:spPr>
            <a:xfrm>
              <a:off x="9657711" y="2099395"/>
              <a:ext cx="1034603" cy="400110"/>
            </a:xfrm>
            <a:prstGeom prst="rect">
              <a:avLst/>
            </a:prstGeom>
            <a:noFill/>
          </p:spPr>
          <p:txBody>
            <a:bodyPr wrap="square" rtlCol="0">
              <a:spAutoFit/>
            </a:bodyPr>
            <a:lstStyle/>
            <a:p>
              <a:r>
                <a:rPr kumimoji="1" lang="zh-CN" altLang="en-US" sz="2000" b="1" dirty="0">
                  <a:solidFill>
                    <a:schemeClr val="bg1"/>
                  </a:solidFill>
                </a:rPr>
                <a:t>低功耗</a:t>
              </a:r>
              <a:endParaRPr kumimoji="1" lang="zh-CN" altLang="en-US" sz="2000" b="1" dirty="0">
                <a:solidFill>
                  <a:schemeClr val="bg1"/>
                </a:solidFill>
              </a:endParaRPr>
            </a:p>
          </p:txBody>
        </p:sp>
      </p:gr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0" presetClass="entr" presetSubtype="0" fill="hold" nodeType="clickEffect">
                                  <p:stCondLst>
                                    <p:cond delay="0"/>
                                  </p:stCondLst>
                                  <p:childTnLst>
                                    <p:set>
                                      <p:cBhvr>
                                        <p:cTn id="10" dur="1" fill="hold">
                                          <p:stCondLst>
                                            <p:cond delay="0"/>
                                          </p:stCondLst>
                                        </p:cTn>
                                        <p:tgtEl>
                                          <p:spTgt spid="55"/>
                                        </p:tgtEl>
                                        <p:attrNameLst>
                                          <p:attrName>style.visibility</p:attrName>
                                        </p:attrNameLst>
                                      </p:cBhvr>
                                      <p:to>
                                        <p:strVal val="visible"/>
                                      </p:to>
                                    </p:set>
                                    <p:animEffect transition="in" filter="wedge">
                                      <p:cBhvr>
                                        <p:cTn id="11" dur="2000"/>
                                        <p:tgtEl>
                                          <p:spTgt spid="55"/>
                                        </p:tgtEl>
                                      </p:cBhvr>
                                    </p:animEffect>
                                  </p:childTnLst>
                                </p:cTn>
                              </p:par>
                              <p:par>
                                <p:cTn id="12" presetID="20" presetClass="entr" presetSubtype="0" fill="hold" grpId="0" nodeType="withEffect">
                                  <p:stCondLst>
                                    <p:cond delay="0"/>
                                  </p:stCondLst>
                                  <p:childTnLst>
                                    <p:set>
                                      <p:cBhvr>
                                        <p:cTn id="13" dur="1" fill="hold">
                                          <p:stCondLst>
                                            <p:cond delay="0"/>
                                          </p:stCondLst>
                                        </p:cTn>
                                        <p:tgtEl>
                                          <p:spTgt spid="86"/>
                                        </p:tgtEl>
                                        <p:attrNameLst>
                                          <p:attrName>style.visibility</p:attrName>
                                        </p:attrNameLst>
                                      </p:cBhvr>
                                      <p:to>
                                        <p:strVal val="visible"/>
                                      </p:to>
                                    </p:set>
                                    <p:animEffect transition="in" filter="wedge">
                                      <p:cBhvr>
                                        <p:cTn id="14" dur="2000"/>
                                        <p:tgtEl>
                                          <p:spTgt spid="86"/>
                                        </p:tgtEl>
                                      </p:cBhvr>
                                    </p:animEffect>
                                  </p:childTnLst>
                                </p:cTn>
                              </p:par>
                              <p:par>
                                <p:cTn id="15" presetID="20" presetClass="entr" presetSubtype="0" fill="hold" nodeType="withEffect">
                                  <p:stCondLst>
                                    <p:cond delay="0"/>
                                  </p:stCondLst>
                                  <p:childTnLst>
                                    <p:set>
                                      <p:cBhvr>
                                        <p:cTn id="16" dur="1" fill="hold">
                                          <p:stCondLst>
                                            <p:cond delay="0"/>
                                          </p:stCondLst>
                                        </p:cTn>
                                        <p:tgtEl>
                                          <p:spTgt spid="120"/>
                                        </p:tgtEl>
                                        <p:attrNameLst>
                                          <p:attrName>style.visibility</p:attrName>
                                        </p:attrNameLst>
                                      </p:cBhvr>
                                      <p:to>
                                        <p:strVal val="visible"/>
                                      </p:to>
                                    </p:set>
                                    <p:animEffect transition="in" filter="wedge">
                                      <p:cBhvr>
                                        <p:cTn id="17" dur="2000"/>
                                        <p:tgtEl>
                                          <p:spTgt spid="120"/>
                                        </p:tgtEl>
                                      </p:cBhvr>
                                    </p:animEffect>
                                  </p:childTnLst>
                                </p:cTn>
                              </p:par>
                              <p:par>
                                <p:cTn id="18" presetID="20" presetClass="entr" presetSubtype="0" fill="hold" nodeType="with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wedge">
                                      <p:cBhvr>
                                        <p:cTn id="20" dur="2000"/>
                                        <p:tgtEl>
                                          <p:spTgt spid="21"/>
                                        </p:tgtEl>
                                      </p:cBhvr>
                                    </p:animEffect>
                                  </p:childTnLst>
                                </p:cTn>
                              </p:par>
                            </p:childTnLst>
                          </p:cTn>
                        </p:par>
                      </p:childTnLst>
                    </p:cTn>
                  </p:par>
                  <p:par>
                    <p:cTn id="21" fill="hold">
                      <p:stCondLst>
                        <p:cond delay="indefinite"/>
                      </p:stCondLst>
                      <p:childTnLst>
                        <p:par>
                          <p:cTn id="22" fill="hold">
                            <p:stCondLst>
                              <p:cond delay="0"/>
                            </p:stCondLst>
                            <p:childTnLst>
                              <p:par>
                                <p:cTn id="23" presetID="20" presetClass="entr" presetSubtype="0" fill="hold" nodeType="clickEffect">
                                  <p:stCondLst>
                                    <p:cond delay="0"/>
                                  </p:stCondLst>
                                  <p:childTnLst>
                                    <p:set>
                                      <p:cBhvr>
                                        <p:cTn id="24" dur="1" fill="hold">
                                          <p:stCondLst>
                                            <p:cond delay="0"/>
                                          </p:stCondLst>
                                        </p:cTn>
                                        <p:tgtEl>
                                          <p:spTgt spid="87"/>
                                        </p:tgtEl>
                                        <p:attrNameLst>
                                          <p:attrName>style.visibility</p:attrName>
                                        </p:attrNameLst>
                                      </p:cBhvr>
                                      <p:to>
                                        <p:strVal val="visible"/>
                                      </p:to>
                                    </p:set>
                                    <p:animEffect transition="in" filter="wedge">
                                      <p:cBhvr>
                                        <p:cTn id="25" dur="2000"/>
                                        <p:tgtEl>
                                          <p:spTgt spid="87"/>
                                        </p:tgtEl>
                                      </p:cBhvr>
                                    </p:animEffect>
                                  </p:childTnLst>
                                </p:cTn>
                              </p:par>
                              <p:par>
                                <p:cTn id="26" presetID="20" presetClass="entr" presetSubtype="0" fill="hold" nodeType="withEffect">
                                  <p:stCondLst>
                                    <p:cond delay="0"/>
                                  </p:stCondLst>
                                  <p:childTnLst>
                                    <p:set>
                                      <p:cBhvr>
                                        <p:cTn id="27" dur="1" fill="hold">
                                          <p:stCondLst>
                                            <p:cond delay="0"/>
                                          </p:stCondLst>
                                        </p:cTn>
                                        <p:tgtEl>
                                          <p:spTgt spid="125"/>
                                        </p:tgtEl>
                                        <p:attrNameLst>
                                          <p:attrName>style.visibility</p:attrName>
                                        </p:attrNameLst>
                                      </p:cBhvr>
                                      <p:to>
                                        <p:strVal val="visible"/>
                                      </p:to>
                                    </p:set>
                                    <p:animEffect transition="in" filter="wedge">
                                      <p:cBhvr>
                                        <p:cTn id="28" dur="2000"/>
                                        <p:tgtEl>
                                          <p:spTgt spid="125"/>
                                        </p:tgtEl>
                                      </p:cBhvr>
                                    </p:animEffect>
                                  </p:childTnLst>
                                </p:cTn>
                              </p:par>
                              <p:par>
                                <p:cTn id="29" presetID="20" presetClass="entr" presetSubtype="0" fill="hold" nodeType="with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wedge">
                                      <p:cBhvr>
                                        <p:cTn id="31" dur="2000"/>
                                        <p:tgtEl>
                                          <p:spTgt spid="19"/>
                                        </p:tgtEl>
                                      </p:cBhvr>
                                    </p:animEffect>
                                  </p:childTnLst>
                                </p:cTn>
                              </p:par>
                            </p:childTnLst>
                          </p:cTn>
                        </p:par>
                      </p:childTnLst>
                    </p:cTn>
                  </p:par>
                  <p:par>
                    <p:cTn id="32" fill="hold">
                      <p:stCondLst>
                        <p:cond delay="indefinite"/>
                      </p:stCondLst>
                      <p:childTnLst>
                        <p:par>
                          <p:cTn id="33" fill="hold">
                            <p:stCondLst>
                              <p:cond delay="0"/>
                            </p:stCondLst>
                            <p:childTnLst>
                              <p:par>
                                <p:cTn id="34" presetID="20" presetClass="entr" presetSubtype="0" fill="hold" nodeType="click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wedge">
                                      <p:cBhvr>
                                        <p:cTn id="36" dur="2000"/>
                                        <p:tgtEl>
                                          <p:spTgt spid="20"/>
                                        </p:tgtEl>
                                      </p:cBhvr>
                                    </p:animEffect>
                                  </p:childTnLst>
                                </p:cTn>
                              </p:par>
                              <p:par>
                                <p:cTn id="37" presetID="20" presetClass="entr" presetSubtype="0" fill="hold" nodeType="with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wedge">
                                      <p:cBhvr>
                                        <p:cTn id="39" dur="2000"/>
                                        <p:tgtEl>
                                          <p:spTgt spid="22"/>
                                        </p:tgtEl>
                                      </p:cBhvr>
                                    </p:animEffect>
                                  </p:childTnLst>
                                </p:cTn>
                              </p:par>
                              <p:par>
                                <p:cTn id="40" presetID="20" presetClass="entr" presetSubtype="0" fill="hold" nodeType="withEffect">
                                  <p:stCondLst>
                                    <p:cond delay="0"/>
                                  </p:stCondLst>
                                  <p:childTnLst>
                                    <p:set>
                                      <p:cBhvr>
                                        <p:cTn id="41" dur="1" fill="hold">
                                          <p:stCondLst>
                                            <p:cond delay="0"/>
                                          </p:stCondLst>
                                        </p:cTn>
                                        <p:tgtEl>
                                          <p:spTgt spid="130"/>
                                        </p:tgtEl>
                                        <p:attrNameLst>
                                          <p:attrName>style.visibility</p:attrName>
                                        </p:attrNameLst>
                                      </p:cBhvr>
                                      <p:to>
                                        <p:strVal val="visible"/>
                                      </p:to>
                                    </p:set>
                                    <p:animEffect transition="in" filter="wedge">
                                      <p:cBhvr>
                                        <p:cTn id="42" dur="2000"/>
                                        <p:tgtEl>
                                          <p:spTgt spid="1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5" grpId="1"/>
      <p:bldP spid="86" grpId="0"/>
      <p:bldP spid="86"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1" cstate="print"/>
          <a:stretch>
            <a:fillRect/>
          </a:stretch>
        </p:blipFill>
        <p:spPr>
          <a:xfrm>
            <a:off x="-1164" y="0"/>
            <a:ext cx="12193057" cy="6858594"/>
          </a:xfrm>
          <a:prstGeom prst="rect">
            <a:avLst/>
          </a:prstGeom>
        </p:spPr>
      </p:pic>
      <p:sp>
        <p:nvSpPr>
          <p:cNvPr id="15" name="文本框 221"/>
          <p:cNvSpPr txBox="1"/>
          <p:nvPr/>
        </p:nvSpPr>
        <p:spPr>
          <a:xfrm>
            <a:off x="1153231" y="358317"/>
            <a:ext cx="9759403" cy="584775"/>
          </a:xfrm>
          <a:prstGeom prst="rect">
            <a:avLst/>
          </a:prstGeom>
          <a:noFill/>
        </p:spPr>
        <p:txBody>
          <a:bodyPr wrap="none">
            <a:spAutoFit/>
          </a:bodyPr>
          <a:lstStyle/>
          <a:p>
            <a:r>
              <a:rPr lang="en-US" altLang="zh-CN" sz="3200" b="1" dirty="0">
                <a:solidFill>
                  <a:srgbClr val="FFC000"/>
                </a:solidFill>
              </a:rPr>
              <a:t>5G</a:t>
            </a:r>
            <a:r>
              <a:rPr lang="zh-CN" altLang="en-US" sz="3200" b="1" dirty="0">
                <a:solidFill>
                  <a:srgbClr val="FFC000"/>
                </a:solidFill>
              </a:rPr>
              <a:t>技术的主要特征二：低时延、万物互联、重构安全</a:t>
            </a:r>
            <a:endParaRPr lang="zh-CN" sz="3200" b="1" dirty="0">
              <a:solidFill>
                <a:srgbClr val="FFC000"/>
              </a:solidFill>
            </a:endParaRPr>
          </a:p>
        </p:txBody>
      </p:sp>
      <p:pic>
        <p:nvPicPr>
          <p:cNvPr id="19" name="图片 18"/>
          <p:cNvPicPr>
            <a:picLocks noChangeAspect="1"/>
          </p:cNvPicPr>
          <p:nvPr/>
        </p:nvPicPr>
        <p:blipFill>
          <a:blip r:embed="rId2" cstate="print">
            <a:extLst>
              <a:ext uri="{28A0092B-C50C-407E-A947-70E740481C1C}">
                <a14:useLocalDpi xmlns:a14="http://schemas.microsoft.com/office/drawing/2010/main" val="0"/>
              </a:ext>
            </a:extLst>
          </a:blip>
          <a:srcRect l="21605" t="1101" r="21123" b="7264"/>
          <a:stretch>
            <a:fillRect/>
          </a:stretch>
        </p:blipFill>
        <p:spPr>
          <a:xfrm>
            <a:off x="8848509" y="1474934"/>
            <a:ext cx="2530800" cy="2530800"/>
          </a:xfrm>
          <a:custGeom>
            <a:avLst/>
            <a:gdLst>
              <a:gd name="connsiteX0" fmla="*/ 1265400 w 2530800"/>
              <a:gd name="connsiteY0" fmla="*/ 0 h 2530800"/>
              <a:gd name="connsiteX1" fmla="*/ 2530800 w 2530800"/>
              <a:gd name="connsiteY1" fmla="*/ 1265400 h 2530800"/>
              <a:gd name="connsiteX2" fmla="*/ 1265400 w 2530800"/>
              <a:gd name="connsiteY2" fmla="*/ 2530800 h 2530800"/>
              <a:gd name="connsiteX3" fmla="*/ 0 w 2530800"/>
              <a:gd name="connsiteY3" fmla="*/ 1265400 h 2530800"/>
              <a:gd name="connsiteX4" fmla="*/ 1265400 w 2530800"/>
              <a:gd name="connsiteY4" fmla="*/ 0 h 2530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0800" h="2530800">
                <a:moveTo>
                  <a:pt x="1265400" y="0"/>
                </a:moveTo>
                <a:cubicBezTo>
                  <a:pt x="1964261" y="0"/>
                  <a:pt x="2530800" y="566539"/>
                  <a:pt x="2530800" y="1265400"/>
                </a:cubicBezTo>
                <a:cubicBezTo>
                  <a:pt x="2530800" y="1964261"/>
                  <a:pt x="1964261" y="2530800"/>
                  <a:pt x="1265400" y="2530800"/>
                </a:cubicBezTo>
                <a:cubicBezTo>
                  <a:pt x="566539" y="2530800"/>
                  <a:pt x="0" y="1964261"/>
                  <a:pt x="0" y="1265400"/>
                </a:cubicBezTo>
                <a:cubicBezTo>
                  <a:pt x="0" y="566539"/>
                  <a:pt x="566539" y="0"/>
                  <a:pt x="1265400" y="0"/>
                </a:cubicBezTo>
                <a:close/>
              </a:path>
            </a:pathLst>
          </a:custGeom>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l="29427" r="5795" b="3314"/>
          <a:stretch>
            <a:fillRect/>
          </a:stretch>
        </p:blipFill>
        <p:spPr>
          <a:xfrm>
            <a:off x="1122558" y="1464774"/>
            <a:ext cx="2530800" cy="2518262"/>
          </a:xfrm>
          <a:custGeom>
            <a:avLst/>
            <a:gdLst>
              <a:gd name="connsiteX0" fmla="*/ 1096674 w 2530800"/>
              <a:gd name="connsiteY0" fmla="*/ 0 h 2518262"/>
              <a:gd name="connsiteX1" fmla="*/ 1434126 w 2530800"/>
              <a:gd name="connsiteY1" fmla="*/ 0 h 2518262"/>
              <a:gd name="connsiteX2" fmla="*/ 1520422 w 2530800"/>
              <a:gd name="connsiteY2" fmla="*/ 13171 h 2518262"/>
              <a:gd name="connsiteX3" fmla="*/ 2530800 w 2530800"/>
              <a:gd name="connsiteY3" fmla="*/ 1252862 h 2518262"/>
              <a:gd name="connsiteX4" fmla="*/ 1265400 w 2530800"/>
              <a:gd name="connsiteY4" fmla="*/ 2518262 h 2518262"/>
              <a:gd name="connsiteX5" fmla="*/ 0 w 2530800"/>
              <a:gd name="connsiteY5" fmla="*/ 1252862 h 2518262"/>
              <a:gd name="connsiteX6" fmla="*/ 1010378 w 2530800"/>
              <a:gd name="connsiteY6" fmla="*/ 13171 h 251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0800" h="2518262">
                <a:moveTo>
                  <a:pt x="1096674" y="0"/>
                </a:moveTo>
                <a:lnTo>
                  <a:pt x="1434126" y="0"/>
                </a:lnTo>
                <a:lnTo>
                  <a:pt x="1520422" y="13171"/>
                </a:lnTo>
                <a:cubicBezTo>
                  <a:pt x="2097044" y="131164"/>
                  <a:pt x="2530800" y="641359"/>
                  <a:pt x="2530800" y="1252862"/>
                </a:cubicBezTo>
                <a:cubicBezTo>
                  <a:pt x="2530800" y="1951723"/>
                  <a:pt x="1964261" y="2518262"/>
                  <a:pt x="1265400" y="2518262"/>
                </a:cubicBezTo>
                <a:cubicBezTo>
                  <a:pt x="566539" y="2518262"/>
                  <a:pt x="0" y="1951723"/>
                  <a:pt x="0" y="1252862"/>
                </a:cubicBezTo>
                <a:cubicBezTo>
                  <a:pt x="0" y="641359"/>
                  <a:pt x="433757" y="131164"/>
                  <a:pt x="1010378" y="13171"/>
                </a:cubicBezTo>
                <a:close/>
              </a:path>
            </a:pathLst>
          </a:custGeom>
        </p:spPr>
      </p:pic>
      <p:pic>
        <p:nvPicPr>
          <p:cNvPr id="21" name="图片 20"/>
          <p:cNvPicPr>
            <a:picLocks noChangeAspect="1"/>
          </p:cNvPicPr>
          <p:nvPr/>
        </p:nvPicPr>
        <p:blipFill>
          <a:blip r:embed="rId4" cstate="print">
            <a:extLst>
              <a:ext uri="{28A0092B-C50C-407E-A947-70E740481C1C}">
                <a14:useLocalDpi xmlns:a14="http://schemas.microsoft.com/office/drawing/2010/main" val="0"/>
              </a:ext>
            </a:extLst>
          </a:blip>
          <a:srcRect l="19245" t="456" r="15179" b="1314"/>
          <a:stretch>
            <a:fillRect/>
          </a:stretch>
        </p:blipFill>
        <p:spPr>
          <a:xfrm>
            <a:off x="4927033" y="1474934"/>
            <a:ext cx="2530800" cy="2530800"/>
          </a:xfrm>
          <a:custGeom>
            <a:avLst/>
            <a:gdLst>
              <a:gd name="connsiteX0" fmla="*/ 1265400 w 2530800"/>
              <a:gd name="connsiteY0" fmla="*/ 0 h 2530800"/>
              <a:gd name="connsiteX1" fmla="*/ 2530800 w 2530800"/>
              <a:gd name="connsiteY1" fmla="*/ 1265400 h 2530800"/>
              <a:gd name="connsiteX2" fmla="*/ 1265400 w 2530800"/>
              <a:gd name="connsiteY2" fmla="*/ 2530800 h 2530800"/>
              <a:gd name="connsiteX3" fmla="*/ 0 w 2530800"/>
              <a:gd name="connsiteY3" fmla="*/ 1265400 h 2530800"/>
              <a:gd name="connsiteX4" fmla="*/ 1265400 w 2530800"/>
              <a:gd name="connsiteY4" fmla="*/ 0 h 2530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0800" h="2530800">
                <a:moveTo>
                  <a:pt x="1265400" y="0"/>
                </a:moveTo>
                <a:cubicBezTo>
                  <a:pt x="1964261" y="0"/>
                  <a:pt x="2530800" y="566539"/>
                  <a:pt x="2530800" y="1265400"/>
                </a:cubicBezTo>
                <a:cubicBezTo>
                  <a:pt x="2530800" y="1964261"/>
                  <a:pt x="1964261" y="2530800"/>
                  <a:pt x="1265400" y="2530800"/>
                </a:cubicBezTo>
                <a:cubicBezTo>
                  <a:pt x="566539" y="2530800"/>
                  <a:pt x="0" y="1964261"/>
                  <a:pt x="0" y="1265400"/>
                </a:cubicBezTo>
                <a:cubicBezTo>
                  <a:pt x="0" y="566539"/>
                  <a:pt x="566539" y="0"/>
                  <a:pt x="1265400" y="0"/>
                </a:cubicBezTo>
                <a:close/>
              </a:path>
            </a:pathLst>
          </a:custGeom>
        </p:spPr>
      </p:pic>
      <p:grpSp>
        <p:nvGrpSpPr>
          <p:cNvPr id="23" name="组合 47"/>
          <p:cNvGrpSpPr/>
          <p:nvPr/>
        </p:nvGrpSpPr>
        <p:grpSpPr>
          <a:xfrm>
            <a:off x="8305963" y="4253550"/>
            <a:ext cx="3594297" cy="2460546"/>
            <a:chOff x="874712" y="2278985"/>
            <a:chExt cx="5089208" cy="2820073"/>
          </a:xfrm>
        </p:grpSpPr>
        <p:sp>
          <p:nvSpPr>
            <p:cNvPr id="25" name="任意多边形: 形状 184"/>
            <p:cNvSpPr/>
            <p:nvPr/>
          </p:nvSpPr>
          <p:spPr>
            <a:xfrm>
              <a:off x="874712" y="2278985"/>
              <a:ext cx="5089207" cy="2820073"/>
            </a:xfrm>
            <a:custGeom>
              <a:avLst/>
              <a:gdLst/>
              <a:ahLst/>
              <a:cxnLst/>
              <a:rect l="l" t="t" r="r" b="b"/>
              <a:pathLst>
                <a:path w="5089207" h="2820073">
                  <a:moveTo>
                    <a:pt x="5089206" y="2733954"/>
                  </a:moveTo>
                  <a:lnTo>
                    <a:pt x="5003089" y="2820072"/>
                  </a:lnTo>
                  <a:lnTo>
                    <a:pt x="5089206" y="2820072"/>
                  </a:lnTo>
                  <a:close/>
                  <a:moveTo>
                    <a:pt x="85078" y="0"/>
                  </a:moveTo>
                  <a:lnTo>
                    <a:pt x="5004128" y="0"/>
                  </a:lnTo>
                  <a:lnTo>
                    <a:pt x="5089206" y="85079"/>
                  </a:lnTo>
                  <a:lnTo>
                    <a:pt x="5089206" y="0"/>
                  </a:lnTo>
                  <a:lnTo>
                    <a:pt x="5089207" y="0"/>
                  </a:lnTo>
                  <a:lnTo>
                    <a:pt x="5089207" y="2820073"/>
                  </a:lnTo>
                  <a:lnTo>
                    <a:pt x="93795" y="2820073"/>
                  </a:lnTo>
                  <a:lnTo>
                    <a:pt x="0" y="2726278"/>
                  </a:lnTo>
                  <a:lnTo>
                    <a:pt x="0" y="85078"/>
                  </a:lnTo>
                  <a:close/>
                </a:path>
              </a:pathLst>
            </a:custGeom>
            <a:solidFill>
              <a:schemeClr val="tx1">
                <a:alpha val="17000"/>
              </a:schemeClr>
            </a:solidFill>
            <a:ln>
              <a:noFill/>
            </a:ln>
          </p:spPr>
          <p:txBody>
            <a:bodyPr anchor="ctr"/>
            <a:lstStyle/>
            <a:p>
              <a:pPr algn="ctr"/>
              <a:endParaRPr lang="zh-CN" sz="1600">
                <a:solidFill>
                  <a:schemeClr val="lt1"/>
                </a:solidFill>
              </a:endParaRPr>
            </a:p>
          </p:txBody>
        </p:sp>
        <p:sp>
          <p:nvSpPr>
            <p:cNvPr id="26" name="Freeform 5"/>
            <p:cNvSpPr/>
            <p:nvPr/>
          </p:nvSpPr>
          <p:spPr>
            <a:xfrm>
              <a:off x="874712" y="2278985"/>
              <a:ext cx="5089207" cy="2820073"/>
            </a:xfrm>
            <a:custGeom>
              <a:avLst/>
              <a:gdLst/>
              <a:ahLst/>
              <a:cxnLst/>
              <a:rect l="0" t="0" r="r" b="b"/>
              <a:pathLst>
                <a:path w="5089207" h="2820073">
                  <a:moveTo>
                    <a:pt x="5089207" y="1599909"/>
                  </a:moveTo>
                  <a:lnTo>
                    <a:pt x="5089207" y="2739144"/>
                  </a:lnTo>
                  <a:lnTo>
                    <a:pt x="5008278" y="2820073"/>
                  </a:lnTo>
                  <a:lnTo>
                    <a:pt x="80929" y="2820073"/>
                  </a:lnTo>
                  <a:lnTo>
                    <a:pt x="0" y="2739144"/>
                  </a:lnTo>
                  <a:lnTo>
                    <a:pt x="0" y="1599909"/>
                  </a:lnTo>
                  <a:lnTo>
                    <a:pt x="5188" y="1599909"/>
                  </a:lnTo>
                  <a:lnTo>
                    <a:pt x="14526" y="1610285"/>
                  </a:lnTo>
                  <a:lnTo>
                    <a:pt x="14526" y="1669425"/>
                  </a:lnTo>
                  <a:lnTo>
                    <a:pt x="5188" y="1681876"/>
                  </a:lnTo>
                  <a:lnTo>
                    <a:pt x="5188" y="1729603"/>
                  </a:lnTo>
                  <a:lnTo>
                    <a:pt x="14526" y="1741016"/>
                  </a:lnTo>
                  <a:lnTo>
                    <a:pt x="14526" y="2070959"/>
                  </a:lnTo>
                  <a:lnTo>
                    <a:pt x="5188" y="2083409"/>
                  </a:lnTo>
                  <a:lnTo>
                    <a:pt x="5188" y="2717355"/>
                  </a:lnTo>
                  <a:lnTo>
                    <a:pt x="52915" y="2765083"/>
                  </a:lnTo>
                  <a:lnTo>
                    <a:pt x="52915" y="2781683"/>
                  </a:lnTo>
                  <a:lnTo>
                    <a:pt x="73666" y="2803472"/>
                  </a:lnTo>
                  <a:lnTo>
                    <a:pt x="91305" y="2803472"/>
                  </a:lnTo>
                  <a:lnTo>
                    <a:pt x="102718" y="2814885"/>
                  </a:lnTo>
                  <a:lnTo>
                    <a:pt x="1829209" y="2814885"/>
                  </a:lnTo>
                  <a:lnTo>
                    <a:pt x="1841660" y="2803472"/>
                  </a:lnTo>
                  <a:lnTo>
                    <a:pt x="3248585" y="2803472"/>
                  </a:lnTo>
                  <a:lnTo>
                    <a:pt x="3259998" y="2814885"/>
                  </a:lnTo>
                  <a:lnTo>
                    <a:pt x="4986489" y="2814885"/>
                  </a:lnTo>
                  <a:lnTo>
                    <a:pt x="4998940" y="2803472"/>
                  </a:lnTo>
                  <a:lnTo>
                    <a:pt x="5013465" y="2803472"/>
                  </a:lnTo>
                  <a:lnTo>
                    <a:pt x="5037329" y="2781683"/>
                  </a:lnTo>
                  <a:lnTo>
                    <a:pt x="5037329" y="2765083"/>
                  </a:lnTo>
                  <a:lnTo>
                    <a:pt x="5085057" y="2717355"/>
                  </a:lnTo>
                  <a:lnTo>
                    <a:pt x="5085057" y="2083409"/>
                  </a:lnTo>
                  <a:lnTo>
                    <a:pt x="5072606" y="2070959"/>
                  </a:lnTo>
                  <a:lnTo>
                    <a:pt x="5072606" y="1741016"/>
                  </a:lnTo>
                  <a:lnTo>
                    <a:pt x="5085057" y="1729603"/>
                  </a:lnTo>
                  <a:lnTo>
                    <a:pt x="5085057" y="1681876"/>
                  </a:lnTo>
                  <a:lnTo>
                    <a:pt x="5072606" y="1669425"/>
                  </a:lnTo>
                  <a:lnTo>
                    <a:pt x="5072606" y="1610285"/>
                  </a:lnTo>
                  <a:lnTo>
                    <a:pt x="5085057" y="1599909"/>
                  </a:lnTo>
                  <a:lnTo>
                    <a:pt x="5089207" y="1599909"/>
                  </a:lnTo>
                  <a:close/>
                  <a:moveTo>
                    <a:pt x="5089207" y="1220164"/>
                  </a:moveTo>
                  <a:lnTo>
                    <a:pt x="5089207" y="80929"/>
                  </a:lnTo>
                  <a:lnTo>
                    <a:pt x="5008278" y="0"/>
                  </a:lnTo>
                  <a:lnTo>
                    <a:pt x="80929" y="0"/>
                  </a:lnTo>
                  <a:lnTo>
                    <a:pt x="0" y="80929"/>
                  </a:lnTo>
                  <a:lnTo>
                    <a:pt x="0" y="1220164"/>
                  </a:lnTo>
                  <a:lnTo>
                    <a:pt x="5188" y="1220164"/>
                  </a:lnTo>
                  <a:lnTo>
                    <a:pt x="14526" y="1210826"/>
                  </a:lnTo>
                  <a:lnTo>
                    <a:pt x="14526" y="1150648"/>
                  </a:lnTo>
                  <a:lnTo>
                    <a:pt x="5188" y="1138197"/>
                  </a:lnTo>
                  <a:lnTo>
                    <a:pt x="5188" y="1090470"/>
                  </a:lnTo>
                  <a:lnTo>
                    <a:pt x="14526" y="1079057"/>
                  </a:lnTo>
                  <a:lnTo>
                    <a:pt x="14526" y="749114"/>
                  </a:lnTo>
                  <a:lnTo>
                    <a:pt x="5188" y="736664"/>
                  </a:lnTo>
                  <a:lnTo>
                    <a:pt x="5188" y="102718"/>
                  </a:lnTo>
                  <a:lnTo>
                    <a:pt x="52915" y="54990"/>
                  </a:lnTo>
                  <a:lnTo>
                    <a:pt x="52915" y="38390"/>
                  </a:lnTo>
                  <a:lnTo>
                    <a:pt x="73666" y="16601"/>
                  </a:lnTo>
                  <a:lnTo>
                    <a:pt x="91305" y="16601"/>
                  </a:lnTo>
                  <a:lnTo>
                    <a:pt x="102718" y="5188"/>
                  </a:lnTo>
                  <a:lnTo>
                    <a:pt x="1829209" y="5188"/>
                  </a:lnTo>
                  <a:lnTo>
                    <a:pt x="1841660" y="16601"/>
                  </a:lnTo>
                  <a:lnTo>
                    <a:pt x="3248585" y="16601"/>
                  </a:lnTo>
                  <a:lnTo>
                    <a:pt x="3259998" y="5188"/>
                  </a:lnTo>
                  <a:lnTo>
                    <a:pt x="4986489" y="5188"/>
                  </a:lnTo>
                  <a:lnTo>
                    <a:pt x="4998940" y="16601"/>
                  </a:lnTo>
                  <a:lnTo>
                    <a:pt x="5013465" y="16601"/>
                  </a:lnTo>
                  <a:lnTo>
                    <a:pt x="5037329" y="38390"/>
                  </a:lnTo>
                  <a:lnTo>
                    <a:pt x="5037329" y="54990"/>
                  </a:lnTo>
                  <a:lnTo>
                    <a:pt x="5085057" y="102718"/>
                  </a:lnTo>
                  <a:lnTo>
                    <a:pt x="5085057" y="736664"/>
                  </a:lnTo>
                  <a:lnTo>
                    <a:pt x="5072606" y="749114"/>
                  </a:lnTo>
                  <a:lnTo>
                    <a:pt x="5072606" y="1079057"/>
                  </a:lnTo>
                  <a:lnTo>
                    <a:pt x="5085057" y="1090470"/>
                  </a:lnTo>
                  <a:lnTo>
                    <a:pt x="5085057" y="1138197"/>
                  </a:lnTo>
                  <a:lnTo>
                    <a:pt x="5072606" y="1150648"/>
                  </a:lnTo>
                  <a:lnTo>
                    <a:pt x="5072606" y="1210826"/>
                  </a:lnTo>
                  <a:lnTo>
                    <a:pt x="5085057" y="1220164"/>
                  </a:lnTo>
                  <a:lnTo>
                    <a:pt x="5089207" y="1220164"/>
                  </a:lnTo>
                  <a:close/>
                </a:path>
              </a:pathLst>
            </a:custGeom>
            <a:solidFill>
              <a:srgbClr val="00FFFF"/>
            </a:solidFill>
            <a:ln>
              <a:noFill/>
            </a:ln>
          </p:spPr>
          <p:txBody>
            <a:bodyPr vert="horz" wrap="square" lIns="91440" tIns="45720" rIns="91440" bIns="45720" numCol="1" anchor="t" anchorCtr="0"/>
            <a:lstStyle/>
            <a:p>
              <a:endParaRPr lang="zh-CN" sz="1600"/>
            </a:p>
          </p:txBody>
        </p:sp>
        <p:grpSp>
          <p:nvGrpSpPr>
            <p:cNvPr id="27" name="组合 50"/>
            <p:cNvGrpSpPr/>
            <p:nvPr/>
          </p:nvGrpSpPr>
          <p:grpSpPr>
            <a:xfrm>
              <a:off x="874713" y="2278985"/>
              <a:ext cx="5089207" cy="2810278"/>
              <a:chOff x="3489326" y="3679825"/>
              <a:chExt cx="7786688" cy="4299839"/>
            </a:xfrm>
          </p:grpSpPr>
          <p:grpSp>
            <p:nvGrpSpPr>
              <p:cNvPr id="28" name="组合 51"/>
              <p:cNvGrpSpPr/>
              <p:nvPr/>
            </p:nvGrpSpPr>
            <p:grpSpPr>
              <a:xfrm>
                <a:off x="3871373" y="3679825"/>
                <a:ext cx="7022586" cy="4299839"/>
                <a:chOff x="3870960" y="3679825"/>
                <a:chExt cx="7022586" cy="4299839"/>
              </a:xfrm>
            </p:grpSpPr>
            <p:cxnSp>
              <p:nvCxnSpPr>
                <p:cNvPr id="38" name="直接连接符 61"/>
                <p:cNvCxnSpPr/>
                <p:nvPr/>
              </p:nvCxnSpPr>
              <p:spPr>
                <a:xfrm>
                  <a:off x="3870960" y="3679825"/>
                  <a:ext cx="0" cy="4299839"/>
                </a:xfrm>
                <a:prstGeom prst="line">
                  <a:avLst/>
                </a:prstGeom>
                <a:ln w="6350">
                  <a:solidFill>
                    <a:srgbClr val="00FFFF">
                      <a:alpha val="15000"/>
                    </a:srgbClr>
                  </a:solidFill>
                  <a:prstDash val="solid"/>
                  <a:miter/>
                </a:ln>
              </p:spPr>
            </p:cxnSp>
            <p:cxnSp>
              <p:nvCxnSpPr>
                <p:cNvPr id="39" name="直接连接符 62"/>
                <p:cNvCxnSpPr/>
                <p:nvPr/>
              </p:nvCxnSpPr>
              <p:spPr>
                <a:xfrm>
                  <a:off x="4309872" y="3679825"/>
                  <a:ext cx="0" cy="4299839"/>
                </a:xfrm>
                <a:prstGeom prst="line">
                  <a:avLst/>
                </a:prstGeom>
                <a:ln w="6350">
                  <a:solidFill>
                    <a:srgbClr val="00FFFF">
                      <a:alpha val="15000"/>
                    </a:srgbClr>
                  </a:solidFill>
                  <a:prstDash val="solid"/>
                  <a:miter/>
                </a:ln>
              </p:spPr>
            </p:cxnSp>
            <p:cxnSp>
              <p:nvCxnSpPr>
                <p:cNvPr id="40" name="直接连接符 63"/>
                <p:cNvCxnSpPr/>
                <p:nvPr/>
              </p:nvCxnSpPr>
              <p:spPr>
                <a:xfrm>
                  <a:off x="4748784" y="3679825"/>
                  <a:ext cx="0" cy="4299839"/>
                </a:xfrm>
                <a:prstGeom prst="line">
                  <a:avLst/>
                </a:prstGeom>
                <a:ln w="6350">
                  <a:solidFill>
                    <a:srgbClr val="00FFFF">
                      <a:alpha val="15000"/>
                    </a:srgbClr>
                  </a:solidFill>
                  <a:prstDash val="solid"/>
                  <a:miter/>
                </a:ln>
              </p:spPr>
            </p:cxnSp>
            <p:cxnSp>
              <p:nvCxnSpPr>
                <p:cNvPr id="41" name="直接连接符 64"/>
                <p:cNvCxnSpPr/>
                <p:nvPr/>
              </p:nvCxnSpPr>
              <p:spPr>
                <a:xfrm>
                  <a:off x="5187696" y="3679825"/>
                  <a:ext cx="0" cy="4299839"/>
                </a:xfrm>
                <a:prstGeom prst="line">
                  <a:avLst/>
                </a:prstGeom>
                <a:ln w="6350">
                  <a:solidFill>
                    <a:srgbClr val="00FFFF">
                      <a:alpha val="15000"/>
                    </a:srgbClr>
                  </a:solidFill>
                  <a:prstDash val="solid"/>
                  <a:miter/>
                </a:ln>
              </p:spPr>
            </p:cxnSp>
            <p:cxnSp>
              <p:nvCxnSpPr>
                <p:cNvPr id="42" name="直接连接符 65"/>
                <p:cNvCxnSpPr/>
                <p:nvPr/>
              </p:nvCxnSpPr>
              <p:spPr>
                <a:xfrm>
                  <a:off x="5626608" y="3679825"/>
                  <a:ext cx="0" cy="4299839"/>
                </a:xfrm>
                <a:prstGeom prst="line">
                  <a:avLst/>
                </a:prstGeom>
                <a:ln w="6350">
                  <a:solidFill>
                    <a:srgbClr val="00FFFF">
                      <a:alpha val="15000"/>
                    </a:srgbClr>
                  </a:solidFill>
                  <a:prstDash val="solid"/>
                  <a:miter/>
                </a:ln>
              </p:spPr>
            </p:cxnSp>
            <p:cxnSp>
              <p:nvCxnSpPr>
                <p:cNvPr id="43" name="直接连接符 66"/>
                <p:cNvCxnSpPr/>
                <p:nvPr/>
              </p:nvCxnSpPr>
              <p:spPr>
                <a:xfrm>
                  <a:off x="6065520" y="3679825"/>
                  <a:ext cx="0" cy="4299839"/>
                </a:xfrm>
                <a:prstGeom prst="line">
                  <a:avLst/>
                </a:prstGeom>
                <a:ln w="6350">
                  <a:solidFill>
                    <a:srgbClr val="00FFFF">
                      <a:alpha val="15000"/>
                    </a:srgbClr>
                  </a:solidFill>
                  <a:prstDash val="solid"/>
                  <a:miter/>
                </a:ln>
              </p:spPr>
            </p:cxnSp>
            <p:cxnSp>
              <p:nvCxnSpPr>
                <p:cNvPr id="44" name="直接连接符 67"/>
                <p:cNvCxnSpPr/>
                <p:nvPr/>
              </p:nvCxnSpPr>
              <p:spPr>
                <a:xfrm>
                  <a:off x="6504432" y="3679825"/>
                  <a:ext cx="0" cy="4299839"/>
                </a:xfrm>
                <a:prstGeom prst="line">
                  <a:avLst/>
                </a:prstGeom>
                <a:ln w="6350">
                  <a:solidFill>
                    <a:srgbClr val="00FFFF">
                      <a:alpha val="15000"/>
                    </a:srgbClr>
                  </a:solidFill>
                  <a:prstDash val="solid"/>
                  <a:miter/>
                </a:ln>
              </p:spPr>
            </p:cxnSp>
            <p:cxnSp>
              <p:nvCxnSpPr>
                <p:cNvPr id="45" name="直接连接符 68"/>
                <p:cNvCxnSpPr/>
                <p:nvPr/>
              </p:nvCxnSpPr>
              <p:spPr>
                <a:xfrm>
                  <a:off x="6943344" y="3679825"/>
                  <a:ext cx="0" cy="4299839"/>
                </a:xfrm>
                <a:prstGeom prst="line">
                  <a:avLst/>
                </a:prstGeom>
                <a:ln w="6350">
                  <a:solidFill>
                    <a:srgbClr val="00FFFF">
                      <a:alpha val="15000"/>
                    </a:srgbClr>
                  </a:solidFill>
                  <a:prstDash val="solid"/>
                  <a:miter/>
                </a:ln>
              </p:spPr>
            </p:cxnSp>
            <p:cxnSp>
              <p:nvCxnSpPr>
                <p:cNvPr id="46" name="直接连接符 69"/>
                <p:cNvCxnSpPr/>
                <p:nvPr/>
              </p:nvCxnSpPr>
              <p:spPr>
                <a:xfrm>
                  <a:off x="7382256" y="3679825"/>
                  <a:ext cx="0" cy="4299839"/>
                </a:xfrm>
                <a:prstGeom prst="line">
                  <a:avLst/>
                </a:prstGeom>
                <a:ln w="6350">
                  <a:solidFill>
                    <a:srgbClr val="00FFFF">
                      <a:alpha val="15000"/>
                    </a:srgbClr>
                  </a:solidFill>
                  <a:prstDash val="solid"/>
                  <a:miter/>
                </a:ln>
              </p:spPr>
            </p:cxnSp>
            <p:cxnSp>
              <p:nvCxnSpPr>
                <p:cNvPr id="47" name="直接连接符 70"/>
                <p:cNvCxnSpPr/>
                <p:nvPr/>
              </p:nvCxnSpPr>
              <p:spPr>
                <a:xfrm>
                  <a:off x="7821168" y="3679825"/>
                  <a:ext cx="0" cy="4299839"/>
                </a:xfrm>
                <a:prstGeom prst="line">
                  <a:avLst/>
                </a:prstGeom>
                <a:ln w="6350">
                  <a:solidFill>
                    <a:srgbClr val="00FFFF">
                      <a:alpha val="15000"/>
                    </a:srgbClr>
                  </a:solidFill>
                  <a:prstDash val="solid"/>
                  <a:miter/>
                </a:ln>
              </p:spPr>
            </p:cxnSp>
            <p:cxnSp>
              <p:nvCxnSpPr>
                <p:cNvPr id="48" name="直接连接符 71"/>
                <p:cNvCxnSpPr/>
                <p:nvPr/>
              </p:nvCxnSpPr>
              <p:spPr>
                <a:xfrm>
                  <a:off x="8260080" y="3679825"/>
                  <a:ext cx="0" cy="4299839"/>
                </a:xfrm>
                <a:prstGeom prst="line">
                  <a:avLst/>
                </a:prstGeom>
                <a:ln w="6350">
                  <a:solidFill>
                    <a:srgbClr val="00FFFF">
                      <a:alpha val="15000"/>
                    </a:srgbClr>
                  </a:solidFill>
                  <a:prstDash val="solid"/>
                  <a:miter/>
                </a:ln>
              </p:spPr>
            </p:cxnSp>
            <p:cxnSp>
              <p:nvCxnSpPr>
                <p:cNvPr id="49" name="直接连接符 72"/>
                <p:cNvCxnSpPr/>
                <p:nvPr/>
              </p:nvCxnSpPr>
              <p:spPr>
                <a:xfrm>
                  <a:off x="8698992" y="3679825"/>
                  <a:ext cx="0" cy="4299839"/>
                </a:xfrm>
                <a:prstGeom prst="line">
                  <a:avLst/>
                </a:prstGeom>
                <a:ln w="6350">
                  <a:solidFill>
                    <a:srgbClr val="00FFFF">
                      <a:alpha val="15000"/>
                    </a:srgbClr>
                  </a:solidFill>
                  <a:prstDash val="solid"/>
                  <a:miter/>
                </a:ln>
              </p:spPr>
            </p:cxnSp>
            <p:cxnSp>
              <p:nvCxnSpPr>
                <p:cNvPr id="50" name="直接连接符 73"/>
                <p:cNvCxnSpPr/>
                <p:nvPr/>
              </p:nvCxnSpPr>
              <p:spPr>
                <a:xfrm>
                  <a:off x="9137904" y="3679825"/>
                  <a:ext cx="0" cy="4299839"/>
                </a:xfrm>
                <a:prstGeom prst="line">
                  <a:avLst/>
                </a:prstGeom>
                <a:ln w="6350">
                  <a:solidFill>
                    <a:srgbClr val="00FFFF">
                      <a:alpha val="15000"/>
                    </a:srgbClr>
                  </a:solidFill>
                  <a:prstDash val="solid"/>
                  <a:miter/>
                </a:ln>
              </p:spPr>
            </p:cxnSp>
            <p:cxnSp>
              <p:nvCxnSpPr>
                <p:cNvPr id="51" name="直接连接符 74"/>
                <p:cNvCxnSpPr/>
                <p:nvPr/>
              </p:nvCxnSpPr>
              <p:spPr>
                <a:xfrm>
                  <a:off x="9576816" y="3679825"/>
                  <a:ext cx="0" cy="4299839"/>
                </a:xfrm>
                <a:prstGeom prst="line">
                  <a:avLst/>
                </a:prstGeom>
                <a:ln w="6350">
                  <a:solidFill>
                    <a:srgbClr val="00FFFF">
                      <a:alpha val="15000"/>
                    </a:srgbClr>
                  </a:solidFill>
                  <a:prstDash val="solid"/>
                  <a:miter/>
                </a:ln>
              </p:spPr>
            </p:cxnSp>
            <p:cxnSp>
              <p:nvCxnSpPr>
                <p:cNvPr id="52" name="直接连接符 75"/>
                <p:cNvCxnSpPr/>
                <p:nvPr/>
              </p:nvCxnSpPr>
              <p:spPr>
                <a:xfrm>
                  <a:off x="10015728" y="3679825"/>
                  <a:ext cx="0" cy="4299839"/>
                </a:xfrm>
                <a:prstGeom prst="line">
                  <a:avLst/>
                </a:prstGeom>
                <a:ln w="6350">
                  <a:solidFill>
                    <a:srgbClr val="00FFFF">
                      <a:alpha val="15000"/>
                    </a:srgbClr>
                  </a:solidFill>
                  <a:prstDash val="solid"/>
                  <a:miter/>
                </a:ln>
              </p:spPr>
            </p:cxnSp>
            <p:cxnSp>
              <p:nvCxnSpPr>
                <p:cNvPr id="53" name="直接连接符 76"/>
                <p:cNvCxnSpPr/>
                <p:nvPr/>
              </p:nvCxnSpPr>
              <p:spPr>
                <a:xfrm>
                  <a:off x="10454640" y="3679825"/>
                  <a:ext cx="0" cy="4299839"/>
                </a:xfrm>
                <a:prstGeom prst="line">
                  <a:avLst/>
                </a:prstGeom>
                <a:ln w="6350">
                  <a:solidFill>
                    <a:srgbClr val="00FFFF">
                      <a:alpha val="15000"/>
                    </a:srgbClr>
                  </a:solidFill>
                  <a:prstDash val="solid"/>
                  <a:miter/>
                </a:ln>
              </p:spPr>
            </p:cxnSp>
            <p:cxnSp>
              <p:nvCxnSpPr>
                <p:cNvPr id="54" name="直接连接符 77"/>
                <p:cNvCxnSpPr/>
                <p:nvPr/>
              </p:nvCxnSpPr>
              <p:spPr>
                <a:xfrm>
                  <a:off x="10893552" y="3679825"/>
                  <a:ext cx="0" cy="4299839"/>
                </a:xfrm>
                <a:prstGeom prst="line">
                  <a:avLst/>
                </a:prstGeom>
                <a:ln w="6350">
                  <a:solidFill>
                    <a:srgbClr val="00FFFF">
                      <a:alpha val="15000"/>
                    </a:srgbClr>
                  </a:solidFill>
                  <a:prstDash val="solid"/>
                  <a:miter/>
                </a:ln>
              </p:spPr>
            </p:cxnSp>
          </p:grpSp>
          <p:cxnSp>
            <p:nvCxnSpPr>
              <p:cNvPr id="29" name="直接连接符 52"/>
              <p:cNvCxnSpPr/>
              <p:nvPr/>
            </p:nvCxnSpPr>
            <p:spPr>
              <a:xfrm rot="5400000">
                <a:off x="7382670" y="180753"/>
                <a:ext cx="0" cy="7786688"/>
              </a:xfrm>
              <a:prstGeom prst="line">
                <a:avLst/>
              </a:prstGeom>
              <a:ln w="6350">
                <a:solidFill>
                  <a:srgbClr val="00FFFF">
                    <a:alpha val="15000"/>
                  </a:srgbClr>
                </a:solidFill>
                <a:prstDash val="solid"/>
                <a:miter/>
              </a:ln>
            </p:spPr>
          </p:cxnSp>
          <p:cxnSp>
            <p:nvCxnSpPr>
              <p:cNvPr id="30" name="直接连接符 53"/>
              <p:cNvCxnSpPr/>
              <p:nvPr/>
            </p:nvCxnSpPr>
            <p:spPr>
              <a:xfrm rot="5400000">
                <a:off x="7382669" y="619666"/>
                <a:ext cx="0" cy="7786686"/>
              </a:xfrm>
              <a:prstGeom prst="line">
                <a:avLst/>
              </a:prstGeom>
              <a:ln w="6350">
                <a:solidFill>
                  <a:srgbClr val="00FFFF">
                    <a:alpha val="15000"/>
                  </a:srgbClr>
                </a:solidFill>
                <a:prstDash val="solid"/>
                <a:miter/>
              </a:ln>
            </p:spPr>
          </p:cxnSp>
          <p:cxnSp>
            <p:nvCxnSpPr>
              <p:cNvPr id="31" name="直接连接符 54"/>
              <p:cNvCxnSpPr/>
              <p:nvPr/>
            </p:nvCxnSpPr>
            <p:spPr>
              <a:xfrm rot="5400000">
                <a:off x="7382669" y="1058578"/>
                <a:ext cx="0" cy="7786686"/>
              </a:xfrm>
              <a:prstGeom prst="line">
                <a:avLst/>
              </a:prstGeom>
              <a:ln w="6350">
                <a:solidFill>
                  <a:srgbClr val="00FFFF">
                    <a:alpha val="15000"/>
                  </a:srgbClr>
                </a:solidFill>
                <a:prstDash val="solid"/>
                <a:miter/>
              </a:ln>
            </p:spPr>
          </p:cxnSp>
          <p:cxnSp>
            <p:nvCxnSpPr>
              <p:cNvPr id="32" name="直接连接符 55"/>
              <p:cNvCxnSpPr/>
              <p:nvPr/>
            </p:nvCxnSpPr>
            <p:spPr>
              <a:xfrm rot="5400000">
                <a:off x="7382669" y="1497490"/>
                <a:ext cx="0" cy="7786686"/>
              </a:xfrm>
              <a:prstGeom prst="line">
                <a:avLst/>
              </a:prstGeom>
              <a:ln w="6350">
                <a:solidFill>
                  <a:srgbClr val="00FFFF">
                    <a:alpha val="15000"/>
                  </a:srgbClr>
                </a:solidFill>
                <a:prstDash val="solid"/>
                <a:miter/>
              </a:ln>
            </p:spPr>
          </p:cxnSp>
          <p:cxnSp>
            <p:nvCxnSpPr>
              <p:cNvPr id="33" name="直接连接符 56"/>
              <p:cNvCxnSpPr/>
              <p:nvPr/>
            </p:nvCxnSpPr>
            <p:spPr>
              <a:xfrm rot="5400000">
                <a:off x="7382669" y="1936402"/>
                <a:ext cx="0" cy="7786686"/>
              </a:xfrm>
              <a:prstGeom prst="line">
                <a:avLst/>
              </a:prstGeom>
              <a:ln w="6350">
                <a:solidFill>
                  <a:srgbClr val="00FFFF">
                    <a:alpha val="15000"/>
                  </a:srgbClr>
                </a:solidFill>
                <a:prstDash val="solid"/>
                <a:miter/>
              </a:ln>
            </p:spPr>
          </p:cxnSp>
          <p:cxnSp>
            <p:nvCxnSpPr>
              <p:cNvPr id="34" name="直接连接符 57"/>
              <p:cNvCxnSpPr/>
              <p:nvPr/>
            </p:nvCxnSpPr>
            <p:spPr>
              <a:xfrm rot="5400000">
                <a:off x="7382669" y="2375314"/>
                <a:ext cx="0" cy="7786686"/>
              </a:xfrm>
              <a:prstGeom prst="line">
                <a:avLst/>
              </a:prstGeom>
              <a:ln w="6350">
                <a:solidFill>
                  <a:srgbClr val="00FFFF">
                    <a:alpha val="15000"/>
                  </a:srgbClr>
                </a:solidFill>
                <a:prstDash val="solid"/>
                <a:miter/>
              </a:ln>
            </p:spPr>
          </p:cxnSp>
          <p:cxnSp>
            <p:nvCxnSpPr>
              <p:cNvPr id="35" name="直接连接符 58"/>
              <p:cNvCxnSpPr/>
              <p:nvPr/>
            </p:nvCxnSpPr>
            <p:spPr>
              <a:xfrm rot="5400000">
                <a:off x="7382669" y="2814226"/>
                <a:ext cx="0" cy="7786686"/>
              </a:xfrm>
              <a:prstGeom prst="line">
                <a:avLst/>
              </a:prstGeom>
              <a:ln w="6350">
                <a:solidFill>
                  <a:srgbClr val="00FFFF">
                    <a:alpha val="15000"/>
                  </a:srgbClr>
                </a:solidFill>
                <a:prstDash val="solid"/>
                <a:miter/>
              </a:ln>
            </p:spPr>
          </p:cxnSp>
          <p:cxnSp>
            <p:nvCxnSpPr>
              <p:cNvPr id="36" name="直接连接符 59"/>
              <p:cNvCxnSpPr/>
              <p:nvPr/>
            </p:nvCxnSpPr>
            <p:spPr>
              <a:xfrm rot="5400000">
                <a:off x="7382669" y="3253138"/>
                <a:ext cx="0" cy="7786686"/>
              </a:xfrm>
              <a:prstGeom prst="line">
                <a:avLst/>
              </a:prstGeom>
              <a:ln w="6350">
                <a:solidFill>
                  <a:srgbClr val="00FFFF">
                    <a:alpha val="15000"/>
                  </a:srgbClr>
                </a:solidFill>
                <a:prstDash val="solid"/>
                <a:miter/>
              </a:ln>
            </p:spPr>
          </p:cxnSp>
          <p:cxnSp>
            <p:nvCxnSpPr>
              <p:cNvPr id="37" name="直接连接符 60"/>
              <p:cNvCxnSpPr/>
              <p:nvPr/>
            </p:nvCxnSpPr>
            <p:spPr>
              <a:xfrm rot="5400000">
                <a:off x="7382669" y="3692050"/>
                <a:ext cx="0" cy="7786686"/>
              </a:xfrm>
              <a:prstGeom prst="line">
                <a:avLst/>
              </a:prstGeom>
              <a:ln w="6350">
                <a:solidFill>
                  <a:srgbClr val="00FFFF">
                    <a:alpha val="15000"/>
                  </a:srgbClr>
                </a:solidFill>
                <a:prstDash val="solid"/>
                <a:miter/>
              </a:ln>
            </p:spPr>
          </p:cxnSp>
        </p:grpSp>
      </p:grpSp>
      <p:sp>
        <p:nvSpPr>
          <p:cNvPr id="24" name="矩形 23"/>
          <p:cNvSpPr/>
          <p:nvPr/>
        </p:nvSpPr>
        <p:spPr>
          <a:xfrm>
            <a:off x="8272117" y="4386853"/>
            <a:ext cx="3715809" cy="2468968"/>
          </a:xfrm>
          <a:prstGeom prst="rect">
            <a:avLst/>
          </a:prstGeom>
        </p:spPr>
        <p:txBody>
          <a:bodyPr wrap="square">
            <a:spAutoFit/>
          </a:bodyPr>
          <a:lstStyle/>
          <a:p>
            <a:pPr>
              <a:lnSpc>
                <a:spcPct val="150000"/>
              </a:lnSpc>
            </a:pPr>
            <a:r>
              <a:rPr lang="en-US" altLang="zh-CN" sz="1400" b="1" dirty="0">
                <a:solidFill>
                  <a:schemeClr val="bg1"/>
                </a:solidFill>
              </a:rPr>
              <a:t>5G</a:t>
            </a:r>
            <a:r>
              <a:rPr lang="zh-CN" altLang="en-US" sz="1400" b="1" dirty="0">
                <a:solidFill>
                  <a:schemeClr val="bg1"/>
                </a:solidFill>
              </a:rPr>
              <a:t>催生大量差异化的应用场景，新技术模式以及大量物联网设备的接入，都将对安全提出更高的要求。</a:t>
            </a:r>
            <a:r>
              <a:rPr lang="en-US" altLang="zh-CN" sz="1400" b="1" dirty="0">
                <a:solidFill>
                  <a:schemeClr val="bg1"/>
                </a:solidFill>
              </a:rPr>
              <a:t>5G</a:t>
            </a:r>
            <a:r>
              <a:rPr lang="zh-CN" altLang="en-US" sz="1400" b="1" dirty="0">
                <a:solidFill>
                  <a:schemeClr val="bg1"/>
                </a:solidFill>
              </a:rPr>
              <a:t>网络需要具备六大安全能力：一是统一的认证架构；二是多层次的切片安全；三是按需的安全保护；四是多样的安全认证管理体系；五是网络安全能力的开放；六是灵活的隐私保护机制。</a:t>
            </a:r>
            <a:endParaRPr lang="zh-CN" altLang="en-US" sz="1400" b="1" dirty="0">
              <a:solidFill>
                <a:schemeClr val="bg1"/>
              </a:solidFill>
            </a:endParaRPr>
          </a:p>
        </p:txBody>
      </p:sp>
      <p:grpSp>
        <p:nvGrpSpPr>
          <p:cNvPr id="55" name="组合 79"/>
          <p:cNvGrpSpPr/>
          <p:nvPr/>
        </p:nvGrpSpPr>
        <p:grpSpPr>
          <a:xfrm>
            <a:off x="663397" y="4266824"/>
            <a:ext cx="3424198" cy="2316855"/>
            <a:chOff x="1310800" y="3142479"/>
            <a:chExt cx="2172841" cy="3537355"/>
          </a:xfrm>
        </p:grpSpPr>
        <p:grpSp>
          <p:nvGrpSpPr>
            <p:cNvPr id="56" name="组合 16"/>
            <p:cNvGrpSpPr/>
            <p:nvPr/>
          </p:nvGrpSpPr>
          <p:grpSpPr>
            <a:xfrm>
              <a:off x="1310800" y="3142479"/>
              <a:ext cx="2172841" cy="3420995"/>
              <a:chOff x="874712" y="2278985"/>
              <a:chExt cx="5089207" cy="2820073"/>
            </a:xfrm>
          </p:grpSpPr>
          <p:sp>
            <p:nvSpPr>
              <p:cNvPr id="58" name="任意多边形: 形状 184"/>
              <p:cNvSpPr/>
              <p:nvPr/>
            </p:nvSpPr>
            <p:spPr>
              <a:xfrm>
                <a:off x="874712" y="2278985"/>
                <a:ext cx="5089207" cy="2820073"/>
              </a:xfrm>
              <a:custGeom>
                <a:avLst/>
                <a:gdLst/>
                <a:ahLst/>
                <a:cxnLst/>
                <a:rect l="l" t="t" r="r" b="b"/>
                <a:pathLst>
                  <a:path w="5089207" h="2820073">
                    <a:moveTo>
                      <a:pt x="5089206" y="2733954"/>
                    </a:moveTo>
                    <a:lnTo>
                      <a:pt x="5003089" y="2820072"/>
                    </a:lnTo>
                    <a:lnTo>
                      <a:pt x="5089206" y="2820072"/>
                    </a:lnTo>
                    <a:close/>
                    <a:moveTo>
                      <a:pt x="85078" y="0"/>
                    </a:moveTo>
                    <a:lnTo>
                      <a:pt x="5004128" y="0"/>
                    </a:lnTo>
                    <a:lnTo>
                      <a:pt x="5089206" y="85079"/>
                    </a:lnTo>
                    <a:lnTo>
                      <a:pt x="5089206" y="0"/>
                    </a:lnTo>
                    <a:lnTo>
                      <a:pt x="5089207" y="0"/>
                    </a:lnTo>
                    <a:lnTo>
                      <a:pt x="5089207" y="2820073"/>
                    </a:lnTo>
                    <a:lnTo>
                      <a:pt x="93795" y="2820073"/>
                    </a:lnTo>
                    <a:lnTo>
                      <a:pt x="0" y="2726278"/>
                    </a:lnTo>
                    <a:lnTo>
                      <a:pt x="0" y="85078"/>
                    </a:lnTo>
                    <a:close/>
                  </a:path>
                </a:pathLst>
              </a:custGeom>
              <a:solidFill>
                <a:schemeClr val="tx1">
                  <a:alpha val="17000"/>
                </a:schemeClr>
              </a:solidFill>
              <a:ln>
                <a:noFill/>
              </a:ln>
            </p:spPr>
            <p:txBody>
              <a:bodyPr anchor="ctr"/>
              <a:lstStyle/>
              <a:p>
                <a:pPr algn="ctr"/>
                <a:endParaRPr lang="zh-CN" sz="1600">
                  <a:solidFill>
                    <a:schemeClr val="lt1"/>
                  </a:solidFill>
                </a:endParaRPr>
              </a:p>
            </p:txBody>
          </p:sp>
          <p:sp>
            <p:nvSpPr>
              <p:cNvPr id="59" name="Freeform 5"/>
              <p:cNvSpPr/>
              <p:nvPr/>
            </p:nvSpPr>
            <p:spPr>
              <a:xfrm>
                <a:off x="874712" y="2278985"/>
                <a:ext cx="5089207" cy="2820073"/>
              </a:xfrm>
              <a:custGeom>
                <a:avLst/>
                <a:gdLst/>
                <a:ahLst/>
                <a:cxnLst/>
                <a:rect l="0" t="0" r="r" b="b"/>
                <a:pathLst>
                  <a:path w="5089207" h="2820073">
                    <a:moveTo>
                      <a:pt x="5089207" y="1599909"/>
                    </a:moveTo>
                    <a:lnTo>
                      <a:pt x="5089207" y="2739144"/>
                    </a:lnTo>
                    <a:lnTo>
                      <a:pt x="5008278" y="2820073"/>
                    </a:lnTo>
                    <a:lnTo>
                      <a:pt x="80929" y="2820073"/>
                    </a:lnTo>
                    <a:lnTo>
                      <a:pt x="0" y="2739144"/>
                    </a:lnTo>
                    <a:lnTo>
                      <a:pt x="0" y="1599909"/>
                    </a:lnTo>
                    <a:lnTo>
                      <a:pt x="5188" y="1599909"/>
                    </a:lnTo>
                    <a:lnTo>
                      <a:pt x="14526" y="1610285"/>
                    </a:lnTo>
                    <a:lnTo>
                      <a:pt x="14526" y="1669425"/>
                    </a:lnTo>
                    <a:lnTo>
                      <a:pt x="5188" y="1681876"/>
                    </a:lnTo>
                    <a:lnTo>
                      <a:pt x="5188" y="1729603"/>
                    </a:lnTo>
                    <a:lnTo>
                      <a:pt x="14526" y="1741016"/>
                    </a:lnTo>
                    <a:lnTo>
                      <a:pt x="14526" y="2070959"/>
                    </a:lnTo>
                    <a:lnTo>
                      <a:pt x="5188" y="2083409"/>
                    </a:lnTo>
                    <a:lnTo>
                      <a:pt x="5188" y="2717355"/>
                    </a:lnTo>
                    <a:lnTo>
                      <a:pt x="52915" y="2765083"/>
                    </a:lnTo>
                    <a:lnTo>
                      <a:pt x="52915" y="2781683"/>
                    </a:lnTo>
                    <a:lnTo>
                      <a:pt x="73666" y="2803472"/>
                    </a:lnTo>
                    <a:lnTo>
                      <a:pt x="91305" y="2803472"/>
                    </a:lnTo>
                    <a:lnTo>
                      <a:pt x="102718" y="2814885"/>
                    </a:lnTo>
                    <a:lnTo>
                      <a:pt x="1829209" y="2814885"/>
                    </a:lnTo>
                    <a:lnTo>
                      <a:pt x="1841660" y="2803472"/>
                    </a:lnTo>
                    <a:lnTo>
                      <a:pt x="3248585" y="2803472"/>
                    </a:lnTo>
                    <a:lnTo>
                      <a:pt x="3259998" y="2814885"/>
                    </a:lnTo>
                    <a:lnTo>
                      <a:pt x="4986489" y="2814885"/>
                    </a:lnTo>
                    <a:lnTo>
                      <a:pt x="4998940" y="2803472"/>
                    </a:lnTo>
                    <a:lnTo>
                      <a:pt x="5013465" y="2803472"/>
                    </a:lnTo>
                    <a:lnTo>
                      <a:pt x="5037329" y="2781683"/>
                    </a:lnTo>
                    <a:lnTo>
                      <a:pt x="5037329" y="2765083"/>
                    </a:lnTo>
                    <a:lnTo>
                      <a:pt x="5085057" y="2717355"/>
                    </a:lnTo>
                    <a:lnTo>
                      <a:pt x="5085057" y="2083409"/>
                    </a:lnTo>
                    <a:lnTo>
                      <a:pt x="5072606" y="2070959"/>
                    </a:lnTo>
                    <a:lnTo>
                      <a:pt x="5072606" y="1741016"/>
                    </a:lnTo>
                    <a:lnTo>
                      <a:pt x="5085057" y="1729603"/>
                    </a:lnTo>
                    <a:lnTo>
                      <a:pt x="5085057" y="1681876"/>
                    </a:lnTo>
                    <a:lnTo>
                      <a:pt x="5072606" y="1669425"/>
                    </a:lnTo>
                    <a:lnTo>
                      <a:pt x="5072606" y="1610285"/>
                    </a:lnTo>
                    <a:lnTo>
                      <a:pt x="5085057" y="1599909"/>
                    </a:lnTo>
                    <a:lnTo>
                      <a:pt x="5089207" y="1599909"/>
                    </a:lnTo>
                    <a:close/>
                    <a:moveTo>
                      <a:pt x="5089207" y="1220164"/>
                    </a:moveTo>
                    <a:lnTo>
                      <a:pt x="5089207" y="80929"/>
                    </a:lnTo>
                    <a:lnTo>
                      <a:pt x="5008278" y="0"/>
                    </a:lnTo>
                    <a:lnTo>
                      <a:pt x="80929" y="0"/>
                    </a:lnTo>
                    <a:lnTo>
                      <a:pt x="0" y="80929"/>
                    </a:lnTo>
                    <a:lnTo>
                      <a:pt x="0" y="1220164"/>
                    </a:lnTo>
                    <a:lnTo>
                      <a:pt x="5188" y="1220164"/>
                    </a:lnTo>
                    <a:lnTo>
                      <a:pt x="14526" y="1210826"/>
                    </a:lnTo>
                    <a:lnTo>
                      <a:pt x="14526" y="1150648"/>
                    </a:lnTo>
                    <a:lnTo>
                      <a:pt x="5188" y="1138197"/>
                    </a:lnTo>
                    <a:lnTo>
                      <a:pt x="5188" y="1090470"/>
                    </a:lnTo>
                    <a:lnTo>
                      <a:pt x="14526" y="1079057"/>
                    </a:lnTo>
                    <a:lnTo>
                      <a:pt x="14526" y="749114"/>
                    </a:lnTo>
                    <a:lnTo>
                      <a:pt x="5188" y="736664"/>
                    </a:lnTo>
                    <a:lnTo>
                      <a:pt x="5188" y="102718"/>
                    </a:lnTo>
                    <a:lnTo>
                      <a:pt x="52915" y="54990"/>
                    </a:lnTo>
                    <a:lnTo>
                      <a:pt x="52915" y="38390"/>
                    </a:lnTo>
                    <a:lnTo>
                      <a:pt x="73666" y="16601"/>
                    </a:lnTo>
                    <a:lnTo>
                      <a:pt x="91305" y="16601"/>
                    </a:lnTo>
                    <a:lnTo>
                      <a:pt x="102718" y="5188"/>
                    </a:lnTo>
                    <a:lnTo>
                      <a:pt x="1829209" y="5188"/>
                    </a:lnTo>
                    <a:lnTo>
                      <a:pt x="1841660" y="16601"/>
                    </a:lnTo>
                    <a:lnTo>
                      <a:pt x="3248585" y="16601"/>
                    </a:lnTo>
                    <a:lnTo>
                      <a:pt x="3259998" y="5188"/>
                    </a:lnTo>
                    <a:lnTo>
                      <a:pt x="4986489" y="5188"/>
                    </a:lnTo>
                    <a:lnTo>
                      <a:pt x="4998940" y="16601"/>
                    </a:lnTo>
                    <a:lnTo>
                      <a:pt x="5013465" y="16601"/>
                    </a:lnTo>
                    <a:lnTo>
                      <a:pt x="5037329" y="38390"/>
                    </a:lnTo>
                    <a:lnTo>
                      <a:pt x="5037329" y="54990"/>
                    </a:lnTo>
                    <a:lnTo>
                      <a:pt x="5085057" y="102718"/>
                    </a:lnTo>
                    <a:lnTo>
                      <a:pt x="5085057" y="736664"/>
                    </a:lnTo>
                    <a:lnTo>
                      <a:pt x="5072606" y="749114"/>
                    </a:lnTo>
                    <a:lnTo>
                      <a:pt x="5072606" y="1079057"/>
                    </a:lnTo>
                    <a:lnTo>
                      <a:pt x="5085057" y="1090470"/>
                    </a:lnTo>
                    <a:lnTo>
                      <a:pt x="5085057" y="1138197"/>
                    </a:lnTo>
                    <a:lnTo>
                      <a:pt x="5072606" y="1150648"/>
                    </a:lnTo>
                    <a:lnTo>
                      <a:pt x="5072606" y="1210826"/>
                    </a:lnTo>
                    <a:lnTo>
                      <a:pt x="5085057" y="1220164"/>
                    </a:lnTo>
                    <a:lnTo>
                      <a:pt x="5089207" y="1220164"/>
                    </a:lnTo>
                    <a:close/>
                  </a:path>
                </a:pathLst>
              </a:custGeom>
              <a:solidFill>
                <a:srgbClr val="00FFFF"/>
              </a:solidFill>
              <a:ln>
                <a:noFill/>
              </a:ln>
            </p:spPr>
            <p:txBody>
              <a:bodyPr vert="horz" wrap="square" lIns="91440" tIns="45720" rIns="91440" bIns="45720" numCol="1" anchor="t" anchorCtr="0"/>
              <a:lstStyle/>
              <a:p>
                <a:endParaRPr lang="zh-CN" sz="1600"/>
              </a:p>
            </p:txBody>
          </p:sp>
          <p:grpSp>
            <p:nvGrpSpPr>
              <p:cNvPr id="60" name="组合 19"/>
              <p:cNvGrpSpPr/>
              <p:nvPr/>
            </p:nvGrpSpPr>
            <p:grpSpPr>
              <a:xfrm>
                <a:off x="874713" y="2278985"/>
                <a:ext cx="5089206" cy="2810278"/>
                <a:chOff x="3489326" y="3679825"/>
                <a:chExt cx="7786686" cy="4299839"/>
              </a:xfrm>
            </p:grpSpPr>
            <p:grpSp>
              <p:nvGrpSpPr>
                <p:cNvPr id="61" name="组合 20"/>
                <p:cNvGrpSpPr/>
                <p:nvPr/>
              </p:nvGrpSpPr>
              <p:grpSpPr>
                <a:xfrm>
                  <a:off x="3871373" y="3679825"/>
                  <a:ext cx="7022592" cy="4299839"/>
                  <a:chOff x="3870960" y="3679825"/>
                  <a:chExt cx="7022592" cy="4299839"/>
                </a:xfrm>
              </p:grpSpPr>
              <p:cxnSp>
                <p:nvCxnSpPr>
                  <p:cNvPr id="71" name="直接连接符 30"/>
                  <p:cNvCxnSpPr/>
                  <p:nvPr/>
                </p:nvCxnSpPr>
                <p:spPr>
                  <a:xfrm>
                    <a:off x="3870960" y="3679825"/>
                    <a:ext cx="0" cy="4299839"/>
                  </a:xfrm>
                  <a:prstGeom prst="line">
                    <a:avLst/>
                  </a:prstGeom>
                  <a:ln w="6350">
                    <a:solidFill>
                      <a:srgbClr val="00FFFF">
                        <a:alpha val="15000"/>
                      </a:srgbClr>
                    </a:solidFill>
                    <a:prstDash val="solid"/>
                    <a:miter/>
                  </a:ln>
                </p:spPr>
              </p:cxnSp>
              <p:cxnSp>
                <p:nvCxnSpPr>
                  <p:cNvPr id="72" name="直接连接符 31"/>
                  <p:cNvCxnSpPr/>
                  <p:nvPr/>
                </p:nvCxnSpPr>
                <p:spPr>
                  <a:xfrm>
                    <a:off x="4309872" y="3679825"/>
                    <a:ext cx="0" cy="4299839"/>
                  </a:xfrm>
                  <a:prstGeom prst="line">
                    <a:avLst/>
                  </a:prstGeom>
                  <a:ln w="6350">
                    <a:solidFill>
                      <a:srgbClr val="00FFFF">
                        <a:alpha val="15000"/>
                      </a:srgbClr>
                    </a:solidFill>
                    <a:prstDash val="solid"/>
                    <a:miter/>
                  </a:ln>
                </p:spPr>
              </p:cxnSp>
              <p:cxnSp>
                <p:nvCxnSpPr>
                  <p:cNvPr id="73" name="直接连接符 32"/>
                  <p:cNvCxnSpPr/>
                  <p:nvPr/>
                </p:nvCxnSpPr>
                <p:spPr>
                  <a:xfrm>
                    <a:off x="4748784" y="3679825"/>
                    <a:ext cx="0" cy="4299839"/>
                  </a:xfrm>
                  <a:prstGeom prst="line">
                    <a:avLst/>
                  </a:prstGeom>
                  <a:ln w="6350">
                    <a:solidFill>
                      <a:srgbClr val="00FFFF">
                        <a:alpha val="15000"/>
                      </a:srgbClr>
                    </a:solidFill>
                    <a:prstDash val="solid"/>
                    <a:miter/>
                  </a:ln>
                </p:spPr>
              </p:cxnSp>
              <p:cxnSp>
                <p:nvCxnSpPr>
                  <p:cNvPr id="74" name="直接连接符 33"/>
                  <p:cNvCxnSpPr/>
                  <p:nvPr/>
                </p:nvCxnSpPr>
                <p:spPr>
                  <a:xfrm>
                    <a:off x="5187696" y="3679825"/>
                    <a:ext cx="0" cy="4299839"/>
                  </a:xfrm>
                  <a:prstGeom prst="line">
                    <a:avLst/>
                  </a:prstGeom>
                  <a:ln w="6350">
                    <a:solidFill>
                      <a:srgbClr val="00FFFF">
                        <a:alpha val="15000"/>
                      </a:srgbClr>
                    </a:solidFill>
                    <a:prstDash val="solid"/>
                    <a:miter/>
                  </a:ln>
                </p:spPr>
              </p:cxnSp>
              <p:cxnSp>
                <p:nvCxnSpPr>
                  <p:cNvPr id="75" name="直接连接符 34"/>
                  <p:cNvCxnSpPr/>
                  <p:nvPr/>
                </p:nvCxnSpPr>
                <p:spPr>
                  <a:xfrm>
                    <a:off x="5626608" y="3679825"/>
                    <a:ext cx="0" cy="4299839"/>
                  </a:xfrm>
                  <a:prstGeom prst="line">
                    <a:avLst/>
                  </a:prstGeom>
                  <a:ln w="6350">
                    <a:solidFill>
                      <a:srgbClr val="00FFFF">
                        <a:alpha val="15000"/>
                      </a:srgbClr>
                    </a:solidFill>
                    <a:prstDash val="solid"/>
                    <a:miter/>
                  </a:ln>
                </p:spPr>
              </p:cxnSp>
              <p:cxnSp>
                <p:nvCxnSpPr>
                  <p:cNvPr id="76" name="直接连接符 35"/>
                  <p:cNvCxnSpPr/>
                  <p:nvPr/>
                </p:nvCxnSpPr>
                <p:spPr>
                  <a:xfrm>
                    <a:off x="6065520" y="3679825"/>
                    <a:ext cx="0" cy="4299839"/>
                  </a:xfrm>
                  <a:prstGeom prst="line">
                    <a:avLst/>
                  </a:prstGeom>
                  <a:ln w="6350">
                    <a:solidFill>
                      <a:srgbClr val="00FFFF">
                        <a:alpha val="15000"/>
                      </a:srgbClr>
                    </a:solidFill>
                    <a:prstDash val="solid"/>
                    <a:miter/>
                  </a:ln>
                </p:spPr>
              </p:cxnSp>
              <p:cxnSp>
                <p:nvCxnSpPr>
                  <p:cNvPr id="77" name="直接连接符 36"/>
                  <p:cNvCxnSpPr/>
                  <p:nvPr/>
                </p:nvCxnSpPr>
                <p:spPr>
                  <a:xfrm>
                    <a:off x="6504432" y="3679825"/>
                    <a:ext cx="0" cy="4299839"/>
                  </a:xfrm>
                  <a:prstGeom prst="line">
                    <a:avLst/>
                  </a:prstGeom>
                  <a:ln w="6350">
                    <a:solidFill>
                      <a:srgbClr val="00FFFF">
                        <a:alpha val="15000"/>
                      </a:srgbClr>
                    </a:solidFill>
                    <a:prstDash val="solid"/>
                    <a:miter/>
                  </a:ln>
                </p:spPr>
              </p:cxnSp>
              <p:cxnSp>
                <p:nvCxnSpPr>
                  <p:cNvPr id="78" name="直接连接符 37"/>
                  <p:cNvCxnSpPr/>
                  <p:nvPr/>
                </p:nvCxnSpPr>
                <p:spPr>
                  <a:xfrm>
                    <a:off x="6943344" y="3679825"/>
                    <a:ext cx="0" cy="4299839"/>
                  </a:xfrm>
                  <a:prstGeom prst="line">
                    <a:avLst/>
                  </a:prstGeom>
                  <a:ln w="6350">
                    <a:solidFill>
                      <a:srgbClr val="00FFFF">
                        <a:alpha val="15000"/>
                      </a:srgbClr>
                    </a:solidFill>
                    <a:prstDash val="solid"/>
                    <a:miter/>
                  </a:ln>
                </p:spPr>
              </p:cxnSp>
              <p:cxnSp>
                <p:nvCxnSpPr>
                  <p:cNvPr id="79" name="直接连接符 38"/>
                  <p:cNvCxnSpPr/>
                  <p:nvPr/>
                </p:nvCxnSpPr>
                <p:spPr>
                  <a:xfrm>
                    <a:off x="7382256" y="3679825"/>
                    <a:ext cx="0" cy="4299839"/>
                  </a:xfrm>
                  <a:prstGeom prst="line">
                    <a:avLst/>
                  </a:prstGeom>
                  <a:ln w="6350">
                    <a:solidFill>
                      <a:srgbClr val="00FFFF">
                        <a:alpha val="15000"/>
                      </a:srgbClr>
                    </a:solidFill>
                    <a:prstDash val="solid"/>
                    <a:miter/>
                  </a:ln>
                </p:spPr>
              </p:cxnSp>
              <p:cxnSp>
                <p:nvCxnSpPr>
                  <p:cNvPr id="80" name="直接连接符 39"/>
                  <p:cNvCxnSpPr/>
                  <p:nvPr/>
                </p:nvCxnSpPr>
                <p:spPr>
                  <a:xfrm>
                    <a:off x="7821168" y="3679825"/>
                    <a:ext cx="0" cy="4299839"/>
                  </a:xfrm>
                  <a:prstGeom prst="line">
                    <a:avLst/>
                  </a:prstGeom>
                  <a:ln w="6350">
                    <a:solidFill>
                      <a:srgbClr val="00FFFF">
                        <a:alpha val="15000"/>
                      </a:srgbClr>
                    </a:solidFill>
                    <a:prstDash val="solid"/>
                    <a:miter/>
                  </a:ln>
                </p:spPr>
              </p:cxnSp>
              <p:cxnSp>
                <p:nvCxnSpPr>
                  <p:cNvPr id="81" name="直接连接符 40"/>
                  <p:cNvCxnSpPr/>
                  <p:nvPr/>
                </p:nvCxnSpPr>
                <p:spPr>
                  <a:xfrm>
                    <a:off x="8260080" y="3679825"/>
                    <a:ext cx="0" cy="4299839"/>
                  </a:xfrm>
                  <a:prstGeom prst="line">
                    <a:avLst/>
                  </a:prstGeom>
                  <a:ln w="6350">
                    <a:solidFill>
                      <a:srgbClr val="00FFFF">
                        <a:alpha val="15000"/>
                      </a:srgbClr>
                    </a:solidFill>
                    <a:prstDash val="solid"/>
                    <a:miter/>
                  </a:ln>
                </p:spPr>
              </p:cxnSp>
              <p:cxnSp>
                <p:nvCxnSpPr>
                  <p:cNvPr id="82" name="直接连接符 41"/>
                  <p:cNvCxnSpPr/>
                  <p:nvPr/>
                </p:nvCxnSpPr>
                <p:spPr>
                  <a:xfrm>
                    <a:off x="8698992" y="3679825"/>
                    <a:ext cx="0" cy="4299839"/>
                  </a:xfrm>
                  <a:prstGeom prst="line">
                    <a:avLst/>
                  </a:prstGeom>
                  <a:ln w="6350">
                    <a:solidFill>
                      <a:srgbClr val="00FFFF">
                        <a:alpha val="15000"/>
                      </a:srgbClr>
                    </a:solidFill>
                    <a:prstDash val="solid"/>
                    <a:miter/>
                  </a:ln>
                </p:spPr>
              </p:cxnSp>
              <p:cxnSp>
                <p:nvCxnSpPr>
                  <p:cNvPr id="83" name="直接连接符 42"/>
                  <p:cNvCxnSpPr/>
                  <p:nvPr/>
                </p:nvCxnSpPr>
                <p:spPr>
                  <a:xfrm>
                    <a:off x="9137904" y="3679825"/>
                    <a:ext cx="0" cy="4299839"/>
                  </a:xfrm>
                  <a:prstGeom prst="line">
                    <a:avLst/>
                  </a:prstGeom>
                  <a:ln w="6350">
                    <a:solidFill>
                      <a:srgbClr val="00FFFF">
                        <a:alpha val="15000"/>
                      </a:srgbClr>
                    </a:solidFill>
                    <a:prstDash val="solid"/>
                    <a:miter/>
                  </a:ln>
                </p:spPr>
              </p:cxnSp>
              <p:cxnSp>
                <p:nvCxnSpPr>
                  <p:cNvPr id="84" name="直接连接符 43"/>
                  <p:cNvCxnSpPr/>
                  <p:nvPr/>
                </p:nvCxnSpPr>
                <p:spPr>
                  <a:xfrm>
                    <a:off x="9576816" y="3679825"/>
                    <a:ext cx="0" cy="4299839"/>
                  </a:xfrm>
                  <a:prstGeom prst="line">
                    <a:avLst/>
                  </a:prstGeom>
                  <a:ln w="6350">
                    <a:solidFill>
                      <a:srgbClr val="00FFFF">
                        <a:alpha val="15000"/>
                      </a:srgbClr>
                    </a:solidFill>
                    <a:prstDash val="solid"/>
                    <a:miter/>
                  </a:ln>
                </p:spPr>
              </p:cxnSp>
              <p:cxnSp>
                <p:nvCxnSpPr>
                  <p:cNvPr id="85" name="直接连接符 44"/>
                  <p:cNvCxnSpPr/>
                  <p:nvPr/>
                </p:nvCxnSpPr>
                <p:spPr>
                  <a:xfrm>
                    <a:off x="10015728" y="3679825"/>
                    <a:ext cx="0" cy="4299839"/>
                  </a:xfrm>
                  <a:prstGeom prst="line">
                    <a:avLst/>
                  </a:prstGeom>
                  <a:ln w="6350">
                    <a:solidFill>
                      <a:srgbClr val="00FFFF">
                        <a:alpha val="15000"/>
                      </a:srgbClr>
                    </a:solidFill>
                    <a:prstDash val="solid"/>
                    <a:miter/>
                  </a:ln>
                </p:spPr>
              </p:cxnSp>
              <p:cxnSp>
                <p:nvCxnSpPr>
                  <p:cNvPr id="86" name="直接连接符 45"/>
                  <p:cNvCxnSpPr/>
                  <p:nvPr/>
                </p:nvCxnSpPr>
                <p:spPr>
                  <a:xfrm>
                    <a:off x="10454640" y="3679825"/>
                    <a:ext cx="0" cy="4299839"/>
                  </a:xfrm>
                  <a:prstGeom prst="line">
                    <a:avLst/>
                  </a:prstGeom>
                  <a:ln w="6350">
                    <a:solidFill>
                      <a:srgbClr val="00FFFF">
                        <a:alpha val="15000"/>
                      </a:srgbClr>
                    </a:solidFill>
                    <a:prstDash val="solid"/>
                    <a:miter/>
                  </a:ln>
                </p:spPr>
              </p:cxnSp>
              <p:cxnSp>
                <p:nvCxnSpPr>
                  <p:cNvPr id="87" name="直接连接符 46"/>
                  <p:cNvCxnSpPr/>
                  <p:nvPr/>
                </p:nvCxnSpPr>
                <p:spPr>
                  <a:xfrm>
                    <a:off x="10893552" y="3679825"/>
                    <a:ext cx="0" cy="4299839"/>
                  </a:xfrm>
                  <a:prstGeom prst="line">
                    <a:avLst/>
                  </a:prstGeom>
                  <a:ln w="6350">
                    <a:solidFill>
                      <a:srgbClr val="00FFFF">
                        <a:alpha val="15000"/>
                      </a:srgbClr>
                    </a:solidFill>
                    <a:prstDash val="solid"/>
                    <a:miter/>
                  </a:ln>
                </p:spPr>
              </p:cxnSp>
            </p:grpSp>
            <p:cxnSp>
              <p:nvCxnSpPr>
                <p:cNvPr id="62" name="直接连接符 21"/>
                <p:cNvCxnSpPr/>
                <p:nvPr/>
              </p:nvCxnSpPr>
              <p:spPr>
                <a:xfrm rot="5400000">
                  <a:off x="7382669" y="180754"/>
                  <a:ext cx="0" cy="7786686"/>
                </a:xfrm>
                <a:prstGeom prst="line">
                  <a:avLst/>
                </a:prstGeom>
                <a:ln w="6350">
                  <a:solidFill>
                    <a:srgbClr val="00FFFF">
                      <a:alpha val="15000"/>
                    </a:srgbClr>
                  </a:solidFill>
                  <a:prstDash val="solid"/>
                  <a:miter/>
                </a:ln>
              </p:spPr>
            </p:cxnSp>
            <p:cxnSp>
              <p:nvCxnSpPr>
                <p:cNvPr id="63" name="直接连接符 22"/>
                <p:cNvCxnSpPr/>
                <p:nvPr/>
              </p:nvCxnSpPr>
              <p:spPr>
                <a:xfrm rot="5400000">
                  <a:off x="7382669" y="619666"/>
                  <a:ext cx="0" cy="7786686"/>
                </a:xfrm>
                <a:prstGeom prst="line">
                  <a:avLst/>
                </a:prstGeom>
                <a:ln w="6350">
                  <a:solidFill>
                    <a:srgbClr val="00FFFF">
                      <a:alpha val="15000"/>
                    </a:srgbClr>
                  </a:solidFill>
                  <a:prstDash val="solid"/>
                  <a:miter/>
                </a:ln>
              </p:spPr>
            </p:cxnSp>
            <p:cxnSp>
              <p:nvCxnSpPr>
                <p:cNvPr id="64" name="直接连接符 23"/>
                <p:cNvCxnSpPr/>
                <p:nvPr/>
              </p:nvCxnSpPr>
              <p:spPr>
                <a:xfrm rot="5400000">
                  <a:off x="7382669" y="1058578"/>
                  <a:ext cx="0" cy="7786686"/>
                </a:xfrm>
                <a:prstGeom prst="line">
                  <a:avLst/>
                </a:prstGeom>
                <a:ln w="6350">
                  <a:solidFill>
                    <a:srgbClr val="00FFFF">
                      <a:alpha val="15000"/>
                    </a:srgbClr>
                  </a:solidFill>
                  <a:prstDash val="solid"/>
                  <a:miter/>
                </a:ln>
              </p:spPr>
            </p:cxnSp>
            <p:cxnSp>
              <p:nvCxnSpPr>
                <p:cNvPr id="65" name="直接连接符 24"/>
                <p:cNvCxnSpPr/>
                <p:nvPr/>
              </p:nvCxnSpPr>
              <p:spPr>
                <a:xfrm rot="5400000">
                  <a:off x="7382669" y="1497490"/>
                  <a:ext cx="0" cy="7786686"/>
                </a:xfrm>
                <a:prstGeom prst="line">
                  <a:avLst/>
                </a:prstGeom>
                <a:ln w="6350">
                  <a:solidFill>
                    <a:srgbClr val="00FFFF">
                      <a:alpha val="15000"/>
                    </a:srgbClr>
                  </a:solidFill>
                  <a:prstDash val="solid"/>
                  <a:miter/>
                </a:ln>
              </p:spPr>
            </p:cxnSp>
            <p:cxnSp>
              <p:nvCxnSpPr>
                <p:cNvPr id="66" name="直接连接符 25"/>
                <p:cNvCxnSpPr/>
                <p:nvPr/>
              </p:nvCxnSpPr>
              <p:spPr>
                <a:xfrm rot="5400000">
                  <a:off x="7382669" y="1936402"/>
                  <a:ext cx="0" cy="7786686"/>
                </a:xfrm>
                <a:prstGeom prst="line">
                  <a:avLst/>
                </a:prstGeom>
                <a:ln w="6350">
                  <a:solidFill>
                    <a:srgbClr val="00FFFF">
                      <a:alpha val="15000"/>
                    </a:srgbClr>
                  </a:solidFill>
                  <a:prstDash val="solid"/>
                  <a:miter/>
                </a:ln>
              </p:spPr>
            </p:cxnSp>
            <p:cxnSp>
              <p:nvCxnSpPr>
                <p:cNvPr id="67" name="直接连接符 26"/>
                <p:cNvCxnSpPr/>
                <p:nvPr/>
              </p:nvCxnSpPr>
              <p:spPr>
                <a:xfrm rot="5400000">
                  <a:off x="7382669" y="2375314"/>
                  <a:ext cx="0" cy="7786686"/>
                </a:xfrm>
                <a:prstGeom prst="line">
                  <a:avLst/>
                </a:prstGeom>
                <a:ln w="6350">
                  <a:solidFill>
                    <a:srgbClr val="00FFFF">
                      <a:alpha val="15000"/>
                    </a:srgbClr>
                  </a:solidFill>
                  <a:prstDash val="solid"/>
                  <a:miter/>
                </a:ln>
              </p:spPr>
            </p:cxnSp>
            <p:cxnSp>
              <p:nvCxnSpPr>
                <p:cNvPr id="68" name="直接连接符 27"/>
                <p:cNvCxnSpPr/>
                <p:nvPr/>
              </p:nvCxnSpPr>
              <p:spPr>
                <a:xfrm rot="5400000">
                  <a:off x="7382669" y="2814226"/>
                  <a:ext cx="0" cy="7786686"/>
                </a:xfrm>
                <a:prstGeom prst="line">
                  <a:avLst/>
                </a:prstGeom>
                <a:ln w="6350">
                  <a:solidFill>
                    <a:srgbClr val="00FFFF">
                      <a:alpha val="15000"/>
                    </a:srgbClr>
                  </a:solidFill>
                  <a:prstDash val="solid"/>
                  <a:miter/>
                </a:ln>
              </p:spPr>
            </p:cxnSp>
            <p:cxnSp>
              <p:nvCxnSpPr>
                <p:cNvPr id="69" name="直接连接符 28"/>
                <p:cNvCxnSpPr/>
                <p:nvPr/>
              </p:nvCxnSpPr>
              <p:spPr>
                <a:xfrm rot="5400000">
                  <a:off x="7382669" y="3253138"/>
                  <a:ext cx="0" cy="7786686"/>
                </a:xfrm>
                <a:prstGeom prst="line">
                  <a:avLst/>
                </a:prstGeom>
                <a:ln w="6350">
                  <a:solidFill>
                    <a:srgbClr val="00FFFF">
                      <a:alpha val="15000"/>
                    </a:srgbClr>
                  </a:solidFill>
                  <a:prstDash val="solid"/>
                  <a:miter/>
                </a:ln>
              </p:spPr>
            </p:cxnSp>
            <p:cxnSp>
              <p:nvCxnSpPr>
                <p:cNvPr id="70" name="直接连接符 29"/>
                <p:cNvCxnSpPr/>
                <p:nvPr/>
              </p:nvCxnSpPr>
              <p:spPr>
                <a:xfrm rot="5400000">
                  <a:off x="7382669" y="3692050"/>
                  <a:ext cx="0" cy="7786686"/>
                </a:xfrm>
                <a:prstGeom prst="line">
                  <a:avLst/>
                </a:prstGeom>
                <a:ln w="6350">
                  <a:solidFill>
                    <a:srgbClr val="00FFFF">
                      <a:alpha val="15000"/>
                    </a:srgbClr>
                  </a:solidFill>
                  <a:prstDash val="solid"/>
                  <a:miter/>
                </a:ln>
              </p:spPr>
            </p:cxnSp>
          </p:grpSp>
        </p:grpSp>
        <p:sp>
          <p:nvSpPr>
            <p:cNvPr id="57" name="矩形 56"/>
            <p:cNvSpPr/>
            <p:nvPr/>
          </p:nvSpPr>
          <p:spPr>
            <a:xfrm>
              <a:off x="1324991" y="3330568"/>
              <a:ext cx="2158649" cy="3349266"/>
            </a:xfrm>
            <a:prstGeom prst="rect">
              <a:avLst/>
            </a:prstGeom>
          </p:spPr>
          <p:txBody>
            <a:bodyPr wrap="square">
              <a:spAutoFit/>
            </a:bodyPr>
            <a:lstStyle/>
            <a:p>
              <a:pPr>
                <a:lnSpc>
                  <a:spcPct val="150000"/>
                </a:lnSpc>
              </a:pPr>
              <a:r>
                <a:rPr lang="en-US" altLang="zh-CN" sz="1400" b="1" dirty="0">
                  <a:solidFill>
                    <a:schemeClr val="bg1"/>
                  </a:solidFill>
                </a:rPr>
                <a:t>5G</a:t>
              </a:r>
              <a:r>
                <a:rPr lang="zh-CN" altLang="en-US" sz="1400" b="1" dirty="0">
                  <a:solidFill>
                    <a:schemeClr val="bg1"/>
                  </a:solidFill>
                </a:rPr>
                <a:t>提出了毫秒级的端到端时延要求，端到端时延为</a:t>
              </a:r>
              <a:r>
                <a:rPr lang="en-US" altLang="zh-CN" sz="1400" b="1" dirty="0">
                  <a:solidFill>
                    <a:schemeClr val="bg1"/>
                  </a:solidFill>
                </a:rPr>
                <a:t>5-10ms</a:t>
              </a:r>
              <a:r>
                <a:rPr lang="zh-CN" altLang="en-US" sz="1400" b="1" dirty="0">
                  <a:solidFill>
                    <a:schemeClr val="bg1"/>
                  </a:solidFill>
                </a:rPr>
                <a:t>左右，而我们目前使用的</a:t>
              </a:r>
              <a:r>
                <a:rPr lang="en-US" altLang="zh-CN" sz="1400" b="1" dirty="0">
                  <a:solidFill>
                    <a:schemeClr val="bg1"/>
                  </a:solidFill>
                </a:rPr>
                <a:t>4G</a:t>
              </a:r>
              <a:r>
                <a:rPr lang="zh-CN" altLang="en-US" sz="1400" b="1" dirty="0">
                  <a:solidFill>
                    <a:schemeClr val="bg1"/>
                  </a:solidFill>
                </a:rPr>
                <a:t>网络，端到端典型时延是</a:t>
              </a:r>
              <a:r>
                <a:rPr lang="en-US" altLang="zh-CN" sz="1400" b="1" dirty="0">
                  <a:solidFill>
                    <a:schemeClr val="bg1"/>
                  </a:solidFill>
                </a:rPr>
                <a:t>50-100ms</a:t>
              </a:r>
              <a:r>
                <a:rPr lang="zh-CN" altLang="en-US" sz="1400" b="1" dirty="0">
                  <a:solidFill>
                    <a:schemeClr val="bg1"/>
                  </a:solidFill>
                </a:rPr>
                <a:t>，</a:t>
              </a:r>
              <a:r>
                <a:rPr lang="en-US" altLang="zh-CN" sz="1400" b="1" dirty="0">
                  <a:solidFill>
                    <a:schemeClr val="bg1"/>
                  </a:solidFill>
                </a:rPr>
                <a:t>5G</a:t>
              </a:r>
              <a:r>
                <a:rPr lang="zh-CN" altLang="en-US" sz="1400" b="1" dirty="0">
                  <a:solidFill>
                    <a:schemeClr val="bg1"/>
                  </a:solidFill>
                </a:rPr>
                <a:t>将端到端时延缩短为</a:t>
              </a:r>
              <a:r>
                <a:rPr lang="en-US" altLang="zh-CN" sz="1400" b="1" dirty="0">
                  <a:solidFill>
                    <a:schemeClr val="bg1"/>
                  </a:solidFill>
                </a:rPr>
                <a:t>4G</a:t>
              </a:r>
              <a:r>
                <a:rPr lang="zh-CN" altLang="en-US" sz="1400" b="1" dirty="0">
                  <a:solidFill>
                    <a:schemeClr val="bg1"/>
                  </a:solidFill>
                </a:rPr>
                <a:t>的十分之一。这意味着很多场景应用将得以准确同步实现，可靠性更高。</a:t>
              </a:r>
              <a:endParaRPr lang="zh-CN" altLang="en-US" sz="1400" dirty="0">
                <a:solidFill>
                  <a:schemeClr val="bg1"/>
                </a:solidFill>
                <a:latin typeface="+mn-lt"/>
              </a:endParaRPr>
            </a:p>
          </p:txBody>
        </p:sp>
      </p:grpSp>
      <p:grpSp>
        <p:nvGrpSpPr>
          <p:cNvPr id="88" name="组合 81"/>
          <p:cNvGrpSpPr/>
          <p:nvPr/>
        </p:nvGrpSpPr>
        <p:grpSpPr>
          <a:xfrm>
            <a:off x="4542657" y="4276985"/>
            <a:ext cx="3414889" cy="2206499"/>
            <a:chOff x="1310800" y="3142479"/>
            <a:chExt cx="2172841" cy="3420995"/>
          </a:xfrm>
        </p:grpSpPr>
        <p:grpSp>
          <p:nvGrpSpPr>
            <p:cNvPr id="89" name="组合 82"/>
            <p:cNvGrpSpPr/>
            <p:nvPr/>
          </p:nvGrpSpPr>
          <p:grpSpPr>
            <a:xfrm>
              <a:off x="1310800" y="3142479"/>
              <a:ext cx="2172841" cy="3420995"/>
              <a:chOff x="874712" y="2278985"/>
              <a:chExt cx="5089207" cy="2820073"/>
            </a:xfrm>
          </p:grpSpPr>
          <p:sp>
            <p:nvSpPr>
              <p:cNvPr id="91" name="任意多边形: 形状 184"/>
              <p:cNvSpPr/>
              <p:nvPr/>
            </p:nvSpPr>
            <p:spPr>
              <a:xfrm>
                <a:off x="874712" y="2278985"/>
                <a:ext cx="5089207" cy="2820073"/>
              </a:xfrm>
              <a:custGeom>
                <a:avLst/>
                <a:gdLst/>
                <a:ahLst/>
                <a:cxnLst/>
                <a:rect l="l" t="t" r="r" b="b"/>
                <a:pathLst>
                  <a:path w="5089207" h="2820073">
                    <a:moveTo>
                      <a:pt x="5089206" y="2733954"/>
                    </a:moveTo>
                    <a:lnTo>
                      <a:pt x="5003089" y="2820072"/>
                    </a:lnTo>
                    <a:lnTo>
                      <a:pt x="5089206" y="2820072"/>
                    </a:lnTo>
                    <a:close/>
                    <a:moveTo>
                      <a:pt x="85078" y="0"/>
                    </a:moveTo>
                    <a:lnTo>
                      <a:pt x="5004128" y="0"/>
                    </a:lnTo>
                    <a:lnTo>
                      <a:pt x="5089206" y="85079"/>
                    </a:lnTo>
                    <a:lnTo>
                      <a:pt x="5089206" y="0"/>
                    </a:lnTo>
                    <a:lnTo>
                      <a:pt x="5089207" y="0"/>
                    </a:lnTo>
                    <a:lnTo>
                      <a:pt x="5089207" y="2820073"/>
                    </a:lnTo>
                    <a:lnTo>
                      <a:pt x="93795" y="2820073"/>
                    </a:lnTo>
                    <a:lnTo>
                      <a:pt x="0" y="2726278"/>
                    </a:lnTo>
                    <a:lnTo>
                      <a:pt x="0" y="85078"/>
                    </a:lnTo>
                    <a:close/>
                  </a:path>
                </a:pathLst>
              </a:custGeom>
              <a:solidFill>
                <a:schemeClr val="tx1">
                  <a:alpha val="17000"/>
                </a:schemeClr>
              </a:solidFill>
              <a:ln>
                <a:noFill/>
              </a:ln>
            </p:spPr>
            <p:txBody>
              <a:bodyPr anchor="ctr"/>
              <a:lstStyle/>
              <a:p>
                <a:pPr algn="ctr"/>
                <a:endParaRPr lang="zh-CN" sz="1600">
                  <a:solidFill>
                    <a:schemeClr val="lt1"/>
                  </a:solidFill>
                </a:endParaRPr>
              </a:p>
            </p:txBody>
          </p:sp>
          <p:sp>
            <p:nvSpPr>
              <p:cNvPr id="92" name="Freeform 5"/>
              <p:cNvSpPr/>
              <p:nvPr/>
            </p:nvSpPr>
            <p:spPr>
              <a:xfrm>
                <a:off x="874712" y="2278985"/>
                <a:ext cx="5089207" cy="2820073"/>
              </a:xfrm>
              <a:custGeom>
                <a:avLst/>
                <a:gdLst/>
                <a:ahLst/>
                <a:cxnLst/>
                <a:rect l="0" t="0" r="r" b="b"/>
                <a:pathLst>
                  <a:path w="5089207" h="2820073">
                    <a:moveTo>
                      <a:pt x="5089207" y="1599909"/>
                    </a:moveTo>
                    <a:lnTo>
                      <a:pt x="5089207" y="2739144"/>
                    </a:lnTo>
                    <a:lnTo>
                      <a:pt x="5008278" y="2820073"/>
                    </a:lnTo>
                    <a:lnTo>
                      <a:pt x="80929" y="2820073"/>
                    </a:lnTo>
                    <a:lnTo>
                      <a:pt x="0" y="2739144"/>
                    </a:lnTo>
                    <a:lnTo>
                      <a:pt x="0" y="1599909"/>
                    </a:lnTo>
                    <a:lnTo>
                      <a:pt x="5188" y="1599909"/>
                    </a:lnTo>
                    <a:lnTo>
                      <a:pt x="14526" y="1610285"/>
                    </a:lnTo>
                    <a:lnTo>
                      <a:pt x="14526" y="1669425"/>
                    </a:lnTo>
                    <a:lnTo>
                      <a:pt x="5188" y="1681876"/>
                    </a:lnTo>
                    <a:lnTo>
                      <a:pt x="5188" y="1729603"/>
                    </a:lnTo>
                    <a:lnTo>
                      <a:pt x="14526" y="1741016"/>
                    </a:lnTo>
                    <a:lnTo>
                      <a:pt x="14526" y="2070959"/>
                    </a:lnTo>
                    <a:lnTo>
                      <a:pt x="5188" y="2083409"/>
                    </a:lnTo>
                    <a:lnTo>
                      <a:pt x="5188" y="2717355"/>
                    </a:lnTo>
                    <a:lnTo>
                      <a:pt x="52915" y="2765083"/>
                    </a:lnTo>
                    <a:lnTo>
                      <a:pt x="52915" y="2781683"/>
                    </a:lnTo>
                    <a:lnTo>
                      <a:pt x="73666" y="2803472"/>
                    </a:lnTo>
                    <a:lnTo>
                      <a:pt x="91305" y="2803472"/>
                    </a:lnTo>
                    <a:lnTo>
                      <a:pt x="102718" y="2814885"/>
                    </a:lnTo>
                    <a:lnTo>
                      <a:pt x="1829209" y="2814885"/>
                    </a:lnTo>
                    <a:lnTo>
                      <a:pt x="1841660" y="2803472"/>
                    </a:lnTo>
                    <a:lnTo>
                      <a:pt x="3248585" y="2803472"/>
                    </a:lnTo>
                    <a:lnTo>
                      <a:pt x="3259998" y="2814885"/>
                    </a:lnTo>
                    <a:lnTo>
                      <a:pt x="4986489" y="2814885"/>
                    </a:lnTo>
                    <a:lnTo>
                      <a:pt x="4998940" y="2803472"/>
                    </a:lnTo>
                    <a:lnTo>
                      <a:pt x="5013465" y="2803472"/>
                    </a:lnTo>
                    <a:lnTo>
                      <a:pt x="5037329" y="2781683"/>
                    </a:lnTo>
                    <a:lnTo>
                      <a:pt x="5037329" y="2765083"/>
                    </a:lnTo>
                    <a:lnTo>
                      <a:pt x="5085057" y="2717355"/>
                    </a:lnTo>
                    <a:lnTo>
                      <a:pt x="5085057" y="2083409"/>
                    </a:lnTo>
                    <a:lnTo>
                      <a:pt x="5072606" y="2070959"/>
                    </a:lnTo>
                    <a:lnTo>
                      <a:pt x="5072606" y="1741016"/>
                    </a:lnTo>
                    <a:lnTo>
                      <a:pt x="5085057" y="1729603"/>
                    </a:lnTo>
                    <a:lnTo>
                      <a:pt x="5085057" y="1681876"/>
                    </a:lnTo>
                    <a:lnTo>
                      <a:pt x="5072606" y="1669425"/>
                    </a:lnTo>
                    <a:lnTo>
                      <a:pt x="5072606" y="1610285"/>
                    </a:lnTo>
                    <a:lnTo>
                      <a:pt x="5085057" y="1599909"/>
                    </a:lnTo>
                    <a:lnTo>
                      <a:pt x="5089207" y="1599909"/>
                    </a:lnTo>
                    <a:close/>
                    <a:moveTo>
                      <a:pt x="5089207" y="1220164"/>
                    </a:moveTo>
                    <a:lnTo>
                      <a:pt x="5089207" y="80929"/>
                    </a:lnTo>
                    <a:lnTo>
                      <a:pt x="5008278" y="0"/>
                    </a:lnTo>
                    <a:lnTo>
                      <a:pt x="80929" y="0"/>
                    </a:lnTo>
                    <a:lnTo>
                      <a:pt x="0" y="80929"/>
                    </a:lnTo>
                    <a:lnTo>
                      <a:pt x="0" y="1220164"/>
                    </a:lnTo>
                    <a:lnTo>
                      <a:pt x="5188" y="1220164"/>
                    </a:lnTo>
                    <a:lnTo>
                      <a:pt x="14526" y="1210826"/>
                    </a:lnTo>
                    <a:lnTo>
                      <a:pt x="14526" y="1150648"/>
                    </a:lnTo>
                    <a:lnTo>
                      <a:pt x="5188" y="1138197"/>
                    </a:lnTo>
                    <a:lnTo>
                      <a:pt x="5188" y="1090470"/>
                    </a:lnTo>
                    <a:lnTo>
                      <a:pt x="14526" y="1079057"/>
                    </a:lnTo>
                    <a:lnTo>
                      <a:pt x="14526" y="749114"/>
                    </a:lnTo>
                    <a:lnTo>
                      <a:pt x="5188" y="736664"/>
                    </a:lnTo>
                    <a:lnTo>
                      <a:pt x="5188" y="102718"/>
                    </a:lnTo>
                    <a:lnTo>
                      <a:pt x="52915" y="54990"/>
                    </a:lnTo>
                    <a:lnTo>
                      <a:pt x="52915" y="38390"/>
                    </a:lnTo>
                    <a:lnTo>
                      <a:pt x="73666" y="16601"/>
                    </a:lnTo>
                    <a:lnTo>
                      <a:pt x="91305" y="16601"/>
                    </a:lnTo>
                    <a:lnTo>
                      <a:pt x="102718" y="5188"/>
                    </a:lnTo>
                    <a:lnTo>
                      <a:pt x="1829209" y="5188"/>
                    </a:lnTo>
                    <a:lnTo>
                      <a:pt x="1841660" y="16601"/>
                    </a:lnTo>
                    <a:lnTo>
                      <a:pt x="3248585" y="16601"/>
                    </a:lnTo>
                    <a:lnTo>
                      <a:pt x="3259998" y="5188"/>
                    </a:lnTo>
                    <a:lnTo>
                      <a:pt x="4986489" y="5188"/>
                    </a:lnTo>
                    <a:lnTo>
                      <a:pt x="4998940" y="16601"/>
                    </a:lnTo>
                    <a:lnTo>
                      <a:pt x="5013465" y="16601"/>
                    </a:lnTo>
                    <a:lnTo>
                      <a:pt x="5037329" y="38390"/>
                    </a:lnTo>
                    <a:lnTo>
                      <a:pt x="5037329" y="54990"/>
                    </a:lnTo>
                    <a:lnTo>
                      <a:pt x="5085057" y="102718"/>
                    </a:lnTo>
                    <a:lnTo>
                      <a:pt x="5085057" y="736664"/>
                    </a:lnTo>
                    <a:lnTo>
                      <a:pt x="5072606" y="749114"/>
                    </a:lnTo>
                    <a:lnTo>
                      <a:pt x="5072606" y="1079057"/>
                    </a:lnTo>
                    <a:lnTo>
                      <a:pt x="5085057" y="1090470"/>
                    </a:lnTo>
                    <a:lnTo>
                      <a:pt x="5085057" y="1138197"/>
                    </a:lnTo>
                    <a:lnTo>
                      <a:pt x="5072606" y="1150648"/>
                    </a:lnTo>
                    <a:lnTo>
                      <a:pt x="5072606" y="1210826"/>
                    </a:lnTo>
                    <a:lnTo>
                      <a:pt x="5085057" y="1220164"/>
                    </a:lnTo>
                    <a:lnTo>
                      <a:pt x="5089207" y="1220164"/>
                    </a:lnTo>
                    <a:close/>
                  </a:path>
                </a:pathLst>
              </a:custGeom>
              <a:solidFill>
                <a:srgbClr val="00FFFF"/>
              </a:solidFill>
              <a:ln>
                <a:noFill/>
              </a:ln>
            </p:spPr>
            <p:txBody>
              <a:bodyPr vert="horz" wrap="square" lIns="91440" tIns="45720" rIns="91440" bIns="45720" numCol="1" anchor="t" anchorCtr="0"/>
              <a:lstStyle/>
              <a:p>
                <a:endParaRPr lang="zh-CN" sz="1600"/>
              </a:p>
            </p:txBody>
          </p:sp>
          <p:grpSp>
            <p:nvGrpSpPr>
              <p:cNvPr id="93" name="组合 86"/>
              <p:cNvGrpSpPr/>
              <p:nvPr/>
            </p:nvGrpSpPr>
            <p:grpSpPr>
              <a:xfrm>
                <a:off x="874713" y="2278985"/>
                <a:ext cx="5089206" cy="2810278"/>
                <a:chOff x="3489326" y="3679825"/>
                <a:chExt cx="7786686" cy="4299839"/>
              </a:xfrm>
            </p:grpSpPr>
            <p:grpSp>
              <p:nvGrpSpPr>
                <p:cNvPr id="94" name="组合 87"/>
                <p:cNvGrpSpPr/>
                <p:nvPr/>
              </p:nvGrpSpPr>
              <p:grpSpPr>
                <a:xfrm>
                  <a:off x="3871373" y="3679825"/>
                  <a:ext cx="7022592" cy="4299839"/>
                  <a:chOff x="3870960" y="3679825"/>
                  <a:chExt cx="7022592" cy="4299839"/>
                </a:xfrm>
              </p:grpSpPr>
              <p:cxnSp>
                <p:nvCxnSpPr>
                  <p:cNvPr id="104" name="直接连接符 97"/>
                  <p:cNvCxnSpPr/>
                  <p:nvPr/>
                </p:nvCxnSpPr>
                <p:spPr>
                  <a:xfrm>
                    <a:off x="3870960" y="3679825"/>
                    <a:ext cx="0" cy="4299839"/>
                  </a:xfrm>
                  <a:prstGeom prst="line">
                    <a:avLst/>
                  </a:prstGeom>
                  <a:ln w="6350">
                    <a:solidFill>
                      <a:srgbClr val="00FFFF">
                        <a:alpha val="15000"/>
                      </a:srgbClr>
                    </a:solidFill>
                    <a:prstDash val="solid"/>
                    <a:miter/>
                  </a:ln>
                </p:spPr>
              </p:cxnSp>
              <p:cxnSp>
                <p:nvCxnSpPr>
                  <p:cNvPr id="105" name="直接连接符 98"/>
                  <p:cNvCxnSpPr/>
                  <p:nvPr/>
                </p:nvCxnSpPr>
                <p:spPr>
                  <a:xfrm>
                    <a:off x="4309872" y="3679825"/>
                    <a:ext cx="0" cy="4299839"/>
                  </a:xfrm>
                  <a:prstGeom prst="line">
                    <a:avLst/>
                  </a:prstGeom>
                  <a:ln w="6350">
                    <a:solidFill>
                      <a:srgbClr val="00FFFF">
                        <a:alpha val="15000"/>
                      </a:srgbClr>
                    </a:solidFill>
                    <a:prstDash val="solid"/>
                    <a:miter/>
                  </a:ln>
                </p:spPr>
              </p:cxnSp>
              <p:cxnSp>
                <p:nvCxnSpPr>
                  <p:cNvPr id="106" name="直接连接符 99"/>
                  <p:cNvCxnSpPr/>
                  <p:nvPr/>
                </p:nvCxnSpPr>
                <p:spPr>
                  <a:xfrm>
                    <a:off x="4748784" y="3679825"/>
                    <a:ext cx="0" cy="4299839"/>
                  </a:xfrm>
                  <a:prstGeom prst="line">
                    <a:avLst/>
                  </a:prstGeom>
                  <a:ln w="6350">
                    <a:solidFill>
                      <a:srgbClr val="00FFFF">
                        <a:alpha val="15000"/>
                      </a:srgbClr>
                    </a:solidFill>
                    <a:prstDash val="solid"/>
                    <a:miter/>
                  </a:ln>
                </p:spPr>
              </p:cxnSp>
              <p:cxnSp>
                <p:nvCxnSpPr>
                  <p:cNvPr id="107" name="直接连接符 100"/>
                  <p:cNvCxnSpPr/>
                  <p:nvPr/>
                </p:nvCxnSpPr>
                <p:spPr>
                  <a:xfrm>
                    <a:off x="5187696" y="3679825"/>
                    <a:ext cx="0" cy="4299839"/>
                  </a:xfrm>
                  <a:prstGeom prst="line">
                    <a:avLst/>
                  </a:prstGeom>
                  <a:ln w="6350">
                    <a:solidFill>
                      <a:srgbClr val="00FFFF">
                        <a:alpha val="15000"/>
                      </a:srgbClr>
                    </a:solidFill>
                    <a:prstDash val="solid"/>
                    <a:miter/>
                  </a:ln>
                </p:spPr>
              </p:cxnSp>
              <p:cxnSp>
                <p:nvCxnSpPr>
                  <p:cNvPr id="108" name="直接连接符 101"/>
                  <p:cNvCxnSpPr/>
                  <p:nvPr/>
                </p:nvCxnSpPr>
                <p:spPr>
                  <a:xfrm>
                    <a:off x="5626608" y="3679825"/>
                    <a:ext cx="0" cy="4299839"/>
                  </a:xfrm>
                  <a:prstGeom prst="line">
                    <a:avLst/>
                  </a:prstGeom>
                  <a:ln w="6350">
                    <a:solidFill>
                      <a:srgbClr val="00FFFF">
                        <a:alpha val="15000"/>
                      </a:srgbClr>
                    </a:solidFill>
                    <a:prstDash val="solid"/>
                    <a:miter/>
                  </a:ln>
                </p:spPr>
              </p:cxnSp>
              <p:cxnSp>
                <p:nvCxnSpPr>
                  <p:cNvPr id="109" name="直接连接符 102"/>
                  <p:cNvCxnSpPr/>
                  <p:nvPr/>
                </p:nvCxnSpPr>
                <p:spPr>
                  <a:xfrm>
                    <a:off x="6065520" y="3679825"/>
                    <a:ext cx="0" cy="4299839"/>
                  </a:xfrm>
                  <a:prstGeom prst="line">
                    <a:avLst/>
                  </a:prstGeom>
                  <a:ln w="6350">
                    <a:solidFill>
                      <a:srgbClr val="00FFFF">
                        <a:alpha val="15000"/>
                      </a:srgbClr>
                    </a:solidFill>
                    <a:prstDash val="solid"/>
                    <a:miter/>
                  </a:ln>
                </p:spPr>
              </p:cxnSp>
              <p:cxnSp>
                <p:nvCxnSpPr>
                  <p:cNvPr id="110" name="直接连接符 103"/>
                  <p:cNvCxnSpPr/>
                  <p:nvPr/>
                </p:nvCxnSpPr>
                <p:spPr>
                  <a:xfrm>
                    <a:off x="6504432" y="3679825"/>
                    <a:ext cx="0" cy="4299839"/>
                  </a:xfrm>
                  <a:prstGeom prst="line">
                    <a:avLst/>
                  </a:prstGeom>
                  <a:ln w="6350">
                    <a:solidFill>
                      <a:srgbClr val="00FFFF">
                        <a:alpha val="15000"/>
                      </a:srgbClr>
                    </a:solidFill>
                    <a:prstDash val="solid"/>
                    <a:miter/>
                  </a:ln>
                </p:spPr>
              </p:cxnSp>
              <p:cxnSp>
                <p:nvCxnSpPr>
                  <p:cNvPr id="111" name="直接连接符 104"/>
                  <p:cNvCxnSpPr/>
                  <p:nvPr/>
                </p:nvCxnSpPr>
                <p:spPr>
                  <a:xfrm>
                    <a:off x="6943344" y="3679825"/>
                    <a:ext cx="0" cy="4299839"/>
                  </a:xfrm>
                  <a:prstGeom prst="line">
                    <a:avLst/>
                  </a:prstGeom>
                  <a:ln w="6350">
                    <a:solidFill>
                      <a:srgbClr val="00FFFF">
                        <a:alpha val="15000"/>
                      </a:srgbClr>
                    </a:solidFill>
                    <a:prstDash val="solid"/>
                    <a:miter/>
                  </a:ln>
                </p:spPr>
              </p:cxnSp>
              <p:cxnSp>
                <p:nvCxnSpPr>
                  <p:cNvPr id="112" name="直接连接符 105"/>
                  <p:cNvCxnSpPr/>
                  <p:nvPr/>
                </p:nvCxnSpPr>
                <p:spPr>
                  <a:xfrm>
                    <a:off x="7382256" y="3679825"/>
                    <a:ext cx="0" cy="4299839"/>
                  </a:xfrm>
                  <a:prstGeom prst="line">
                    <a:avLst/>
                  </a:prstGeom>
                  <a:ln w="6350">
                    <a:solidFill>
                      <a:srgbClr val="00FFFF">
                        <a:alpha val="15000"/>
                      </a:srgbClr>
                    </a:solidFill>
                    <a:prstDash val="solid"/>
                    <a:miter/>
                  </a:ln>
                </p:spPr>
              </p:cxnSp>
              <p:cxnSp>
                <p:nvCxnSpPr>
                  <p:cNvPr id="113" name="直接连接符 106"/>
                  <p:cNvCxnSpPr/>
                  <p:nvPr/>
                </p:nvCxnSpPr>
                <p:spPr>
                  <a:xfrm>
                    <a:off x="7821168" y="3679825"/>
                    <a:ext cx="0" cy="4299839"/>
                  </a:xfrm>
                  <a:prstGeom prst="line">
                    <a:avLst/>
                  </a:prstGeom>
                  <a:ln w="6350">
                    <a:solidFill>
                      <a:srgbClr val="00FFFF">
                        <a:alpha val="15000"/>
                      </a:srgbClr>
                    </a:solidFill>
                    <a:prstDash val="solid"/>
                    <a:miter/>
                  </a:ln>
                </p:spPr>
              </p:cxnSp>
              <p:cxnSp>
                <p:nvCxnSpPr>
                  <p:cNvPr id="114" name="直接连接符 107"/>
                  <p:cNvCxnSpPr/>
                  <p:nvPr/>
                </p:nvCxnSpPr>
                <p:spPr>
                  <a:xfrm>
                    <a:off x="8260080" y="3679825"/>
                    <a:ext cx="0" cy="4299839"/>
                  </a:xfrm>
                  <a:prstGeom prst="line">
                    <a:avLst/>
                  </a:prstGeom>
                  <a:ln w="6350">
                    <a:solidFill>
                      <a:srgbClr val="00FFFF">
                        <a:alpha val="15000"/>
                      </a:srgbClr>
                    </a:solidFill>
                    <a:prstDash val="solid"/>
                    <a:miter/>
                  </a:ln>
                </p:spPr>
              </p:cxnSp>
              <p:cxnSp>
                <p:nvCxnSpPr>
                  <p:cNvPr id="115" name="直接连接符 108"/>
                  <p:cNvCxnSpPr/>
                  <p:nvPr/>
                </p:nvCxnSpPr>
                <p:spPr>
                  <a:xfrm>
                    <a:off x="8698992" y="3679825"/>
                    <a:ext cx="0" cy="4299839"/>
                  </a:xfrm>
                  <a:prstGeom prst="line">
                    <a:avLst/>
                  </a:prstGeom>
                  <a:ln w="6350">
                    <a:solidFill>
                      <a:srgbClr val="00FFFF">
                        <a:alpha val="15000"/>
                      </a:srgbClr>
                    </a:solidFill>
                    <a:prstDash val="solid"/>
                    <a:miter/>
                  </a:ln>
                </p:spPr>
              </p:cxnSp>
              <p:cxnSp>
                <p:nvCxnSpPr>
                  <p:cNvPr id="116" name="直接连接符 109"/>
                  <p:cNvCxnSpPr/>
                  <p:nvPr/>
                </p:nvCxnSpPr>
                <p:spPr>
                  <a:xfrm>
                    <a:off x="9137904" y="3679825"/>
                    <a:ext cx="0" cy="4299839"/>
                  </a:xfrm>
                  <a:prstGeom prst="line">
                    <a:avLst/>
                  </a:prstGeom>
                  <a:ln w="6350">
                    <a:solidFill>
                      <a:srgbClr val="00FFFF">
                        <a:alpha val="15000"/>
                      </a:srgbClr>
                    </a:solidFill>
                    <a:prstDash val="solid"/>
                    <a:miter/>
                  </a:ln>
                </p:spPr>
              </p:cxnSp>
              <p:cxnSp>
                <p:nvCxnSpPr>
                  <p:cNvPr id="117" name="直接连接符 110"/>
                  <p:cNvCxnSpPr/>
                  <p:nvPr/>
                </p:nvCxnSpPr>
                <p:spPr>
                  <a:xfrm>
                    <a:off x="9576816" y="3679825"/>
                    <a:ext cx="0" cy="4299839"/>
                  </a:xfrm>
                  <a:prstGeom prst="line">
                    <a:avLst/>
                  </a:prstGeom>
                  <a:ln w="6350">
                    <a:solidFill>
                      <a:srgbClr val="00FFFF">
                        <a:alpha val="15000"/>
                      </a:srgbClr>
                    </a:solidFill>
                    <a:prstDash val="solid"/>
                    <a:miter/>
                  </a:ln>
                </p:spPr>
              </p:cxnSp>
              <p:cxnSp>
                <p:nvCxnSpPr>
                  <p:cNvPr id="118" name="直接连接符 111"/>
                  <p:cNvCxnSpPr/>
                  <p:nvPr/>
                </p:nvCxnSpPr>
                <p:spPr>
                  <a:xfrm>
                    <a:off x="10015728" y="3679825"/>
                    <a:ext cx="0" cy="4299839"/>
                  </a:xfrm>
                  <a:prstGeom prst="line">
                    <a:avLst/>
                  </a:prstGeom>
                  <a:ln w="6350">
                    <a:solidFill>
                      <a:srgbClr val="00FFFF">
                        <a:alpha val="15000"/>
                      </a:srgbClr>
                    </a:solidFill>
                    <a:prstDash val="solid"/>
                    <a:miter/>
                  </a:ln>
                </p:spPr>
              </p:cxnSp>
              <p:cxnSp>
                <p:nvCxnSpPr>
                  <p:cNvPr id="119" name="直接连接符 112"/>
                  <p:cNvCxnSpPr/>
                  <p:nvPr/>
                </p:nvCxnSpPr>
                <p:spPr>
                  <a:xfrm>
                    <a:off x="10454640" y="3679825"/>
                    <a:ext cx="0" cy="4299839"/>
                  </a:xfrm>
                  <a:prstGeom prst="line">
                    <a:avLst/>
                  </a:prstGeom>
                  <a:ln w="6350">
                    <a:solidFill>
                      <a:srgbClr val="00FFFF">
                        <a:alpha val="15000"/>
                      </a:srgbClr>
                    </a:solidFill>
                    <a:prstDash val="solid"/>
                    <a:miter/>
                  </a:ln>
                </p:spPr>
              </p:cxnSp>
              <p:cxnSp>
                <p:nvCxnSpPr>
                  <p:cNvPr id="120" name="直接连接符 113"/>
                  <p:cNvCxnSpPr/>
                  <p:nvPr/>
                </p:nvCxnSpPr>
                <p:spPr>
                  <a:xfrm>
                    <a:off x="10893552" y="3679825"/>
                    <a:ext cx="0" cy="4299839"/>
                  </a:xfrm>
                  <a:prstGeom prst="line">
                    <a:avLst/>
                  </a:prstGeom>
                  <a:ln w="6350">
                    <a:solidFill>
                      <a:srgbClr val="00FFFF">
                        <a:alpha val="15000"/>
                      </a:srgbClr>
                    </a:solidFill>
                    <a:prstDash val="solid"/>
                    <a:miter/>
                  </a:ln>
                </p:spPr>
              </p:cxnSp>
            </p:grpSp>
            <p:cxnSp>
              <p:nvCxnSpPr>
                <p:cNvPr id="95" name="直接连接符 88"/>
                <p:cNvCxnSpPr/>
                <p:nvPr/>
              </p:nvCxnSpPr>
              <p:spPr>
                <a:xfrm rot="5400000">
                  <a:off x="7382669" y="180754"/>
                  <a:ext cx="0" cy="7786686"/>
                </a:xfrm>
                <a:prstGeom prst="line">
                  <a:avLst/>
                </a:prstGeom>
                <a:ln w="6350">
                  <a:solidFill>
                    <a:srgbClr val="00FFFF">
                      <a:alpha val="15000"/>
                    </a:srgbClr>
                  </a:solidFill>
                  <a:prstDash val="solid"/>
                  <a:miter/>
                </a:ln>
              </p:spPr>
            </p:cxnSp>
            <p:cxnSp>
              <p:nvCxnSpPr>
                <p:cNvPr id="96" name="直接连接符 89"/>
                <p:cNvCxnSpPr/>
                <p:nvPr/>
              </p:nvCxnSpPr>
              <p:spPr>
                <a:xfrm rot="5400000">
                  <a:off x="7382669" y="619666"/>
                  <a:ext cx="0" cy="7786686"/>
                </a:xfrm>
                <a:prstGeom prst="line">
                  <a:avLst/>
                </a:prstGeom>
                <a:ln w="6350">
                  <a:solidFill>
                    <a:srgbClr val="00FFFF">
                      <a:alpha val="15000"/>
                    </a:srgbClr>
                  </a:solidFill>
                  <a:prstDash val="solid"/>
                  <a:miter/>
                </a:ln>
              </p:spPr>
            </p:cxnSp>
            <p:cxnSp>
              <p:nvCxnSpPr>
                <p:cNvPr id="97" name="直接连接符 90"/>
                <p:cNvCxnSpPr/>
                <p:nvPr/>
              </p:nvCxnSpPr>
              <p:spPr>
                <a:xfrm rot="5400000">
                  <a:off x="7382669" y="1058578"/>
                  <a:ext cx="0" cy="7786686"/>
                </a:xfrm>
                <a:prstGeom prst="line">
                  <a:avLst/>
                </a:prstGeom>
                <a:ln w="6350">
                  <a:solidFill>
                    <a:srgbClr val="00FFFF">
                      <a:alpha val="15000"/>
                    </a:srgbClr>
                  </a:solidFill>
                  <a:prstDash val="solid"/>
                  <a:miter/>
                </a:ln>
              </p:spPr>
            </p:cxnSp>
            <p:cxnSp>
              <p:nvCxnSpPr>
                <p:cNvPr id="98" name="直接连接符 91"/>
                <p:cNvCxnSpPr/>
                <p:nvPr/>
              </p:nvCxnSpPr>
              <p:spPr>
                <a:xfrm rot="5400000">
                  <a:off x="7382669" y="1497490"/>
                  <a:ext cx="0" cy="7786686"/>
                </a:xfrm>
                <a:prstGeom prst="line">
                  <a:avLst/>
                </a:prstGeom>
                <a:ln w="6350">
                  <a:solidFill>
                    <a:srgbClr val="00FFFF">
                      <a:alpha val="15000"/>
                    </a:srgbClr>
                  </a:solidFill>
                  <a:prstDash val="solid"/>
                  <a:miter/>
                </a:ln>
              </p:spPr>
            </p:cxnSp>
            <p:cxnSp>
              <p:nvCxnSpPr>
                <p:cNvPr id="99" name="直接连接符 92"/>
                <p:cNvCxnSpPr/>
                <p:nvPr/>
              </p:nvCxnSpPr>
              <p:spPr>
                <a:xfrm rot="5400000">
                  <a:off x="7382669" y="1936402"/>
                  <a:ext cx="0" cy="7786686"/>
                </a:xfrm>
                <a:prstGeom prst="line">
                  <a:avLst/>
                </a:prstGeom>
                <a:ln w="6350">
                  <a:solidFill>
                    <a:srgbClr val="00FFFF">
                      <a:alpha val="15000"/>
                    </a:srgbClr>
                  </a:solidFill>
                  <a:prstDash val="solid"/>
                  <a:miter/>
                </a:ln>
              </p:spPr>
            </p:cxnSp>
            <p:cxnSp>
              <p:nvCxnSpPr>
                <p:cNvPr id="100" name="直接连接符 93"/>
                <p:cNvCxnSpPr/>
                <p:nvPr/>
              </p:nvCxnSpPr>
              <p:spPr>
                <a:xfrm rot="5400000">
                  <a:off x="7382669" y="2375314"/>
                  <a:ext cx="0" cy="7786686"/>
                </a:xfrm>
                <a:prstGeom prst="line">
                  <a:avLst/>
                </a:prstGeom>
                <a:ln w="6350">
                  <a:solidFill>
                    <a:srgbClr val="00FFFF">
                      <a:alpha val="15000"/>
                    </a:srgbClr>
                  </a:solidFill>
                  <a:prstDash val="solid"/>
                  <a:miter/>
                </a:ln>
              </p:spPr>
            </p:cxnSp>
            <p:cxnSp>
              <p:nvCxnSpPr>
                <p:cNvPr id="101" name="直接连接符 94"/>
                <p:cNvCxnSpPr/>
                <p:nvPr/>
              </p:nvCxnSpPr>
              <p:spPr>
                <a:xfrm rot="5400000">
                  <a:off x="7382669" y="2814226"/>
                  <a:ext cx="0" cy="7786686"/>
                </a:xfrm>
                <a:prstGeom prst="line">
                  <a:avLst/>
                </a:prstGeom>
                <a:ln w="6350">
                  <a:solidFill>
                    <a:srgbClr val="00FFFF">
                      <a:alpha val="15000"/>
                    </a:srgbClr>
                  </a:solidFill>
                  <a:prstDash val="solid"/>
                  <a:miter/>
                </a:ln>
              </p:spPr>
            </p:cxnSp>
            <p:cxnSp>
              <p:nvCxnSpPr>
                <p:cNvPr id="102" name="直接连接符 95"/>
                <p:cNvCxnSpPr/>
                <p:nvPr/>
              </p:nvCxnSpPr>
              <p:spPr>
                <a:xfrm rot="5400000">
                  <a:off x="7382669" y="3253138"/>
                  <a:ext cx="0" cy="7786686"/>
                </a:xfrm>
                <a:prstGeom prst="line">
                  <a:avLst/>
                </a:prstGeom>
                <a:ln w="6350">
                  <a:solidFill>
                    <a:srgbClr val="00FFFF">
                      <a:alpha val="15000"/>
                    </a:srgbClr>
                  </a:solidFill>
                  <a:prstDash val="solid"/>
                  <a:miter/>
                </a:ln>
              </p:spPr>
            </p:cxnSp>
            <p:cxnSp>
              <p:nvCxnSpPr>
                <p:cNvPr id="103" name="直接连接符 96"/>
                <p:cNvCxnSpPr/>
                <p:nvPr/>
              </p:nvCxnSpPr>
              <p:spPr>
                <a:xfrm rot="5400000">
                  <a:off x="7382669" y="3692050"/>
                  <a:ext cx="0" cy="7786686"/>
                </a:xfrm>
                <a:prstGeom prst="line">
                  <a:avLst/>
                </a:prstGeom>
                <a:ln w="6350">
                  <a:solidFill>
                    <a:srgbClr val="00FFFF">
                      <a:alpha val="15000"/>
                    </a:srgbClr>
                  </a:solidFill>
                  <a:prstDash val="solid"/>
                  <a:miter/>
                </a:ln>
              </p:spPr>
            </p:cxnSp>
          </p:grpSp>
        </p:grpSp>
        <p:sp>
          <p:nvSpPr>
            <p:cNvPr id="90" name="矩形 89"/>
            <p:cNvSpPr/>
            <p:nvPr/>
          </p:nvSpPr>
          <p:spPr>
            <a:xfrm>
              <a:off x="1398222" y="3348943"/>
              <a:ext cx="1978810" cy="3149402"/>
            </a:xfrm>
            <a:prstGeom prst="rect">
              <a:avLst/>
            </a:prstGeom>
          </p:spPr>
          <p:txBody>
            <a:bodyPr wrap="square">
              <a:spAutoFit/>
            </a:bodyPr>
            <a:lstStyle/>
            <a:p>
              <a:pPr>
                <a:lnSpc>
                  <a:spcPct val="150000"/>
                </a:lnSpc>
              </a:pPr>
              <a:r>
                <a:rPr lang="en-US" altLang="zh-CN" sz="1400" b="1" dirty="0">
                  <a:solidFill>
                    <a:schemeClr val="bg1"/>
                  </a:solidFill>
                </a:rPr>
                <a:t>5G</a:t>
              </a:r>
              <a:r>
                <a:rPr lang="zh-CN" altLang="en-US" sz="1400" b="1" dirty="0">
                  <a:solidFill>
                    <a:schemeClr val="bg1"/>
                  </a:solidFill>
                </a:rPr>
                <a:t>并不只是网速的提升</a:t>
              </a:r>
              <a:r>
                <a:rPr lang="en-US" altLang="zh-CN" sz="1400" b="1" dirty="0">
                  <a:solidFill>
                    <a:schemeClr val="bg1"/>
                  </a:solidFill>
                </a:rPr>
                <a:t>,</a:t>
              </a:r>
              <a:r>
                <a:rPr lang="zh-CN" altLang="en-US" sz="1400" b="1" dirty="0">
                  <a:solidFill>
                    <a:schemeClr val="bg1"/>
                  </a:solidFill>
                </a:rPr>
                <a:t>而是让万物互联成为可能。多种应用场景并结合云端和人工智能等技术</a:t>
              </a:r>
              <a:r>
                <a:rPr lang="en-US" altLang="zh-CN" sz="1400" b="1" dirty="0">
                  <a:solidFill>
                    <a:schemeClr val="bg1"/>
                  </a:solidFill>
                </a:rPr>
                <a:t>,</a:t>
              </a:r>
              <a:r>
                <a:rPr lang="zh-CN" altLang="en-US" sz="1400" b="1" dirty="0">
                  <a:solidFill>
                    <a:schemeClr val="bg1"/>
                  </a:solidFill>
                </a:rPr>
                <a:t> 包括智能化的汽车、井盖、电线杆、垃圾桶等公共设施，让人们能够进入一个万物互联的智能社会。</a:t>
              </a:r>
              <a:endParaRPr lang="zh-CN" altLang="en-US" sz="1400" b="1" dirty="0">
                <a:solidFill>
                  <a:schemeClr val="bg1"/>
                </a:solidFill>
              </a:endParaRPr>
            </a:p>
          </p:txBody>
        </p:sp>
      </p:grpSp>
      <p:grpSp>
        <p:nvGrpSpPr>
          <p:cNvPr id="121" name="组 74"/>
          <p:cNvGrpSpPr/>
          <p:nvPr/>
        </p:nvGrpSpPr>
        <p:grpSpPr>
          <a:xfrm>
            <a:off x="1792078" y="3276036"/>
            <a:ext cx="1199552" cy="1093687"/>
            <a:chOff x="1758462" y="1714508"/>
            <a:chExt cx="1199552" cy="1093687"/>
          </a:xfrm>
        </p:grpSpPr>
        <p:grpSp>
          <p:nvGrpSpPr>
            <p:cNvPr id="122" name="组合 123"/>
            <p:cNvGrpSpPr/>
            <p:nvPr/>
          </p:nvGrpSpPr>
          <p:grpSpPr>
            <a:xfrm>
              <a:off x="1758462" y="1714508"/>
              <a:ext cx="1127767" cy="1093687"/>
              <a:chOff x="3767282" y="1713243"/>
              <a:chExt cx="1127767" cy="1093687"/>
            </a:xfrm>
          </p:grpSpPr>
          <p:sp>
            <p:nvSpPr>
              <p:cNvPr id="124" name="任意多边形 120"/>
              <p:cNvSpPr/>
              <p:nvPr/>
            </p:nvSpPr>
            <p:spPr>
              <a:xfrm>
                <a:off x="3767282" y="1713243"/>
                <a:ext cx="1127767" cy="1093687"/>
              </a:xfrm>
              <a:custGeom>
                <a:avLst/>
                <a:gdLst>
                  <a:gd name="connsiteX0" fmla="*/ 23658 w 1042082"/>
                  <a:gd name="connsiteY0" fmla="*/ 340193 h 1010591"/>
                  <a:gd name="connsiteX1" fmla="*/ 292600 w 1042082"/>
                  <a:gd name="connsiteY1" fmla="*/ 973699 h 1010591"/>
                  <a:gd name="connsiteX2" fmla="*/ 1003800 w 1042082"/>
                  <a:gd name="connsiteY2" fmla="*/ 836240 h 1010591"/>
                  <a:gd name="connsiteX3" fmla="*/ 848411 w 1042082"/>
                  <a:gd name="connsiteY3" fmla="*/ 17463 h 1010591"/>
                  <a:gd name="connsiteX4" fmla="*/ 23658 w 1042082"/>
                  <a:gd name="connsiteY4" fmla="*/ 340193 h 1010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082" h="1010591">
                    <a:moveTo>
                      <a:pt x="23658" y="340193"/>
                    </a:moveTo>
                    <a:cubicBezTo>
                      <a:pt x="-68977" y="499566"/>
                      <a:pt x="129243" y="891025"/>
                      <a:pt x="292600" y="973699"/>
                    </a:cubicBezTo>
                    <a:cubicBezTo>
                      <a:pt x="455957" y="1056373"/>
                      <a:pt x="911165" y="995613"/>
                      <a:pt x="1003800" y="836240"/>
                    </a:cubicBezTo>
                    <a:cubicBezTo>
                      <a:pt x="1096435" y="676867"/>
                      <a:pt x="1011768" y="103126"/>
                      <a:pt x="848411" y="17463"/>
                    </a:cubicBezTo>
                    <a:cubicBezTo>
                      <a:pt x="685054" y="-68200"/>
                      <a:pt x="116293" y="180820"/>
                      <a:pt x="23658" y="340193"/>
                    </a:cubicBezTo>
                    <a:close/>
                  </a:path>
                </a:pathLst>
              </a:custGeom>
              <a:solidFill>
                <a:srgbClr val="00FFFF">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5" name="任意多边形 121"/>
              <p:cNvSpPr/>
              <p:nvPr/>
            </p:nvSpPr>
            <p:spPr>
              <a:xfrm rot="2222314">
                <a:off x="3833629" y="1748787"/>
                <a:ext cx="1042082" cy="1010591"/>
              </a:xfrm>
              <a:custGeom>
                <a:avLst/>
                <a:gdLst>
                  <a:gd name="connsiteX0" fmla="*/ 23658 w 1042082"/>
                  <a:gd name="connsiteY0" fmla="*/ 340193 h 1010591"/>
                  <a:gd name="connsiteX1" fmla="*/ 292600 w 1042082"/>
                  <a:gd name="connsiteY1" fmla="*/ 973699 h 1010591"/>
                  <a:gd name="connsiteX2" fmla="*/ 1003800 w 1042082"/>
                  <a:gd name="connsiteY2" fmla="*/ 836240 h 1010591"/>
                  <a:gd name="connsiteX3" fmla="*/ 848411 w 1042082"/>
                  <a:gd name="connsiteY3" fmla="*/ 17463 h 1010591"/>
                  <a:gd name="connsiteX4" fmla="*/ 23658 w 1042082"/>
                  <a:gd name="connsiteY4" fmla="*/ 340193 h 1010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082" h="1010591">
                    <a:moveTo>
                      <a:pt x="23658" y="340193"/>
                    </a:moveTo>
                    <a:cubicBezTo>
                      <a:pt x="-68977" y="499566"/>
                      <a:pt x="129243" y="891025"/>
                      <a:pt x="292600" y="973699"/>
                    </a:cubicBezTo>
                    <a:cubicBezTo>
                      <a:pt x="455957" y="1056373"/>
                      <a:pt x="911165" y="995613"/>
                      <a:pt x="1003800" y="836240"/>
                    </a:cubicBezTo>
                    <a:cubicBezTo>
                      <a:pt x="1096435" y="676867"/>
                      <a:pt x="1011768" y="103126"/>
                      <a:pt x="848411" y="17463"/>
                    </a:cubicBezTo>
                    <a:cubicBezTo>
                      <a:pt x="685054" y="-68200"/>
                      <a:pt x="116293" y="180820"/>
                      <a:pt x="23658" y="34019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文本框 263"/>
            <p:cNvSpPr txBox="1"/>
            <p:nvPr/>
          </p:nvSpPr>
          <p:spPr>
            <a:xfrm>
              <a:off x="1923411" y="2102992"/>
              <a:ext cx="1034603" cy="369332"/>
            </a:xfrm>
            <a:prstGeom prst="rect">
              <a:avLst/>
            </a:prstGeom>
            <a:noFill/>
          </p:spPr>
          <p:txBody>
            <a:bodyPr wrap="square" rtlCol="0">
              <a:spAutoFit/>
            </a:bodyPr>
            <a:lstStyle>
              <a:lvl1pPr>
                <a:defRPr kumimoji="1" sz="2000" b="1">
                  <a:solidFill>
                    <a:schemeClr val="bg1"/>
                  </a:solidFill>
                </a:defRPr>
              </a:lvl1pPr>
            </a:lstStyle>
            <a:p>
              <a:r>
                <a:rPr lang="zh-CN" altLang="en-US" sz="1800" dirty="0"/>
                <a:t>低时延</a:t>
              </a:r>
              <a:endParaRPr lang="zh-CN" altLang="en-US" sz="1800" dirty="0"/>
            </a:p>
          </p:txBody>
        </p:sp>
      </p:grpSp>
      <p:grpSp>
        <p:nvGrpSpPr>
          <p:cNvPr id="126" name="组 111"/>
          <p:cNvGrpSpPr/>
          <p:nvPr/>
        </p:nvGrpSpPr>
        <p:grpSpPr>
          <a:xfrm>
            <a:off x="5642013" y="3286196"/>
            <a:ext cx="1127767" cy="1093687"/>
            <a:chOff x="5833370" y="1714508"/>
            <a:chExt cx="1127767" cy="1093687"/>
          </a:xfrm>
        </p:grpSpPr>
        <p:grpSp>
          <p:nvGrpSpPr>
            <p:cNvPr id="127" name="组合 129"/>
            <p:cNvGrpSpPr/>
            <p:nvPr/>
          </p:nvGrpSpPr>
          <p:grpSpPr>
            <a:xfrm>
              <a:off x="5833370" y="1714508"/>
              <a:ext cx="1127767" cy="1093687"/>
              <a:chOff x="4581812" y="1820677"/>
              <a:chExt cx="1127767" cy="1093687"/>
            </a:xfrm>
          </p:grpSpPr>
          <p:sp>
            <p:nvSpPr>
              <p:cNvPr id="129" name="任意多边形 125"/>
              <p:cNvSpPr/>
              <p:nvPr/>
            </p:nvSpPr>
            <p:spPr>
              <a:xfrm>
                <a:off x="4581812" y="1820677"/>
                <a:ext cx="1127767" cy="1093687"/>
              </a:xfrm>
              <a:custGeom>
                <a:avLst/>
                <a:gdLst>
                  <a:gd name="connsiteX0" fmla="*/ 23658 w 1042082"/>
                  <a:gd name="connsiteY0" fmla="*/ 340193 h 1010591"/>
                  <a:gd name="connsiteX1" fmla="*/ 292600 w 1042082"/>
                  <a:gd name="connsiteY1" fmla="*/ 973699 h 1010591"/>
                  <a:gd name="connsiteX2" fmla="*/ 1003800 w 1042082"/>
                  <a:gd name="connsiteY2" fmla="*/ 836240 h 1010591"/>
                  <a:gd name="connsiteX3" fmla="*/ 848411 w 1042082"/>
                  <a:gd name="connsiteY3" fmla="*/ 17463 h 1010591"/>
                  <a:gd name="connsiteX4" fmla="*/ 23658 w 1042082"/>
                  <a:gd name="connsiteY4" fmla="*/ 340193 h 1010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082" h="1010591">
                    <a:moveTo>
                      <a:pt x="23658" y="340193"/>
                    </a:moveTo>
                    <a:cubicBezTo>
                      <a:pt x="-68977" y="499566"/>
                      <a:pt x="129243" y="891025"/>
                      <a:pt x="292600" y="973699"/>
                    </a:cubicBezTo>
                    <a:cubicBezTo>
                      <a:pt x="455957" y="1056373"/>
                      <a:pt x="911165" y="995613"/>
                      <a:pt x="1003800" y="836240"/>
                    </a:cubicBezTo>
                    <a:cubicBezTo>
                      <a:pt x="1096435" y="676867"/>
                      <a:pt x="1011768" y="103126"/>
                      <a:pt x="848411" y="17463"/>
                    </a:cubicBezTo>
                    <a:cubicBezTo>
                      <a:pt x="685054" y="-68200"/>
                      <a:pt x="116293" y="180820"/>
                      <a:pt x="23658" y="340193"/>
                    </a:cubicBezTo>
                    <a:close/>
                  </a:path>
                </a:pathLst>
              </a:custGeom>
              <a:solidFill>
                <a:srgbClr val="00FFFF">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任意多边形 126"/>
              <p:cNvSpPr/>
              <p:nvPr/>
            </p:nvSpPr>
            <p:spPr>
              <a:xfrm rot="2222314">
                <a:off x="4648159" y="1856221"/>
                <a:ext cx="1042082" cy="1010591"/>
              </a:xfrm>
              <a:custGeom>
                <a:avLst/>
                <a:gdLst>
                  <a:gd name="connsiteX0" fmla="*/ 23658 w 1042082"/>
                  <a:gd name="connsiteY0" fmla="*/ 340193 h 1010591"/>
                  <a:gd name="connsiteX1" fmla="*/ 292600 w 1042082"/>
                  <a:gd name="connsiteY1" fmla="*/ 973699 h 1010591"/>
                  <a:gd name="connsiteX2" fmla="*/ 1003800 w 1042082"/>
                  <a:gd name="connsiteY2" fmla="*/ 836240 h 1010591"/>
                  <a:gd name="connsiteX3" fmla="*/ 848411 w 1042082"/>
                  <a:gd name="connsiteY3" fmla="*/ 17463 h 1010591"/>
                  <a:gd name="connsiteX4" fmla="*/ 23658 w 1042082"/>
                  <a:gd name="connsiteY4" fmla="*/ 340193 h 1010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082" h="1010591">
                    <a:moveTo>
                      <a:pt x="23658" y="340193"/>
                    </a:moveTo>
                    <a:cubicBezTo>
                      <a:pt x="-68977" y="499566"/>
                      <a:pt x="129243" y="891025"/>
                      <a:pt x="292600" y="973699"/>
                    </a:cubicBezTo>
                    <a:cubicBezTo>
                      <a:pt x="455957" y="1056373"/>
                      <a:pt x="911165" y="995613"/>
                      <a:pt x="1003800" y="836240"/>
                    </a:cubicBezTo>
                    <a:cubicBezTo>
                      <a:pt x="1096435" y="676867"/>
                      <a:pt x="1011768" y="103126"/>
                      <a:pt x="848411" y="17463"/>
                    </a:cubicBezTo>
                    <a:cubicBezTo>
                      <a:pt x="685054" y="-68200"/>
                      <a:pt x="116293" y="180820"/>
                      <a:pt x="23658" y="34019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8" name="文本框 268"/>
            <p:cNvSpPr txBox="1"/>
            <p:nvPr/>
          </p:nvSpPr>
          <p:spPr>
            <a:xfrm>
              <a:off x="6087716" y="1985445"/>
              <a:ext cx="738718" cy="646331"/>
            </a:xfrm>
            <a:prstGeom prst="rect">
              <a:avLst/>
            </a:prstGeom>
            <a:noFill/>
          </p:spPr>
          <p:txBody>
            <a:bodyPr wrap="square" rtlCol="0">
              <a:spAutoFit/>
            </a:bodyPr>
            <a:lstStyle/>
            <a:p>
              <a:r>
                <a:rPr kumimoji="1" lang="zh-CN" altLang="en-US" b="1" dirty="0">
                  <a:solidFill>
                    <a:schemeClr val="bg1"/>
                  </a:solidFill>
                </a:rPr>
                <a:t>万物互联</a:t>
              </a:r>
              <a:endParaRPr kumimoji="1" lang="zh-CN" altLang="en-US" b="1" dirty="0">
                <a:solidFill>
                  <a:schemeClr val="bg1"/>
                </a:solidFill>
              </a:endParaRPr>
            </a:p>
          </p:txBody>
        </p:sp>
      </p:grpSp>
      <p:grpSp>
        <p:nvGrpSpPr>
          <p:cNvPr id="131" name="组 115"/>
          <p:cNvGrpSpPr/>
          <p:nvPr/>
        </p:nvGrpSpPr>
        <p:grpSpPr>
          <a:xfrm>
            <a:off x="9566139" y="3286196"/>
            <a:ext cx="1127767" cy="1093687"/>
            <a:chOff x="9500824" y="1714508"/>
            <a:chExt cx="1127767" cy="1093687"/>
          </a:xfrm>
        </p:grpSpPr>
        <p:grpSp>
          <p:nvGrpSpPr>
            <p:cNvPr id="132" name="组合 135"/>
            <p:cNvGrpSpPr/>
            <p:nvPr/>
          </p:nvGrpSpPr>
          <p:grpSpPr>
            <a:xfrm>
              <a:off x="9500824" y="1714508"/>
              <a:ext cx="1127767" cy="1093687"/>
              <a:chOff x="7611043" y="1707240"/>
              <a:chExt cx="1127767" cy="1093687"/>
            </a:xfrm>
          </p:grpSpPr>
          <p:sp>
            <p:nvSpPr>
              <p:cNvPr id="134" name="任意多边形 131"/>
              <p:cNvSpPr/>
              <p:nvPr/>
            </p:nvSpPr>
            <p:spPr>
              <a:xfrm>
                <a:off x="7611043" y="1707240"/>
                <a:ext cx="1127767" cy="1093687"/>
              </a:xfrm>
              <a:custGeom>
                <a:avLst/>
                <a:gdLst>
                  <a:gd name="connsiteX0" fmla="*/ 23658 w 1042082"/>
                  <a:gd name="connsiteY0" fmla="*/ 340193 h 1010591"/>
                  <a:gd name="connsiteX1" fmla="*/ 292600 w 1042082"/>
                  <a:gd name="connsiteY1" fmla="*/ 973699 h 1010591"/>
                  <a:gd name="connsiteX2" fmla="*/ 1003800 w 1042082"/>
                  <a:gd name="connsiteY2" fmla="*/ 836240 h 1010591"/>
                  <a:gd name="connsiteX3" fmla="*/ 848411 w 1042082"/>
                  <a:gd name="connsiteY3" fmla="*/ 17463 h 1010591"/>
                  <a:gd name="connsiteX4" fmla="*/ 23658 w 1042082"/>
                  <a:gd name="connsiteY4" fmla="*/ 340193 h 1010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082" h="1010591">
                    <a:moveTo>
                      <a:pt x="23658" y="340193"/>
                    </a:moveTo>
                    <a:cubicBezTo>
                      <a:pt x="-68977" y="499566"/>
                      <a:pt x="129243" y="891025"/>
                      <a:pt x="292600" y="973699"/>
                    </a:cubicBezTo>
                    <a:cubicBezTo>
                      <a:pt x="455957" y="1056373"/>
                      <a:pt x="911165" y="995613"/>
                      <a:pt x="1003800" y="836240"/>
                    </a:cubicBezTo>
                    <a:cubicBezTo>
                      <a:pt x="1096435" y="676867"/>
                      <a:pt x="1011768" y="103126"/>
                      <a:pt x="848411" y="17463"/>
                    </a:cubicBezTo>
                    <a:cubicBezTo>
                      <a:pt x="685054" y="-68200"/>
                      <a:pt x="116293" y="180820"/>
                      <a:pt x="23658" y="340193"/>
                    </a:cubicBezTo>
                    <a:close/>
                  </a:path>
                </a:pathLst>
              </a:custGeom>
              <a:solidFill>
                <a:srgbClr val="00FFFF">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5" name="任意多边形 132"/>
              <p:cNvSpPr/>
              <p:nvPr/>
            </p:nvSpPr>
            <p:spPr>
              <a:xfrm rot="2222314">
                <a:off x="7677390" y="1742784"/>
                <a:ext cx="1042082" cy="1010591"/>
              </a:xfrm>
              <a:custGeom>
                <a:avLst/>
                <a:gdLst>
                  <a:gd name="connsiteX0" fmla="*/ 23658 w 1042082"/>
                  <a:gd name="connsiteY0" fmla="*/ 340193 h 1010591"/>
                  <a:gd name="connsiteX1" fmla="*/ 292600 w 1042082"/>
                  <a:gd name="connsiteY1" fmla="*/ 973699 h 1010591"/>
                  <a:gd name="connsiteX2" fmla="*/ 1003800 w 1042082"/>
                  <a:gd name="connsiteY2" fmla="*/ 836240 h 1010591"/>
                  <a:gd name="connsiteX3" fmla="*/ 848411 w 1042082"/>
                  <a:gd name="connsiteY3" fmla="*/ 17463 h 1010591"/>
                  <a:gd name="connsiteX4" fmla="*/ 23658 w 1042082"/>
                  <a:gd name="connsiteY4" fmla="*/ 340193 h 1010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082" h="1010591">
                    <a:moveTo>
                      <a:pt x="23658" y="340193"/>
                    </a:moveTo>
                    <a:cubicBezTo>
                      <a:pt x="-68977" y="499566"/>
                      <a:pt x="129243" y="891025"/>
                      <a:pt x="292600" y="973699"/>
                    </a:cubicBezTo>
                    <a:cubicBezTo>
                      <a:pt x="455957" y="1056373"/>
                      <a:pt x="911165" y="995613"/>
                      <a:pt x="1003800" y="836240"/>
                    </a:cubicBezTo>
                    <a:cubicBezTo>
                      <a:pt x="1096435" y="676867"/>
                      <a:pt x="1011768" y="103126"/>
                      <a:pt x="848411" y="17463"/>
                    </a:cubicBezTo>
                    <a:cubicBezTo>
                      <a:pt x="685054" y="-68200"/>
                      <a:pt x="116293" y="180820"/>
                      <a:pt x="23658" y="34019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3" name="文本框 273"/>
            <p:cNvSpPr txBox="1"/>
            <p:nvPr/>
          </p:nvSpPr>
          <p:spPr>
            <a:xfrm>
              <a:off x="9754472" y="1965660"/>
              <a:ext cx="652607" cy="646331"/>
            </a:xfrm>
            <a:prstGeom prst="rect">
              <a:avLst/>
            </a:prstGeom>
            <a:noFill/>
          </p:spPr>
          <p:txBody>
            <a:bodyPr wrap="square" rtlCol="0">
              <a:spAutoFit/>
            </a:bodyPr>
            <a:lstStyle/>
            <a:p>
              <a:r>
                <a:rPr kumimoji="1" lang="zh-CN" altLang="en-US" b="1">
                  <a:solidFill>
                    <a:schemeClr val="bg1"/>
                  </a:solidFill>
                </a:rPr>
                <a:t>重构安全</a:t>
              </a:r>
              <a:endParaRPr kumimoji="1" lang="zh-CN" altLang="en-US" b="1" dirty="0">
                <a:solidFill>
                  <a:schemeClr val="bg1"/>
                </a:solidFill>
              </a:endParaRPr>
            </a:p>
          </p:txBody>
        </p:sp>
      </p:gr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7" presetClass="entr" presetSubtype="10" fill="hold" nodeType="click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p:cTn id="13" dur="500" fill="hold"/>
                                        <p:tgtEl>
                                          <p:spTgt spid="20"/>
                                        </p:tgtEl>
                                        <p:attrNameLst>
                                          <p:attrName>ppt_w</p:attrName>
                                        </p:attrNameLst>
                                      </p:cBhvr>
                                      <p:tavLst>
                                        <p:tav tm="0">
                                          <p:val>
                                            <p:fltVal val="0"/>
                                          </p:val>
                                        </p:tav>
                                        <p:tav tm="100000">
                                          <p:val>
                                            <p:strVal val="#ppt_w"/>
                                          </p:val>
                                        </p:tav>
                                      </p:tavLst>
                                    </p:anim>
                                    <p:anim calcmode="lin" valueType="num">
                                      <p:cBhvr>
                                        <p:cTn id="14" dur="500" fill="hold"/>
                                        <p:tgtEl>
                                          <p:spTgt spid="20"/>
                                        </p:tgtEl>
                                        <p:attrNameLst>
                                          <p:attrName>ppt_h</p:attrName>
                                        </p:attrNameLst>
                                      </p:cBhvr>
                                      <p:tavLst>
                                        <p:tav tm="0">
                                          <p:val>
                                            <p:strVal val="#ppt_h"/>
                                          </p:val>
                                        </p:tav>
                                        <p:tav tm="100000">
                                          <p:val>
                                            <p:strVal val="#ppt_h"/>
                                          </p:val>
                                        </p:tav>
                                      </p:tavLst>
                                    </p:anim>
                                  </p:childTnLst>
                                </p:cTn>
                              </p:par>
                              <p:par>
                                <p:cTn id="15" presetID="17" presetClass="entr" presetSubtype="10" fill="hold" nodeType="withEffect">
                                  <p:stCondLst>
                                    <p:cond delay="0"/>
                                  </p:stCondLst>
                                  <p:childTnLst>
                                    <p:set>
                                      <p:cBhvr>
                                        <p:cTn id="16" dur="1" fill="hold">
                                          <p:stCondLst>
                                            <p:cond delay="0"/>
                                          </p:stCondLst>
                                        </p:cTn>
                                        <p:tgtEl>
                                          <p:spTgt spid="121"/>
                                        </p:tgtEl>
                                        <p:attrNameLst>
                                          <p:attrName>style.visibility</p:attrName>
                                        </p:attrNameLst>
                                      </p:cBhvr>
                                      <p:to>
                                        <p:strVal val="visible"/>
                                      </p:to>
                                    </p:set>
                                    <p:anim calcmode="lin" valueType="num">
                                      <p:cBhvr>
                                        <p:cTn id="17" dur="500" fill="hold"/>
                                        <p:tgtEl>
                                          <p:spTgt spid="121"/>
                                        </p:tgtEl>
                                        <p:attrNameLst>
                                          <p:attrName>ppt_w</p:attrName>
                                        </p:attrNameLst>
                                      </p:cBhvr>
                                      <p:tavLst>
                                        <p:tav tm="0">
                                          <p:val>
                                            <p:fltVal val="0"/>
                                          </p:val>
                                        </p:tav>
                                        <p:tav tm="100000">
                                          <p:val>
                                            <p:strVal val="#ppt_w"/>
                                          </p:val>
                                        </p:tav>
                                      </p:tavLst>
                                    </p:anim>
                                    <p:anim calcmode="lin" valueType="num">
                                      <p:cBhvr>
                                        <p:cTn id="18" dur="500" fill="hold"/>
                                        <p:tgtEl>
                                          <p:spTgt spid="121"/>
                                        </p:tgtEl>
                                        <p:attrNameLst>
                                          <p:attrName>ppt_h</p:attrName>
                                        </p:attrNameLst>
                                      </p:cBhvr>
                                      <p:tavLst>
                                        <p:tav tm="0">
                                          <p:val>
                                            <p:strVal val="#ppt_h"/>
                                          </p:val>
                                        </p:tav>
                                        <p:tav tm="100000">
                                          <p:val>
                                            <p:strVal val="#ppt_h"/>
                                          </p:val>
                                        </p:tav>
                                      </p:tavLst>
                                    </p:anim>
                                  </p:childTnLst>
                                </p:cTn>
                              </p:par>
                              <p:par>
                                <p:cTn id="19" presetID="17" presetClass="entr" presetSubtype="10" fill="hold" nodeType="withEffect">
                                  <p:stCondLst>
                                    <p:cond delay="0"/>
                                  </p:stCondLst>
                                  <p:childTnLst>
                                    <p:set>
                                      <p:cBhvr>
                                        <p:cTn id="20" dur="1" fill="hold">
                                          <p:stCondLst>
                                            <p:cond delay="0"/>
                                          </p:stCondLst>
                                        </p:cTn>
                                        <p:tgtEl>
                                          <p:spTgt spid="55"/>
                                        </p:tgtEl>
                                        <p:attrNameLst>
                                          <p:attrName>style.visibility</p:attrName>
                                        </p:attrNameLst>
                                      </p:cBhvr>
                                      <p:to>
                                        <p:strVal val="visible"/>
                                      </p:to>
                                    </p:set>
                                    <p:anim calcmode="lin" valueType="num">
                                      <p:cBhvr>
                                        <p:cTn id="21" dur="500" fill="hold"/>
                                        <p:tgtEl>
                                          <p:spTgt spid="55"/>
                                        </p:tgtEl>
                                        <p:attrNameLst>
                                          <p:attrName>ppt_w</p:attrName>
                                        </p:attrNameLst>
                                      </p:cBhvr>
                                      <p:tavLst>
                                        <p:tav tm="0">
                                          <p:val>
                                            <p:fltVal val="0"/>
                                          </p:val>
                                        </p:tav>
                                        <p:tav tm="100000">
                                          <p:val>
                                            <p:strVal val="#ppt_w"/>
                                          </p:val>
                                        </p:tav>
                                      </p:tavLst>
                                    </p:anim>
                                    <p:anim calcmode="lin" valueType="num">
                                      <p:cBhvr>
                                        <p:cTn id="22" dur="500" fill="hold"/>
                                        <p:tgtEl>
                                          <p:spTgt spid="55"/>
                                        </p:tgtEl>
                                        <p:attrNameLst>
                                          <p:attrName>ppt_h</p:attrName>
                                        </p:attrNameLst>
                                      </p:cBhvr>
                                      <p:tavLst>
                                        <p:tav tm="0">
                                          <p:val>
                                            <p:strVal val="#ppt_h"/>
                                          </p:val>
                                        </p:tav>
                                        <p:tav tm="100000">
                                          <p:val>
                                            <p:strVal val="#ppt_h"/>
                                          </p:val>
                                        </p:tav>
                                      </p:tavLst>
                                    </p:anim>
                                  </p:childTnLst>
                                </p:cTn>
                              </p:par>
                            </p:childTnLst>
                          </p:cTn>
                        </p:par>
                      </p:childTnLst>
                    </p:cTn>
                  </p:par>
                  <p:par>
                    <p:cTn id="23" fill="hold">
                      <p:stCondLst>
                        <p:cond delay="indefinite"/>
                      </p:stCondLst>
                      <p:childTnLst>
                        <p:par>
                          <p:cTn id="24" fill="hold">
                            <p:stCondLst>
                              <p:cond delay="0"/>
                            </p:stCondLst>
                            <p:childTnLst>
                              <p:par>
                                <p:cTn id="25" presetID="17" presetClass="entr" presetSubtype="10" fill="hold" nodeType="click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p:cTn id="27" dur="500" fill="hold"/>
                                        <p:tgtEl>
                                          <p:spTgt spid="21"/>
                                        </p:tgtEl>
                                        <p:attrNameLst>
                                          <p:attrName>ppt_w</p:attrName>
                                        </p:attrNameLst>
                                      </p:cBhvr>
                                      <p:tavLst>
                                        <p:tav tm="0">
                                          <p:val>
                                            <p:fltVal val="0"/>
                                          </p:val>
                                        </p:tav>
                                        <p:tav tm="100000">
                                          <p:val>
                                            <p:strVal val="#ppt_w"/>
                                          </p:val>
                                        </p:tav>
                                      </p:tavLst>
                                    </p:anim>
                                    <p:anim calcmode="lin" valueType="num">
                                      <p:cBhvr>
                                        <p:cTn id="28" dur="500" fill="hold"/>
                                        <p:tgtEl>
                                          <p:spTgt spid="21"/>
                                        </p:tgtEl>
                                        <p:attrNameLst>
                                          <p:attrName>ppt_h</p:attrName>
                                        </p:attrNameLst>
                                      </p:cBhvr>
                                      <p:tavLst>
                                        <p:tav tm="0">
                                          <p:val>
                                            <p:strVal val="#ppt_h"/>
                                          </p:val>
                                        </p:tav>
                                        <p:tav tm="100000">
                                          <p:val>
                                            <p:strVal val="#ppt_h"/>
                                          </p:val>
                                        </p:tav>
                                      </p:tavLst>
                                    </p:anim>
                                  </p:childTnLst>
                                </p:cTn>
                              </p:par>
                              <p:par>
                                <p:cTn id="29" presetID="17" presetClass="entr" presetSubtype="10" fill="hold" nodeType="withEffect">
                                  <p:stCondLst>
                                    <p:cond delay="0"/>
                                  </p:stCondLst>
                                  <p:childTnLst>
                                    <p:set>
                                      <p:cBhvr>
                                        <p:cTn id="30" dur="1" fill="hold">
                                          <p:stCondLst>
                                            <p:cond delay="0"/>
                                          </p:stCondLst>
                                        </p:cTn>
                                        <p:tgtEl>
                                          <p:spTgt spid="88"/>
                                        </p:tgtEl>
                                        <p:attrNameLst>
                                          <p:attrName>style.visibility</p:attrName>
                                        </p:attrNameLst>
                                      </p:cBhvr>
                                      <p:to>
                                        <p:strVal val="visible"/>
                                      </p:to>
                                    </p:set>
                                    <p:anim calcmode="lin" valueType="num">
                                      <p:cBhvr>
                                        <p:cTn id="31" dur="500" fill="hold"/>
                                        <p:tgtEl>
                                          <p:spTgt spid="88"/>
                                        </p:tgtEl>
                                        <p:attrNameLst>
                                          <p:attrName>ppt_w</p:attrName>
                                        </p:attrNameLst>
                                      </p:cBhvr>
                                      <p:tavLst>
                                        <p:tav tm="0">
                                          <p:val>
                                            <p:fltVal val="0"/>
                                          </p:val>
                                        </p:tav>
                                        <p:tav tm="100000">
                                          <p:val>
                                            <p:strVal val="#ppt_w"/>
                                          </p:val>
                                        </p:tav>
                                      </p:tavLst>
                                    </p:anim>
                                    <p:anim calcmode="lin" valueType="num">
                                      <p:cBhvr>
                                        <p:cTn id="32" dur="500" fill="hold"/>
                                        <p:tgtEl>
                                          <p:spTgt spid="88"/>
                                        </p:tgtEl>
                                        <p:attrNameLst>
                                          <p:attrName>ppt_h</p:attrName>
                                        </p:attrNameLst>
                                      </p:cBhvr>
                                      <p:tavLst>
                                        <p:tav tm="0">
                                          <p:val>
                                            <p:strVal val="#ppt_h"/>
                                          </p:val>
                                        </p:tav>
                                        <p:tav tm="100000">
                                          <p:val>
                                            <p:strVal val="#ppt_h"/>
                                          </p:val>
                                        </p:tav>
                                      </p:tavLst>
                                    </p:anim>
                                  </p:childTnLst>
                                </p:cTn>
                              </p:par>
                              <p:par>
                                <p:cTn id="33" presetID="17" presetClass="entr" presetSubtype="10" fill="hold" nodeType="withEffect">
                                  <p:stCondLst>
                                    <p:cond delay="0"/>
                                  </p:stCondLst>
                                  <p:childTnLst>
                                    <p:set>
                                      <p:cBhvr>
                                        <p:cTn id="34" dur="1" fill="hold">
                                          <p:stCondLst>
                                            <p:cond delay="0"/>
                                          </p:stCondLst>
                                        </p:cTn>
                                        <p:tgtEl>
                                          <p:spTgt spid="126"/>
                                        </p:tgtEl>
                                        <p:attrNameLst>
                                          <p:attrName>style.visibility</p:attrName>
                                        </p:attrNameLst>
                                      </p:cBhvr>
                                      <p:to>
                                        <p:strVal val="visible"/>
                                      </p:to>
                                    </p:set>
                                    <p:anim calcmode="lin" valueType="num">
                                      <p:cBhvr>
                                        <p:cTn id="35" dur="500" fill="hold"/>
                                        <p:tgtEl>
                                          <p:spTgt spid="126"/>
                                        </p:tgtEl>
                                        <p:attrNameLst>
                                          <p:attrName>ppt_w</p:attrName>
                                        </p:attrNameLst>
                                      </p:cBhvr>
                                      <p:tavLst>
                                        <p:tav tm="0">
                                          <p:val>
                                            <p:fltVal val="0"/>
                                          </p:val>
                                        </p:tav>
                                        <p:tav tm="100000">
                                          <p:val>
                                            <p:strVal val="#ppt_w"/>
                                          </p:val>
                                        </p:tav>
                                      </p:tavLst>
                                    </p:anim>
                                    <p:anim calcmode="lin" valueType="num">
                                      <p:cBhvr>
                                        <p:cTn id="36" dur="500" fill="hold"/>
                                        <p:tgtEl>
                                          <p:spTgt spid="126"/>
                                        </p:tgtEl>
                                        <p:attrNameLst>
                                          <p:attrName>ppt_h</p:attrName>
                                        </p:attrNameLst>
                                      </p:cBhvr>
                                      <p:tavLst>
                                        <p:tav tm="0">
                                          <p:val>
                                            <p:strVal val="#ppt_h"/>
                                          </p:val>
                                        </p:tav>
                                        <p:tav tm="100000">
                                          <p:val>
                                            <p:strVal val="#ppt_h"/>
                                          </p:val>
                                        </p:tav>
                                      </p:tavLst>
                                    </p:anim>
                                  </p:childTnLst>
                                </p:cTn>
                              </p:par>
                            </p:childTnLst>
                          </p:cTn>
                        </p:par>
                      </p:childTnLst>
                    </p:cTn>
                  </p:par>
                  <p:par>
                    <p:cTn id="37" fill="hold">
                      <p:stCondLst>
                        <p:cond delay="indefinite"/>
                      </p:stCondLst>
                      <p:childTnLst>
                        <p:par>
                          <p:cTn id="38" fill="hold">
                            <p:stCondLst>
                              <p:cond delay="0"/>
                            </p:stCondLst>
                            <p:childTnLst>
                              <p:par>
                                <p:cTn id="39" presetID="17" presetClass="entr" presetSubtype="10" fill="hold" nodeType="clickEffect">
                                  <p:stCondLst>
                                    <p:cond delay="0"/>
                                  </p:stCondLst>
                                  <p:childTnLst>
                                    <p:set>
                                      <p:cBhvr>
                                        <p:cTn id="40" dur="1" fill="hold">
                                          <p:stCondLst>
                                            <p:cond delay="0"/>
                                          </p:stCondLst>
                                        </p:cTn>
                                        <p:tgtEl>
                                          <p:spTgt spid="19"/>
                                        </p:tgtEl>
                                        <p:attrNameLst>
                                          <p:attrName>style.visibility</p:attrName>
                                        </p:attrNameLst>
                                      </p:cBhvr>
                                      <p:to>
                                        <p:strVal val="visible"/>
                                      </p:to>
                                    </p:set>
                                    <p:anim calcmode="lin" valueType="num">
                                      <p:cBhvr>
                                        <p:cTn id="41" dur="500" fill="hold"/>
                                        <p:tgtEl>
                                          <p:spTgt spid="19"/>
                                        </p:tgtEl>
                                        <p:attrNameLst>
                                          <p:attrName>ppt_w</p:attrName>
                                        </p:attrNameLst>
                                      </p:cBhvr>
                                      <p:tavLst>
                                        <p:tav tm="0">
                                          <p:val>
                                            <p:fltVal val="0"/>
                                          </p:val>
                                        </p:tav>
                                        <p:tav tm="100000">
                                          <p:val>
                                            <p:strVal val="#ppt_w"/>
                                          </p:val>
                                        </p:tav>
                                      </p:tavLst>
                                    </p:anim>
                                    <p:anim calcmode="lin" valueType="num">
                                      <p:cBhvr>
                                        <p:cTn id="42" dur="500" fill="hold"/>
                                        <p:tgtEl>
                                          <p:spTgt spid="19"/>
                                        </p:tgtEl>
                                        <p:attrNameLst>
                                          <p:attrName>ppt_h</p:attrName>
                                        </p:attrNameLst>
                                      </p:cBhvr>
                                      <p:tavLst>
                                        <p:tav tm="0">
                                          <p:val>
                                            <p:strVal val="#ppt_h"/>
                                          </p:val>
                                        </p:tav>
                                        <p:tav tm="100000">
                                          <p:val>
                                            <p:strVal val="#ppt_h"/>
                                          </p:val>
                                        </p:tav>
                                      </p:tavLst>
                                    </p:anim>
                                  </p:childTnLst>
                                </p:cTn>
                              </p:par>
                              <p:par>
                                <p:cTn id="43" presetID="17" presetClass="entr" presetSubtype="10" fill="hold" nodeType="withEffect">
                                  <p:stCondLst>
                                    <p:cond delay="0"/>
                                  </p:stCondLst>
                                  <p:childTnLst>
                                    <p:set>
                                      <p:cBhvr>
                                        <p:cTn id="44" dur="1" fill="hold">
                                          <p:stCondLst>
                                            <p:cond delay="0"/>
                                          </p:stCondLst>
                                        </p:cTn>
                                        <p:tgtEl>
                                          <p:spTgt spid="131"/>
                                        </p:tgtEl>
                                        <p:attrNameLst>
                                          <p:attrName>style.visibility</p:attrName>
                                        </p:attrNameLst>
                                      </p:cBhvr>
                                      <p:to>
                                        <p:strVal val="visible"/>
                                      </p:to>
                                    </p:set>
                                    <p:anim calcmode="lin" valueType="num">
                                      <p:cBhvr>
                                        <p:cTn id="45" dur="500" fill="hold"/>
                                        <p:tgtEl>
                                          <p:spTgt spid="131"/>
                                        </p:tgtEl>
                                        <p:attrNameLst>
                                          <p:attrName>ppt_w</p:attrName>
                                        </p:attrNameLst>
                                      </p:cBhvr>
                                      <p:tavLst>
                                        <p:tav tm="0">
                                          <p:val>
                                            <p:fltVal val="0"/>
                                          </p:val>
                                        </p:tav>
                                        <p:tav tm="100000">
                                          <p:val>
                                            <p:strVal val="#ppt_w"/>
                                          </p:val>
                                        </p:tav>
                                      </p:tavLst>
                                    </p:anim>
                                    <p:anim calcmode="lin" valueType="num">
                                      <p:cBhvr>
                                        <p:cTn id="46" dur="500" fill="hold"/>
                                        <p:tgtEl>
                                          <p:spTgt spid="131"/>
                                        </p:tgtEl>
                                        <p:attrNameLst>
                                          <p:attrName>ppt_h</p:attrName>
                                        </p:attrNameLst>
                                      </p:cBhvr>
                                      <p:tavLst>
                                        <p:tav tm="0">
                                          <p:val>
                                            <p:strVal val="#ppt_h"/>
                                          </p:val>
                                        </p:tav>
                                        <p:tav tm="100000">
                                          <p:val>
                                            <p:strVal val="#ppt_h"/>
                                          </p:val>
                                        </p:tav>
                                      </p:tavLst>
                                    </p:anim>
                                  </p:childTnLst>
                                </p:cTn>
                              </p:par>
                              <p:par>
                                <p:cTn id="47" presetID="17" presetClass="entr" presetSubtype="10" fill="hold" nodeType="withEffect">
                                  <p:stCondLst>
                                    <p:cond delay="0"/>
                                  </p:stCondLst>
                                  <p:childTnLst>
                                    <p:set>
                                      <p:cBhvr>
                                        <p:cTn id="48" dur="1" fill="hold">
                                          <p:stCondLst>
                                            <p:cond delay="0"/>
                                          </p:stCondLst>
                                        </p:cTn>
                                        <p:tgtEl>
                                          <p:spTgt spid="23"/>
                                        </p:tgtEl>
                                        <p:attrNameLst>
                                          <p:attrName>style.visibility</p:attrName>
                                        </p:attrNameLst>
                                      </p:cBhvr>
                                      <p:to>
                                        <p:strVal val="visible"/>
                                      </p:to>
                                    </p:set>
                                    <p:anim calcmode="lin" valueType="num">
                                      <p:cBhvr>
                                        <p:cTn id="49" dur="500" fill="hold"/>
                                        <p:tgtEl>
                                          <p:spTgt spid="23"/>
                                        </p:tgtEl>
                                        <p:attrNameLst>
                                          <p:attrName>ppt_w</p:attrName>
                                        </p:attrNameLst>
                                      </p:cBhvr>
                                      <p:tavLst>
                                        <p:tav tm="0">
                                          <p:val>
                                            <p:fltVal val="0"/>
                                          </p:val>
                                        </p:tav>
                                        <p:tav tm="100000">
                                          <p:val>
                                            <p:strVal val="#ppt_w"/>
                                          </p:val>
                                        </p:tav>
                                      </p:tavLst>
                                    </p:anim>
                                    <p:anim calcmode="lin" valueType="num">
                                      <p:cBhvr>
                                        <p:cTn id="50" dur="500" fill="hold"/>
                                        <p:tgtEl>
                                          <p:spTgt spid="23"/>
                                        </p:tgtEl>
                                        <p:attrNameLst>
                                          <p:attrName>ppt_h</p:attrName>
                                        </p:attrNameLst>
                                      </p:cBhvr>
                                      <p:tavLst>
                                        <p:tav tm="0">
                                          <p:val>
                                            <p:strVal val="#ppt_h"/>
                                          </p:val>
                                        </p:tav>
                                        <p:tav tm="100000">
                                          <p:val>
                                            <p:strVal val="#ppt_h"/>
                                          </p:val>
                                        </p:tav>
                                      </p:tavLst>
                                    </p:anim>
                                  </p:childTnLst>
                                </p:cTn>
                              </p:par>
                              <p:par>
                                <p:cTn id="51" presetID="17" presetClass="entr" presetSubtype="10" fill="hold" grpId="0" nodeType="withEffect">
                                  <p:stCondLst>
                                    <p:cond delay="0"/>
                                  </p:stCondLst>
                                  <p:childTnLst>
                                    <p:set>
                                      <p:cBhvr>
                                        <p:cTn id="52" dur="1" fill="hold">
                                          <p:stCondLst>
                                            <p:cond delay="0"/>
                                          </p:stCondLst>
                                        </p:cTn>
                                        <p:tgtEl>
                                          <p:spTgt spid="24"/>
                                        </p:tgtEl>
                                        <p:attrNameLst>
                                          <p:attrName>style.visibility</p:attrName>
                                        </p:attrNameLst>
                                      </p:cBhvr>
                                      <p:to>
                                        <p:strVal val="visible"/>
                                      </p:to>
                                    </p:set>
                                    <p:anim calcmode="lin" valueType="num">
                                      <p:cBhvr>
                                        <p:cTn id="53" dur="500" fill="hold"/>
                                        <p:tgtEl>
                                          <p:spTgt spid="24"/>
                                        </p:tgtEl>
                                        <p:attrNameLst>
                                          <p:attrName>ppt_w</p:attrName>
                                        </p:attrNameLst>
                                      </p:cBhvr>
                                      <p:tavLst>
                                        <p:tav tm="0">
                                          <p:val>
                                            <p:fltVal val="0"/>
                                          </p:val>
                                        </p:tav>
                                        <p:tav tm="100000">
                                          <p:val>
                                            <p:strVal val="#ppt_w"/>
                                          </p:val>
                                        </p:tav>
                                      </p:tavLst>
                                    </p:anim>
                                    <p:anim calcmode="lin" valueType="num">
                                      <p:cBhvr>
                                        <p:cTn id="54" dur="500" fill="hold"/>
                                        <p:tgtEl>
                                          <p:spTgt spid="2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5" grpId="1"/>
      <p:bldP spid="24" grpId="0"/>
      <p:bldP spid="24"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p:cNvPicPr>
            <a:picLocks noChangeAspect="1"/>
          </p:cNvPicPr>
          <p:nvPr/>
        </p:nvPicPr>
        <p:blipFill>
          <a:blip r:embed="rId1" cstate="print"/>
          <a:stretch>
            <a:fillRect/>
          </a:stretch>
        </p:blipFill>
        <p:spPr>
          <a:xfrm>
            <a:off x="213" y="-635"/>
            <a:ext cx="12193057" cy="6858594"/>
          </a:xfrm>
          <a:prstGeom prst="rect">
            <a:avLst/>
          </a:prstGeom>
        </p:spPr>
      </p:pic>
      <p:sp>
        <p:nvSpPr>
          <p:cNvPr id="6" name="文本框 4"/>
          <p:cNvSpPr txBox="1"/>
          <p:nvPr/>
        </p:nvSpPr>
        <p:spPr>
          <a:xfrm>
            <a:off x="1455311" y="217369"/>
            <a:ext cx="9401577" cy="922020"/>
          </a:xfrm>
          <a:prstGeom prst="rect">
            <a:avLst/>
          </a:prstGeom>
          <a:noFill/>
        </p:spPr>
        <p:txBody>
          <a:bodyPr wrap="square" rtlCol="0">
            <a:spAutoFit/>
          </a:bodyPr>
          <a:lstStyle/>
          <a:p>
            <a:pPr algn="ctr">
              <a:lnSpc>
                <a:spcPct val="150000"/>
              </a:lnSpc>
            </a:pPr>
            <a:r>
              <a:rPr lang="zh-CN" altLang="en-US" sz="3600" b="1" dirty="0" smtClean="0">
                <a:solidFill>
                  <a:srgbClr val="FFC000"/>
                </a:solidFill>
              </a:rPr>
              <a:t>5G赋能千行百业提质增效</a:t>
            </a:r>
            <a:endParaRPr lang="en-US" altLang="zh-CN" sz="3600" b="1" dirty="0" smtClean="0">
              <a:solidFill>
                <a:srgbClr val="FFC000"/>
              </a:solidFill>
            </a:endParaRPr>
          </a:p>
        </p:txBody>
      </p:sp>
      <p:sp>
        <p:nvSpPr>
          <p:cNvPr id="7" name="object 6"/>
          <p:cNvSpPr/>
          <p:nvPr/>
        </p:nvSpPr>
        <p:spPr>
          <a:xfrm>
            <a:off x="3618864" y="4052978"/>
            <a:ext cx="451484" cy="457200"/>
          </a:xfrm>
          <a:custGeom>
            <a:avLst/>
            <a:gdLst/>
            <a:ahLst/>
            <a:cxnLst/>
            <a:rect l="l" t="t" r="r" b="b"/>
            <a:pathLst>
              <a:path w="451485" h="457200">
                <a:moveTo>
                  <a:pt x="451103" y="342900"/>
                </a:moveTo>
                <a:lnTo>
                  <a:pt x="225551" y="342900"/>
                </a:lnTo>
                <a:lnTo>
                  <a:pt x="225551" y="457200"/>
                </a:lnTo>
                <a:lnTo>
                  <a:pt x="0" y="228600"/>
                </a:lnTo>
                <a:lnTo>
                  <a:pt x="225551" y="0"/>
                </a:lnTo>
                <a:lnTo>
                  <a:pt x="225551" y="114300"/>
                </a:lnTo>
                <a:lnTo>
                  <a:pt x="451103" y="114300"/>
                </a:lnTo>
                <a:lnTo>
                  <a:pt x="451103" y="342900"/>
                </a:lnTo>
                <a:close/>
              </a:path>
            </a:pathLst>
          </a:custGeom>
          <a:ln w="24383">
            <a:solidFill>
              <a:srgbClr val="7D7D7D"/>
            </a:solidFill>
          </a:ln>
        </p:spPr>
        <p:txBody>
          <a:bodyPr wrap="square" lIns="0" tIns="0" rIns="0" bIns="0" rtlCol="0"/>
          <a:lstStyle/>
          <a:p/>
        </p:txBody>
      </p:sp>
      <p:sp>
        <p:nvSpPr>
          <p:cNvPr id="8" name="object 7"/>
          <p:cNvSpPr/>
          <p:nvPr/>
        </p:nvSpPr>
        <p:spPr>
          <a:xfrm>
            <a:off x="5498463" y="4583585"/>
            <a:ext cx="870585" cy="914400"/>
          </a:xfrm>
          <a:custGeom>
            <a:avLst/>
            <a:gdLst/>
            <a:ahLst/>
            <a:cxnLst/>
            <a:rect l="l" t="t" r="r" b="b"/>
            <a:pathLst>
              <a:path w="870585" h="914400">
                <a:moveTo>
                  <a:pt x="273938" y="0"/>
                </a:moveTo>
                <a:lnTo>
                  <a:pt x="0" y="0"/>
                </a:lnTo>
                <a:lnTo>
                  <a:pt x="46100" y="34544"/>
                </a:lnTo>
                <a:lnTo>
                  <a:pt x="91821" y="60325"/>
                </a:lnTo>
                <a:lnTo>
                  <a:pt x="181991" y="129413"/>
                </a:lnTo>
                <a:lnTo>
                  <a:pt x="204088" y="137922"/>
                </a:lnTo>
                <a:lnTo>
                  <a:pt x="226060" y="155194"/>
                </a:lnTo>
                <a:lnTo>
                  <a:pt x="269367" y="189738"/>
                </a:lnTo>
                <a:lnTo>
                  <a:pt x="290703" y="198348"/>
                </a:lnTo>
                <a:lnTo>
                  <a:pt x="332613" y="232841"/>
                </a:lnTo>
                <a:lnTo>
                  <a:pt x="373380" y="267335"/>
                </a:lnTo>
                <a:lnTo>
                  <a:pt x="393319" y="275958"/>
                </a:lnTo>
                <a:lnTo>
                  <a:pt x="412876" y="293204"/>
                </a:lnTo>
                <a:lnTo>
                  <a:pt x="432181" y="310451"/>
                </a:lnTo>
                <a:lnTo>
                  <a:pt x="429133" y="362204"/>
                </a:lnTo>
                <a:lnTo>
                  <a:pt x="426212" y="413943"/>
                </a:lnTo>
                <a:lnTo>
                  <a:pt x="420878" y="500189"/>
                </a:lnTo>
                <a:lnTo>
                  <a:pt x="418465" y="543306"/>
                </a:lnTo>
                <a:lnTo>
                  <a:pt x="416306" y="577799"/>
                </a:lnTo>
                <a:lnTo>
                  <a:pt x="414528" y="612305"/>
                </a:lnTo>
                <a:lnTo>
                  <a:pt x="413131" y="646798"/>
                </a:lnTo>
                <a:lnTo>
                  <a:pt x="411988" y="672668"/>
                </a:lnTo>
                <a:lnTo>
                  <a:pt x="411480" y="707161"/>
                </a:lnTo>
                <a:lnTo>
                  <a:pt x="411353" y="733044"/>
                </a:lnTo>
                <a:lnTo>
                  <a:pt x="411734" y="758913"/>
                </a:lnTo>
                <a:lnTo>
                  <a:pt x="414147" y="802030"/>
                </a:lnTo>
                <a:lnTo>
                  <a:pt x="423037" y="862406"/>
                </a:lnTo>
                <a:lnTo>
                  <a:pt x="438785" y="914146"/>
                </a:lnTo>
                <a:lnTo>
                  <a:pt x="867410" y="914146"/>
                </a:lnTo>
                <a:lnTo>
                  <a:pt x="869061" y="888276"/>
                </a:lnTo>
                <a:lnTo>
                  <a:pt x="869950" y="871029"/>
                </a:lnTo>
                <a:lnTo>
                  <a:pt x="870076" y="845146"/>
                </a:lnTo>
                <a:lnTo>
                  <a:pt x="869696" y="827900"/>
                </a:lnTo>
                <a:lnTo>
                  <a:pt x="867283" y="793407"/>
                </a:lnTo>
                <a:lnTo>
                  <a:pt x="863092" y="758913"/>
                </a:lnTo>
                <a:lnTo>
                  <a:pt x="857631" y="724420"/>
                </a:lnTo>
                <a:lnTo>
                  <a:pt x="854710" y="707161"/>
                </a:lnTo>
                <a:lnTo>
                  <a:pt x="848487" y="664044"/>
                </a:lnTo>
                <a:lnTo>
                  <a:pt x="845312" y="646798"/>
                </a:lnTo>
                <a:lnTo>
                  <a:pt x="842263" y="629551"/>
                </a:lnTo>
                <a:lnTo>
                  <a:pt x="839343" y="612305"/>
                </a:lnTo>
                <a:lnTo>
                  <a:pt x="836676" y="586422"/>
                </a:lnTo>
                <a:lnTo>
                  <a:pt x="834136" y="569175"/>
                </a:lnTo>
                <a:lnTo>
                  <a:pt x="832104" y="543306"/>
                </a:lnTo>
                <a:lnTo>
                  <a:pt x="830326" y="517436"/>
                </a:lnTo>
                <a:lnTo>
                  <a:pt x="828040" y="482942"/>
                </a:lnTo>
                <a:lnTo>
                  <a:pt x="827532" y="474319"/>
                </a:lnTo>
                <a:lnTo>
                  <a:pt x="827151" y="474319"/>
                </a:lnTo>
                <a:lnTo>
                  <a:pt x="826643" y="457073"/>
                </a:lnTo>
                <a:lnTo>
                  <a:pt x="826770" y="448437"/>
                </a:lnTo>
                <a:lnTo>
                  <a:pt x="827024" y="439813"/>
                </a:lnTo>
                <a:lnTo>
                  <a:pt x="827913" y="431190"/>
                </a:lnTo>
                <a:lnTo>
                  <a:pt x="828421" y="422567"/>
                </a:lnTo>
                <a:lnTo>
                  <a:pt x="828801" y="413943"/>
                </a:lnTo>
                <a:lnTo>
                  <a:pt x="829818" y="396697"/>
                </a:lnTo>
                <a:lnTo>
                  <a:pt x="832358" y="336334"/>
                </a:lnTo>
                <a:lnTo>
                  <a:pt x="834390" y="293204"/>
                </a:lnTo>
                <a:lnTo>
                  <a:pt x="835406" y="275958"/>
                </a:lnTo>
                <a:lnTo>
                  <a:pt x="836422" y="250088"/>
                </a:lnTo>
                <a:lnTo>
                  <a:pt x="837438" y="232841"/>
                </a:lnTo>
                <a:lnTo>
                  <a:pt x="838454" y="206971"/>
                </a:lnTo>
                <a:lnTo>
                  <a:pt x="840486" y="172466"/>
                </a:lnTo>
                <a:lnTo>
                  <a:pt x="841501" y="146558"/>
                </a:lnTo>
                <a:lnTo>
                  <a:pt x="844042" y="103505"/>
                </a:lnTo>
                <a:lnTo>
                  <a:pt x="441960" y="103505"/>
                </a:lnTo>
                <a:lnTo>
                  <a:pt x="415671" y="86233"/>
                </a:lnTo>
                <a:lnTo>
                  <a:pt x="390779" y="68961"/>
                </a:lnTo>
                <a:lnTo>
                  <a:pt x="367284" y="51689"/>
                </a:lnTo>
                <a:lnTo>
                  <a:pt x="355981" y="51689"/>
                </a:lnTo>
                <a:lnTo>
                  <a:pt x="334137" y="34544"/>
                </a:lnTo>
                <a:lnTo>
                  <a:pt x="323596" y="25908"/>
                </a:lnTo>
                <a:lnTo>
                  <a:pt x="313309" y="25908"/>
                </a:lnTo>
                <a:lnTo>
                  <a:pt x="303149" y="17272"/>
                </a:lnTo>
                <a:lnTo>
                  <a:pt x="293243" y="8636"/>
                </a:lnTo>
                <a:lnTo>
                  <a:pt x="283591" y="8636"/>
                </a:lnTo>
                <a:lnTo>
                  <a:pt x="273938" y="0"/>
                </a:lnTo>
                <a:close/>
              </a:path>
            </a:pathLst>
          </a:custGeom>
          <a:solidFill>
            <a:srgbClr val="2F859C"/>
          </a:solidFill>
        </p:spPr>
        <p:txBody>
          <a:bodyPr wrap="square" lIns="0" tIns="0" rIns="0" bIns="0" rtlCol="0"/>
          <a:lstStyle/>
          <a:p/>
        </p:txBody>
      </p:sp>
      <p:sp>
        <p:nvSpPr>
          <p:cNvPr id="10" name="object 8"/>
          <p:cNvSpPr/>
          <p:nvPr/>
        </p:nvSpPr>
        <p:spPr>
          <a:xfrm>
            <a:off x="4323079" y="2436141"/>
            <a:ext cx="2242820" cy="2251075"/>
          </a:xfrm>
          <a:custGeom>
            <a:avLst/>
            <a:gdLst/>
            <a:ahLst/>
            <a:cxnLst/>
            <a:rect l="l" t="t" r="r" b="b"/>
            <a:pathLst>
              <a:path w="2242820" h="2251075">
                <a:moveTo>
                  <a:pt x="0" y="0"/>
                </a:moveTo>
                <a:lnTo>
                  <a:pt x="15493" y="51815"/>
                </a:lnTo>
                <a:lnTo>
                  <a:pt x="33019" y="103504"/>
                </a:lnTo>
                <a:lnTo>
                  <a:pt x="52450" y="163829"/>
                </a:lnTo>
                <a:lnTo>
                  <a:pt x="73913" y="215645"/>
                </a:lnTo>
                <a:lnTo>
                  <a:pt x="97789" y="275970"/>
                </a:lnTo>
                <a:lnTo>
                  <a:pt x="123951" y="327787"/>
                </a:lnTo>
                <a:lnTo>
                  <a:pt x="152400" y="388111"/>
                </a:lnTo>
                <a:lnTo>
                  <a:pt x="183514" y="439800"/>
                </a:lnTo>
                <a:lnTo>
                  <a:pt x="217297" y="491616"/>
                </a:lnTo>
                <a:lnTo>
                  <a:pt x="253873" y="551941"/>
                </a:lnTo>
                <a:lnTo>
                  <a:pt x="293243" y="603757"/>
                </a:lnTo>
                <a:lnTo>
                  <a:pt x="335533" y="655446"/>
                </a:lnTo>
                <a:lnTo>
                  <a:pt x="380873" y="707262"/>
                </a:lnTo>
                <a:lnTo>
                  <a:pt x="429513" y="758951"/>
                </a:lnTo>
                <a:lnTo>
                  <a:pt x="481330" y="810640"/>
                </a:lnTo>
                <a:lnTo>
                  <a:pt x="536575" y="862456"/>
                </a:lnTo>
                <a:lnTo>
                  <a:pt x="595376" y="914145"/>
                </a:lnTo>
                <a:lnTo>
                  <a:pt x="657732" y="957326"/>
                </a:lnTo>
                <a:lnTo>
                  <a:pt x="723772" y="1000378"/>
                </a:lnTo>
                <a:lnTo>
                  <a:pt x="821563" y="1060830"/>
                </a:lnTo>
                <a:lnTo>
                  <a:pt x="879729" y="1095247"/>
                </a:lnTo>
                <a:lnTo>
                  <a:pt x="940816" y="1129791"/>
                </a:lnTo>
                <a:lnTo>
                  <a:pt x="1005585" y="1164335"/>
                </a:lnTo>
                <a:lnTo>
                  <a:pt x="1073911" y="1198752"/>
                </a:lnTo>
                <a:lnTo>
                  <a:pt x="1109726" y="1216024"/>
                </a:lnTo>
                <a:lnTo>
                  <a:pt x="1146556" y="1233296"/>
                </a:lnTo>
                <a:lnTo>
                  <a:pt x="1184529" y="1250568"/>
                </a:lnTo>
                <a:lnTo>
                  <a:pt x="1223645" y="1259204"/>
                </a:lnTo>
                <a:lnTo>
                  <a:pt x="1263904" y="1276349"/>
                </a:lnTo>
                <a:lnTo>
                  <a:pt x="1305559" y="1293621"/>
                </a:lnTo>
                <a:lnTo>
                  <a:pt x="1348358" y="1302258"/>
                </a:lnTo>
                <a:lnTo>
                  <a:pt x="1392555" y="1319529"/>
                </a:lnTo>
                <a:lnTo>
                  <a:pt x="1438147" y="1328165"/>
                </a:lnTo>
                <a:lnTo>
                  <a:pt x="1485265" y="1345437"/>
                </a:lnTo>
                <a:lnTo>
                  <a:pt x="1533652" y="1354073"/>
                </a:lnTo>
                <a:lnTo>
                  <a:pt x="1534668" y="1423034"/>
                </a:lnTo>
                <a:lnTo>
                  <a:pt x="1537208" y="1466087"/>
                </a:lnTo>
                <a:lnTo>
                  <a:pt x="1545463" y="1543684"/>
                </a:lnTo>
                <a:lnTo>
                  <a:pt x="1550796" y="1586864"/>
                </a:lnTo>
                <a:lnTo>
                  <a:pt x="1556766" y="1630045"/>
                </a:lnTo>
                <a:lnTo>
                  <a:pt x="1563243" y="1673097"/>
                </a:lnTo>
                <a:lnTo>
                  <a:pt x="1576832" y="1767966"/>
                </a:lnTo>
                <a:lnTo>
                  <a:pt x="1583690" y="1811146"/>
                </a:lnTo>
                <a:lnTo>
                  <a:pt x="1590420" y="1862835"/>
                </a:lnTo>
                <a:lnTo>
                  <a:pt x="1596644" y="1906015"/>
                </a:lnTo>
                <a:lnTo>
                  <a:pt x="1602485" y="1957704"/>
                </a:lnTo>
                <a:lnTo>
                  <a:pt x="1607566" y="2000757"/>
                </a:lnTo>
                <a:lnTo>
                  <a:pt x="1611883" y="2052573"/>
                </a:lnTo>
                <a:lnTo>
                  <a:pt x="1615185" y="2095627"/>
                </a:lnTo>
                <a:lnTo>
                  <a:pt x="1617218" y="2147442"/>
                </a:lnTo>
                <a:lnTo>
                  <a:pt x="1617980" y="2190495"/>
                </a:lnTo>
                <a:lnTo>
                  <a:pt x="1617345" y="2242312"/>
                </a:lnTo>
                <a:lnTo>
                  <a:pt x="1617345" y="2250947"/>
                </a:lnTo>
                <a:lnTo>
                  <a:pt x="2019427" y="2250947"/>
                </a:lnTo>
                <a:lnTo>
                  <a:pt x="2020951" y="2225040"/>
                </a:lnTo>
                <a:lnTo>
                  <a:pt x="2021967" y="2216404"/>
                </a:lnTo>
                <a:lnTo>
                  <a:pt x="2087118" y="2078481"/>
                </a:lnTo>
                <a:lnTo>
                  <a:pt x="2147951" y="2000757"/>
                </a:lnTo>
                <a:lnTo>
                  <a:pt x="2208403" y="1931796"/>
                </a:lnTo>
                <a:lnTo>
                  <a:pt x="2242693" y="1897379"/>
                </a:lnTo>
                <a:lnTo>
                  <a:pt x="1892045" y="1897379"/>
                </a:lnTo>
                <a:lnTo>
                  <a:pt x="1879345" y="1845564"/>
                </a:lnTo>
                <a:lnTo>
                  <a:pt x="1865630" y="1793874"/>
                </a:lnTo>
                <a:lnTo>
                  <a:pt x="1858391" y="1776602"/>
                </a:lnTo>
                <a:lnTo>
                  <a:pt x="1851025" y="1750695"/>
                </a:lnTo>
                <a:lnTo>
                  <a:pt x="1843405" y="1724786"/>
                </a:lnTo>
                <a:lnTo>
                  <a:pt x="1835658" y="1699005"/>
                </a:lnTo>
                <a:lnTo>
                  <a:pt x="1827657" y="1673097"/>
                </a:lnTo>
                <a:lnTo>
                  <a:pt x="1819529" y="1655826"/>
                </a:lnTo>
                <a:lnTo>
                  <a:pt x="1811401" y="1630045"/>
                </a:lnTo>
                <a:lnTo>
                  <a:pt x="1803019" y="1604136"/>
                </a:lnTo>
                <a:lnTo>
                  <a:pt x="1794636" y="1569592"/>
                </a:lnTo>
                <a:lnTo>
                  <a:pt x="1786128" y="1543684"/>
                </a:lnTo>
                <a:lnTo>
                  <a:pt x="1777619" y="1509267"/>
                </a:lnTo>
                <a:lnTo>
                  <a:pt x="1768983" y="1483359"/>
                </a:lnTo>
                <a:lnTo>
                  <a:pt x="1760346" y="1448815"/>
                </a:lnTo>
                <a:lnTo>
                  <a:pt x="1751710" y="1405762"/>
                </a:lnTo>
                <a:lnTo>
                  <a:pt x="1743202" y="1371218"/>
                </a:lnTo>
                <a:lnTo>
                  <a:pt x="1734566" y="1328165"/>
                </a:lnTo>
                <a:lnTo>
                  <a:pt x="1723644" y="1259204"/>
                </a:lnTo>
                <a:lnTo>
                  <a:pt x="1719580" y="1198752"/>
                </a:lnTo>
                <a:lnTo>
                  <a:pt x="1522603" y="1198752"/>
                </a:lnTo>
                <a:lnTo>
                  <a:pt x="1504442" y="1190116"/>
                </a:lnTo>
                <a:lnTo>
                  <a:pt x="1466722" y="1181480"/>
                </a:lnTo>
                <a:lnTo>
                  <a:pt x="1447165" y="1181480"/>
                </a:lnTo>
                <a:lnTo>
                  <a:pt x="1426971" y="1172845"/>
                </a:lnTo>
                <a:lnTo>
                  <a:pt x="1406270" y="1164335"/>
                </a:lnTo>
                <a:lnTo>
                  <a:pt x="1384808" y="1164335"/>
                </a:lnTo>
                <a:lnTo>
                  <a:pt x="1362709" y="1155699"/>
                </a:lnTo>
                <a:lnTo>
                  <a:pt x="1339850" y="1147064"/>
                </a:lnTo>
                <a:lnTo>
                  <a:pt x="1316228" y="1138427"/>
                </a:lnTo>
                <a:lnTo>
                  <a:pt x="1291844" y="1138427"/>
                </a:lnTo>
                <a:lnTo>
                  <a:pt x="1240282" y="1121155"/>
                </a:lnTo>
                <a:lnTo>
                  <a:pt x="1213104" y="1103883"/>
                </a:lnTo>
                <a:lnTo>
                  <a:pt x="1185036" y="1095247"/>
                </a:lnTo>
                <a:lnTo>
                  <a:pt x="1125601" y="1077976"/>
                </a:lnTo>
                <a:lnTo>
                  <a:pt x="1094232" y="1060830"/>
                </a:lnTo>
                <a:lnTo>
                  <a:pt x="1061720" y="1043558"/>
                </a:lnTo>
                <a:lnTo>
                  <a:pt x="1067561" y="1017651"/>
                </a:lnTo>
                <a:lnTo>
                  <a:pt x="1073022" y="991742"/>
                </a:lnTo>
                <a:lnTo>
                  <a:pt x="1078230" y="965961"/>
                </a:lnTo>
                <a:lnTo>
                  <a:pt x="1079881" y="957326"/>
                </a:lnTo>
                <a:lnTo>
                  <a:pt x="884173" y="957326"/>
                </a:lnTo>
                <a:lnTo>
                  <a:pt x="829056" y="922781"/>
                </a:lnTo>
                <a:lnTo>
                  <a:pt x="775843" y="896873"/>
                </a:lnTo>
                <a:lnTo>
                  <a:pt x="724534" y="862456"/>
                </a:lnTo>
                <a:lnTo>
                  <a:pt x="674878" y="827912"/>
                </a:lnTo>
                <a:lnTo>
                  <a:pt x="626998" y="793495"/>
                </a:lnTo>
                <a:lnTo>
                  <a:pt x="580390" y="758951"/>
                </a:lnTo>
                <a:lnTo>
                  <a:pt x="535178" y="724407"/>
                </a:lnTo>
                <a:lnTo>
                  <a:pt x="491108" y="681354"/>
                </a:lnTo>
                <a:lnTo>
                  <a:pt x="447929" y="646810"/>
                </a:lnTo>
                <a:lnTo>
                  <a:pt x="405764" y="603757"/>
                </a:lnTo>
                <a:lnTo>
                  <a:pt x="364236" y="551941"/>
                </a:lnTo>
                <a:lnTo>
                  <a:pt x="323342" y="508888"/>
                </a:lnTo>
                <a:lnTo>
                  <a:pt x="282956" y="457072"/>
                </a:lnTo>
                <a:lnTo>
                  <a:pt x="242824" y="396747"/>
                </a:lnTo>
                <a:lnTo>
                  <a:pt x="202819" y="344931"/>
                </a:lnTo>
                <a:lnTo>
                  <a:pt x="162813" y="284606"/>
                </a:lnTo>
                <a:lnTo>
                  <a:pt x="122681" y="215645"/>
                </a:lnTo>
                <a:lnTo>
                  <a:pt x="82295" y="146684"/>
                </a:lnTo>
                <a:lnTo>
                  <a:pt x="41401" y="77596"/>
                </a:lnTo>
                <a:lnTo>
                  <a:pt x="0" y="0"/>
                </a:lnTo>
                <a:close/>
              </a:path>
            </a:pathLst>
          </a:custGeom>
          <a:solidFill>
            <a:srgbClr val="2F859C"/>
          </a:solidFill>
        </p:spPr>
        <p:txBody>
          <a:bodyPr wrap="square" lIns="0" tIns="0" rIns="0" bIns="0" rtlCol="0"/>
          <a:lstStyle/>
          <a:p/>
        </p:txBody>
      </p:sp>
      <p:sp>
        <p:nvSpPr>
          <p:cNvPr id="11" name="object 9"/>
          <p:cNvSpPr/>
          <p:nvPr/>
        </p:nvSpPr>
        <p:spPr>
          <a:xfrm>
            <a:off x="5165343" y="4574949"/>
            <a:ext cx="598170" cy="0"/>
          </a:xfrm>
          <a:custGeom>
            <a:avLst/>
            <a:gdLst/>
            <a:ahLst/>
            <a:cxnLst/>
            <a:rect l="l" t="t" r="r" b="b"/>
            <a:pathLst>
              <a:path w="598170">
                <a:moveTo>
                  <a:pt x="0" y="0"/>
                </a:moveTo>
                <a:lnTo>
                  <a:pt x="597662" y="0"/>
                </a:lnTo>
              </a:path>
            </a:pathLst>
          </a:custGeom>
          <a:ln w="17271">
            <a:solidFill>
              <a:srgbClr val="2F859C"/>
            </a:solidFill>
          </a:ln>
        </p:spPr>
        <p:txBody>
          <a:bodyPr wrap="square" lIns="0" tIns="0" rIns="0" bIns="0" rtlCol="0"/>
          <a:lstStyle/>
          <a:p/>
        </p:txBody>
      </p:sp>
      <p:sp>
        <p:nvSpPr>
          <p:cNvPr id="12" name="object 10"/>
          <p:cNvSpPr/>
          <p:nvPr/>
        </p:nvSpPr>
        <p:spPr>
          <a:xfrm>
            <a:off x="4286376" y="4212744"/>
            <a:ext cx="1449070" cy="353695"/>
          </a:xfrm>
          <a:custGeom>
            <a:avLst/>
            <a:gdLst/>
            <a:ahLst/>
            <a:cxnLst/>
            <a:rect l="l" t="t" r="r" b="b"/>
            <a:pathLst>
              <a:path w="1449070" h="353695">
                <a:moveTo>
                  <a:pt x="0" y="0"/>
                </a:moveTo>
                <a:lnTo>
                  <a:pt x="59435" y="25907"/>
                </a:lnTo>
                <a:lnTo>
                  <a:pt x="114681" y="60325"/>
                </a:lnTo>
                <a:lnTo>
                  <a:pt x="165988" y="86232"/>
                </a:lnTo>
                <a:lnTo>
                  <a:pt x="213740" y="112140"/>
                </a:lnTo>
                <a:lnTo>
                  <a:pt x="258317" y="137921"/>
                </a:lnTo>
                <a:lnTo>
                  <a:pt x="299973" y="155194"/>
                </a:lnTo>
                <a:lnTo>
                  <a:pt x="339344" y="181101"/>
                </a:lnTo>
                <a:lnTo>
                  <a:pt x="376681" y="198374"/>
                </a:lnTo>
                <a:lnTo>
                  <a:pt x="412241" y="215645"/>
                </a:lnTo>
                <a:lnTo>
                  <a:pt x="446531" y="232790"/>
                </a:lnTo>
                <a:lnTo>
                  <a:pt x="479932" y="250062"/>
                </a:lnTo>
                <a:lnTo>
                  <a:pt x="512698" y="258698"/>
                </a:lnTo>
                <a:lnTo>
                  <a:pt x="545337" y="275970"/>
                </a:lnTo>
                <a:lnTo>
                  <a:pt x="578231" y="284606"/>
                </a:lnTo>
                <a:lnTo>
                  <a:pt x="611632" y="301878"/>
                </a:lnTo>
                <a:lnTo>
                  <a:pt x="645921" y="310514"/>
                </a:lnTo>
                <a:lnTo>
                  <a:pt x="718946" y="327659"/>
                </a:lnTo>
                <a:lnTo>
                  <a:pt x="758317" y="336295"/>
                </a:lnTo>
                <a:lnTo>
                  <a:pt x="800226" y="344931"/>
                </a:lnTo>
                <a:lnTo>
                  <a:pt x="820546" y="344931"/>
                </a:lnTo>
                <a:lnTo>
                  <a:pt x="840358" y="353567"/>
                </a:lnTo>
                <a:lnTo>
                  <a:pt x="1448943" y="353567"/>
                </a:lnTo>
                <a:lnTo>
                  <a:pt x="1439925" y="344931"/>
                </a:lnTo>
                <a:lnTo>
                  <a:pt x="1359408" y="301878"/>
                </a:lnTo>
                <a:lnTo>
                  <a:pt x="1303908" y="275970"/>
                </a:lnTo>
                <a:lnTo>
                  <a:pt x="968882" y="275970"/>
                </a:lnTo>
                <a:lnTo>
                  <a:pt x="916432" y="267334"/>
                </a:lnTo>
                <a:lnTo>
                  <a:pt x="865123" y="267334"/>
                </a:lnTo>
                <a:lnTo>
                  <a:pt x="715263" y="241426"/>
                </a:lnTo>
                <a:lnTo>
                  <a:pt x="665860" y="224154"/>
                </a:lnTo>
                <a:lnTo>
                  <a:pt x="616457" y="215645"/>
                </a:lnTo>
                <a:lnTo>
                  <a:pt x="465327" y="163830"/>
                </a:lnTo>
                <a:lnTo>
                  <a:pt x="359917" y="129412"/>
                </a:lnTo>
                <a:lnTo>
                  <a:pt x="305053" y="112140"/>
                </a:lnTo>
                <a:lnTo>
                  <a:pt x="248411" y="86232"/>
                </a:lnTo>
                <a:lnTo>
                  <a:pt x="129031" y="43052"/>
                </a:lnTo>
                <a:lnTo>
                  <a:pt x="65912" y="25907"/>
                </a:lnTo>
                <a:lnTo>
                  <a:pt x="0" y="0"/>
                </a:lnTo>
                <a:close/>
              </a:path>
            </a:pathLst>
          </a:custGeom>
          <a:solidFill>
            <a:srgbClr val="2F859C"/>
          </a:solidFill>
        </p:spPr>
        <p:txBody>
          <a:bodyPr wrap="square" lIns="0" tIns="0" rIns="0" bIns="0" rtlCol="0"/>
          <a:lstStyle/>
          <a:p/>
        </p:txBody>
      </p:sp>
      <p:sp>
        <p:nvSpPr>
          <p:cNvPr id="13" name="object 11"/>
          <p:cNvSpPr/>
          <p:nvPr/>
        </p:nvSpPr>
        <p:spPr>
          <a:xfrm>
            <a:off x="4678298" y="3815997"/>
            <a:ext cx="912494" cy="673100"/>
          </a:xfrm>
          <a:custGeom>
            <a:avLst/>
            <a:gdLst/>
            <a:ahLst/>
            <a:cxnLst/>
            <a:rect l="l" t="t" r="r" b="b"/>
            <a:pathLst>
              <a:path w="912495" h="673100">
                <a:moveTo>
                  <a:pt x="0" y="0"/>
                </a:moveTo>
                <a:lnTo>
                  <a:pt x="26162" y="43180"/>
                </a:lnTo>
                <a:lnTo>
                  <a:pt x="53593" y="77597"/>
                </a:lnTo>
                <a:lnTo>
                  <a:pt x="82168" y="120776"/>
                </a:lnTo>
                <a:lnTo>
                  <a:pt x="111887" y="155321"/>
                </a:lnTo>
                <a:lnTo>
                  <a:pt x="142494" y="189737"/>
                </a:lnTo>
                <a:lnTo>
                  <a:pt x="174116" y="224281"/>
                </a:lnTo>
                <a:lnTo>
                  <a:pt x="206628" y="258699"/>
                </a:lnTo>
                <a:lnTo>
                  <a:pt x="240029" y="293243"/>
                </a:lnTo>
                <a:lnTo>
                  <a:pt x="274320" y="327787"/>
                </a:lnTo>
                <a:lnTo>
                  <a:pt x="309245" y="362204"/>
                </a:lnTo>
                <a:lnTo>
                  <a:pt x="344804" y="396748"/>
                </a:lnTo>
                <a:lnTo>
                  <a:pt x="381000" y="431292"/>
                </a:lnTo>
                <a:lnTo>
                  <a:pt x="417829" y="457073"/>
                </a:lnTo>
                <a:lnTo>
                  <a:pt x="455040" y="491617"/>
                </a:lnTo>
                <a:lnTo>
                  <a:pt x="492887" y="526161"/>
                </a:lnTo>
                <a:lnTo>
                  <a:pt x="530987" y="551942"/>
                </a:lnTo>
                <a:lnTo>
                  <a:pt x="569340" y="586486"/>
                </a:lnTo>
                <a:lnTo>
                  <a:pt x="608076" y="612394"/>
                </a:lnTo>
                <a:lnTo>
                  <a:pt x="647064" y="646811"/>
                </a:lnTo>
                <a:lnTo>
                  <a:pt x="686181" y="672719"/>
                </a:lnTo>
                <a:lnTo>
                  <a:pt x="911987" y="672719"/>
                </a:lnTo>
                <a:lnTo>
                  <a:pt x="893572" y="664083"/>
                </a:lnTo>
                <a:lnTo>
                  <a:pt x="825373" y="620903"/>
                </a:lnTo>
                <a:lnTo>
                  <a:pt x="762508" y="586486"/>
                </a:lnTo>
                <a:lnTo>
                  <a:pt x="704341" y="551942"/>
                </a:lnTo>
                <a:lnTo>
                  <a:pt x="650239" y="517525"/>
                </a:lnTo>
                <a:lnTo>
                  <a:pt x="599821" y="482981"/>
                </a:lnTo>
                <a:lnTo>
                  <a:pt x="552196" y="448437"/>
                </a:lnTo>
                <a:lnTo>
                  <a:pt x="506984" y="414019"/>
                </a:lnTo>
                <a:lnTo>
                  <a:pt x="463676" y="379475"/>
                </a:lnTo>
                <a:lnTo>
                  <a:pt x="421386" y="344931"/>
                </a:lnTo>
                <a:lnTo>
                  <a:pt x="338327" y="275971"/>
                </a:lnTo>
                <a:lnTo>
                  <a:pt x="253111" y="207010"/>
                </a:lnTo>
                <a:lnTo>
                  <a:pt x="208152" y="163830"/>
                </a:lnTo>
                <a:lnTo>
                  <a:pt x="161036" y="129412"/>
                </a:lnTo>
                <a:lnTo>
                  <a:pt x="110998" y="86232"/>
                </a:lnTo>
                <a:lnTo>
                  <a:pt x="57531" y="43180"/>
                </a:lnTo>
                <a:lnTo>
                  <a:pt x="0" y="0"/>
                </a:lnTo>
                <a:close/>
              </a:path>
            </a:pathLst>
          </a:custGeom>
          <a:solidFill>
            <a:srgbClr val="2F859C"/>
          </a:solidFill>
        </p:spPr>
        <p:txBody>
          <a:bodyPr wrap="square" lIns="0" tIns="0" rIns="0" bIns="0" rtlCol="0"/>
          <a:lstStyle/>
          <a:p/>
        </p:txBody>
      </p:sp>
      <p:sp>
        <p:nvSpPr>
          <p:cNvPr id="14" name="object 12"/>
          <p:cNvSpPr/>
          <p:nvPr/>
        </p:nvSpPr>
        <p:spPr>
          <a:xfrm>
            <a:off x="6215125" y="2884578"/>
            <a:ext cx="946150" cy="1449070"/>
          </a:xfrm>
          <a:custGeom>
            <a:avLst/>
            <a:gdLst/>
            <a:ahLst/>
            <a:cxnLst/>
            <a:rect l="l" t="t" r="r" b="b"/>
            <a:pathLst>
              <a:path w="946150" h="1449070">
                <a:moveTo>
                  <a:pt x="780161" y="0"/>
                </a:moveTo>
                <a:lnTo>
                  <a:pt x="742314" y="43180"/>
                </a:lnTo>
                <a:lnTo>
                  <a:pt x="707898" y="94868"/>
                </a:lnTo>
                <a:lnTo>
                  <a:pt x="676910" y="138049"/>
                </a:lnTo>
                <a:lnTo>
                  <a:pt x="649224" y="181102"/>
                </a:lnTo>
                <a:lnTo>
                  <a:pt x="624586" y="232918"/>
                </a:lnTo>
                <a:lnTo>
                  <a:pt x="602996" y="275971"/>
                </a:lnTo>
                <a:lnTo>
                  <a:pt x="584326" y="327787"/>
                </a:lnTo>
                <a:lnTo>
                  <a:pt x="568451" y="379475"/>
                </a:lnTo>
                <a:lnTo>
                  <a:pt x="555244" y="431292"/>
                </a:lnTo>
                <a:lnTo>
                  <a:pt x="544576" y="482981"/>
                </a:lnTo>
                <a:lnTo>
                  <a:pt x="536321" y="534797"/>
                </a:lnTo>
                <a:lnTo>
                  <a:pt x="530479" y="586486"/>
                </a:lnTo>
                <a:lnTo>
                  <a:pt x="526796" y="638175"/>
                </a:lnTo>
                <a:lnTo>
                  <a:pt x="525145" y="698627"/>
                </a:lnTo>
                <a:lnTo>
                  <a:pt x="525526" y="750316"/>
                </a:lnTo>
                <a:lnTo>
                  <a:pt x="527685" y="802132"/>
                </a:lnTo>
                <a:lnTo>
                  <a:pt x="531622" y="862457"/>
                </a:lnTo>
                <a:lnTo>
                  <a:pt x="537083" y="914146"/>
                </a:lnTo>
                <a:lnTo>
                  <a:pt x="544068" y="974598"/>
                </a:lnTo>
                <a:lnTo>
                  <a:pt x="552450" y="1034923"/>
                </a:lnTo>
                <a:lnTo>
                  <a:pt x="505968" y="1069467"/>
                </a:lnTo>
                <a:lnTo>
                  <a:pt x="462534" y="1095248"/>
                </a:lnTo>
                <a:lnTo>
                  <a:pt x="422275" y="1121156"/>
                </a:lnTo>
                <a:lnTo>
                  <a:pt x="384683" y="1147064"/>
                </a:lnTo>
                <a:lnTo>
                  <a:pt x="349758" y="1172972"/>
                </a:lnTo>
                <a:lnTo>
                  <a:pt x="317246" y="1198753"/>
                </a:lnTo>
                <a:lnTo>
                  <a:pt x="286893" y="1216025"/>
                </a:lnTo>
                <a:lnTo>
                  <a:pt x="258572" y="1241933"/>
                </a:lnTo>
                <a:lnTo>
                  <a:pt x="232029" y="1259205"/>
                </a:lnTo>
                <a:lnTo>
                  <a:pt x="207137" y="1276350"/>
                </a:lnTo>
                <a:lnTo>
                  <a:pt x="183514" y="1293622"/>
                </a:lnTo>
                <a:lnTo>
                  <a:pt x="161162" y="1310894"/>
                </a:lnTo>
                <a:lnTo>
                  <a:pt x="139700" y="1328166"/>
                </a:lnTo>
                <a:lnTo>
                  <a:pt x="118999" y="1336802"/>
                </a:lnTo>
                <a:lnTo>
                  <a:pt x="98933" y="1354074"/>
                </a:lnTo>
                <a:lnTo>
                  <a:pt x="40132" y="1405763"/>
                </a:lnTo>
                <a:lnTo>
                  <a:pt x="20193" y="1431671"/>
                </a:lnTo>
                <a:lnTo>
                  <a:pt x="0" y="1448943"/>
                </a:lnTo>
                <a:lnTo>
                  <a:pt x="350647" y="1448943"/>
                </a:lnTo>
                <a:lnTo>
                  <a:pt x="495554" y="1302258"/>
                </a:lnTo>
                <a:lnTo>
                  <a:pt x="671322" y="1147064"/>
                </a:lnTo>
                <a:lnTo>
                  <a:pt x="728980" y="1103884"/>
                </a:lnTo>
                <a:lnTo>
                  <a:pt x="843026" y="1000379"/>
                </a:lnTo>
                <a:lnTo>
                  <a:pt x="945896" y="905637"/>
                </a:lnTo>
                <a:lnTo>
                  <a:pt x="719709" y="905637"/>
                </a:lnTo>
                <a:lnTo>
                  <a:pt x="709930" y="862457"/>
                </a:lnTo>
                <a:lnTo>
                  <a:pt x="699515" y="827913"/>
                </a:lnTo>
                <a:lnTo>
                  <a:pt x="689101" y="784860"/>
                </a:lnTo>
                <a:lnTo>
                  <a:pt x="678814" y="750316"/>
                </a:lnTo>
                <a:lnTo>
                  <a:pt x="669036" y="715899"/>
                </a:lnTo>
                <a:lnTo>
                  <a:pt x="659892" y="672719"/>
                </a:lnTo>
                <a:lnTo>
                  <a:pt x="651763" y="638175"/>
                </a:lnTo>
                <a:lnTo>
                  <a:pt x="645160" y="603758"/>
                </a:lnTo>
                <a:lnTo>
                  <a:pt x="640080" y="560578"/>
                </a:lnTo>
                <a:lnTo>
                  <a:pt x="637032" y="526161"/>
                </a:lnTo>
                <a:lnTo>
                  <a:pt x="636143" y="482981"/>
                </a:lnTo>
                <a:lnTo>
                  <a:pt x="637921" y="439928"/>
                </a:lnTo>
                <a:lnTo>
                  <a:pt x="642493" y="396748"/>
                </a:lnTo>
                <a:lnTo>
                  <a:pt x="650239" y="353568"/>
                </a:lnTo>
                <a:lnTo>
                  <a:pt x="661543" y="301879"/>
                </a:lnTo>
                <a:lnTo>
                  <a:pt x="676529" y="250190"/>
                </a:lnTo>
                <a:lnTo>
                  <a:pt x="695579" y="198374"/>
                </a:lnTo>
                <a:lnTo>
                  <a:pt x="719074" y="138049"/>
                </a:lnTo>
                <a:lnTo>
                  <a:pt x="747140" y="69087"/>
                </a:lnTo>
                <a:lnTo>
                  <a:pt x="780161" y="0"/>
                </a:lnTo>
                <a:close/>
              </a:path>
            </a:pathLst>
          </a:custGeom>
          <a:solidFill>
            <a:srgbClr val="2F859C"/>
          </a:solidFill>
        </p:spPr>
        <p:txBody>
          <a:bodyPr wrap="square" lIns="0" tIns="0" rIns="0" bIns="0" rtlCol="0"/>
          <a:lstStyle/>
          <a:p/>
        </p:txBody>
      </p:sp>
      <p:sp>
        <p:nvSpPr>
          <p:cNvPr id="15" name="object 13"/>
          <p:cNvSpPr/>
          <p:nvPr/>
        </p:nvSpPr>
        <p:spPr>
          <a:xfrm>
            <a:off x="6934833" y="2738020"/>
            <a:ext cx="850900" cy="1052195"/>
          </a:xfrm>
          <a:custGeom>
            <a:avLst/>
            <a:gdLst/>
            <a:ahLst/>
            <a:cxnLst/>
            <a:rect l="l" t="t" r="r" b="b"/>
            <a:pathLst>
              <a:path w="850900" h="1052195">
                <a:moveTo>
                  <a:pt x="850646" y="0"/>
                </a:moveTo>
                <a:lnTo>
                  <a:pt x="822198" y="51688"/>
                </a:lnTo>
                <a:lnTo>
                  <a:pt x="794130" y="94868"/>
                </a:lnTo>
                <a:lnTo>
                  <a:pt x="766317" y="146557"/>
                </a:lnTo>
                <a:lnTo>
                  <a:pt x="738886" y="189737"/>
                </a:lnTo>
                <a:lnTo>
                  <a:pt x="711962" y="241426"/>
                </a:lnTo>
                <a:lnTo>
                  <a:pt x="685418" y="284606"/>
                </a:lnTo>
                <a:lnTo>
                  <a:pt x="659256" y="319024"/>
                </a:lnTo>
                <a:lnTo>
                  <a:pt x="633729" y="362204"/>
                </a:lnTo>
                <a:lnTo>
                  <a:pt x="608711" y="396748"/>
                </a:lnTo>
                <a:lnTo>
                  <a:pt x="584200" y="439800"/>
                </a:lnTo>
                <a:lnTo>
                  <a:pt x="560197" y="474344"/>
                </a:lnTo>
                <a:lnTo>
                  <a:pt x="536828" y="508762"/>
                </a:lnTo>
                <a:lnTo>
                  <a:pt x="514096" y="534669"/>
                </a:lnTo>
                <a:lnTo>
                  <a:pt x="492125" y="569213"/>
                </a:lnTo>
                <a:lnTo>
                  <a:pt x="470662" y="594994"/>
                </a:lnTo>
                <a:lnTo>
                  <a:pt x="450088" y="620902"/>
                </a:lnTo>
                <a:lnTo>
                  <a:pt x="430149" y="646811"/>
                </a:lnTo>
                <a:lnTo>
                  <a:pt x="410972" y="672719"/>
                </a:lnTo>
                <a:lnTo>
                  <a:pt x="392556" y="698500"/>
                </a:lnTo>
                <a:lnTo>
                  <a:pt x="375030" y="715772"/>
                </a:lnTo>
                <a:lnTo>
                  <a:pt x="330453" y="776097"/>
                </a:lnTo>
                <a:lnTo>
                  <a:pt x="299212" y="810641"/>
                </a:lnTo>
                <a:lnTo>
                  <a:pt x="266446" y="845185"/>
                </a:lnTo>
                <a:lnTo>
                  <a:pt x="232028" y="870966"/>
                </a:lnTo>
                <a:lnTo>
                  <a:pt x="213995" y="888238"/>
                </a:lnTo>
                <a:lnTo>
                  <a:pt x="176529" y="922782"/>
                </a:lnTo>
                <a:lnTo>
                  <a:pt x="136651" y="957326"/>
                </a:lnTo>
                <a:lnTo>
                  <a:pt x="94106" y="983107"/>
                </a:lnTo>
                <a:lnTo>
                  <a:pt x="71754" y="1000379"/>
                </a:lnTo>
                <a:lnTo>
                  <a:pt x="48640" y="1017651"/>
                </a:lnTo>
                <a:lnTo>
                  <a:pt x="24764" y="1034923"/>
                </a:lnTo>
                <a:lnTo>
                  <a:pt x="0" y="1052195"/>
                </a:lnTo>
                <a:lnTo>
                  <a:pt x="226187" y="1052195"/>
                </a:lnTo>
                <a:lnTo>
                  <a:pt x="290829" y="991743"/>
                </a:lnTo>
                <a:lnTo>
                  <a:pt x="345566" y="931418"/>
                </a:lnTo>
                <a:lnTo>
                  <a:pt x="399796" y="870966"/>
                </a:lnTo>
                <a:lnTo>
                  <a:pt x="453516" y="802005"/>
                </a:lnTo>
                <a:lnTo>
                  <a:pt x="506602" y="724407"/>
                </a:lnTo>
                <a:lnTo>
                  <a:pt x="559180" y="646811"/>
                </a:lnTo>
                <a:lnTo>
                  <a:pt x="576326" y="612267"/>
                </a:lnTo>
                <a:lnTo>
                  <a:pt x="627506" y="534669"/>
                </a:lnTo>
                <a:lnTo>
                  <a:pt x="644398" y="500125"/>
                </a:lnTo>
                <a:lnTo>
                  <a:pt x="661035" y="474344"/>
                </a:lnTo>
                <a:lnTo>
                  <a:pt x="677545" y="439800"/>
                </a:lnTo>
                <a:lnTo>
                  <a:pt x="693674" y="405383"/>
                </a:lnTo>
                <a:lnTo>
                  <a:pt x="709549" y="379475"/>
                </a:lnTo>
                <a:lnTo>
                  <a:pt x="725170" y="344931"/>
                </a:lnTo>
                <a:lnTo>
                  <a:pt x="754888" y="275970"/>
                </a:lnTo>
                <a:lnTo>
                  <a:pt x="782701" y="207010"/>
                </a:lnTo>
                <a:lnTo>
                  <a:pt x="808227" y="137922"/>
                </a:lnTo>
                <a:lnTo>
                  <a:pt x="830961" y="68961"/>
                </a:lnTo>
                <a:lnTo>
                  <a:pt x="841248" y="34544"/>
                </a:lnTo>
                <a:lnTo>
                  <a:pt x="850646" y="0"/>
                </a:lnTo>
                <a:close/>
              </a:path>
            </a:pathLst>
          </a:custGeom>
          <a:solidFill>
            <a:srgbClr val="2F859C"/>
          </a:solidFill>
        </p:spPr>
        <p:txBody>
          <a:bodyPr wrap="square" lIns="0" tIns="0" rIns="0" bIns="0" rtlCol="0"/>
          <a:lstStyle/>
          <a:p/>
        </p:txBody>
      </p:sp>
      <p:sp>
        <p:nvSpPr>
          <p:cNvPr id="16" name="object 14"/>
          <p:cNvSpPr/>
          <p:nvPr/>
        </p:nvSpPr>
        <p:spPr>
          <a:xfrm>
            <a:off x="5863335" y="1806602"/>
            <a:ext cx="310515" cy="1828800"/>
          </a:xfrm>
          <a:custGeom>
            <a:avLst/>
            <a:gdLst/>
            <a:ahLst/>
            <a:cxnLst/>
            <a:rect l="l" t="t" r="r" b="b"/>
            <a:pathLst>
              <a:path w="310514" h="1828800">
                <a:moveTo>
                  <a:pt x="254508" y="0"/>
                </a:moveTo>
                <a:lnTo>
                  <a:pt x="251587" y="112140"/>
                </a:lnTo>
                <a:lnTo>
                  <a:pt x="245745" y="215645"/>
                </a:lnTo>
                <a:lnTo>
                  <a:pt x="237616" y="327659"/>
                </a:lnTo>
                <a:lnTo>
                  <a:pt x="227202" y="439800"/>
                </a:lnTo>
                <a:lnTo>
                  <a:pt x="214884" y="551941"/>
                </a:lnTo>
                <a:lnTo>
                  <a:pt x="200913" y="655446"/>
                </a:lnTo>
                <a:lnTo>
                  <a:pt x="185674" y="758951"/>
                </a:lnTo>
                <a:lnTo>
                  <a:pt x="169290" y="871092"/>
                </a:lnTo>
                <a:lnTo>
                  <a:pt x="152273" y="965962"/>
                </a:lnTo>
                <a:lnTo>
                  <a:pt x="134874" y="1069339"/>
                </a:lnTo>
                <a:lnTo>
                  <a:pt x="117221" y="1164208"/>
                </a:lnTo>
                <a:lnTo>
                  <a:pt x="99822" y="1259077"/>
                </a:lnTo>
                <a:lnTo>
                  <a:pt x="82803" y="1345310"/>
                </a:lnTo>
                <a:lnTo>
                  <a:pt x="66421" y="1431543"/>
                </a:lnTo>
                <a:lnTo>
                  <a:pt x="51180" y="1517903"/>
                </a:lnTo>
                <a:lnTo>
                  <a:pt x="37084" y="1586864"/>
                </a:lnTo>
                <a:lnTo>
                  <a:pt x="24764" y="1655825"/>
                </a:lnTo>
                <a:lnTo>
                  <a:pt x="14224" y="1724786"/>
                </a:lnTo>
                <a:lnTo>
                  <a:pt x="5841" y="1776602"/>
                </a:lnTo>
                <a:lnTo>
                  <a:pt x="0" y="1828291"/>
                </a:lnTo>
                <a:lnTo>
                  <a:pt x="179324" y="1828291"/>
                </a:lnTo>
                <a:lnTo>
                  <a:pt x="178180" y="1811019"/>
                </a:lnTo>
                <a:lnTo>
                  <a:pt x="178053" y="1733422"/>
                </a:lnTo>
                <a:lnTo>
                  <a:pt x="182245" y="1655825"/>
                </a:lnTo>
                <a:lnTo>
                  <a:pt x="190119" y="1569592"/>
                </a:lnTo>
                <a:lnTo>
                  <a:pt x="200787" y="1483359"/>
                </a:lnTo>
                <a:lnTo>
                  <a:pt x="213740" y="1397126"/>
                </a:lnTo>
                <a:lnTo>
                  <a:pt x="228091" y="1302257"/>
                </a:lnTo>
                <a:lnTo>
                  <a:pt x="243204" y="1207388"/>
                </a:lnTo>
                <a:lnTo>
                  <a:pt x="258445" y="1112519"/>
                </a:lnTo>
                <a:lnTo>
                  <a:pt x="272923" y="1017650"/>
                </a:lnTo>
                <a:lnTo>
                  <a:pt x="286003" y="914145"/>
                </a:lnTo>
                <a:lnTo>
                  <a:pt x="296925" y="810640"/>
                </a:lnTo>
                <a:lnTo>
                  <a:pt x="305053" y="698500"/>
                </a:lnTo>
                <a:lnTo>
                  <a:pt x="309752" y="586485"/>
                </a:lnTo>
                <a:lnTo>
                  <a:pt x="310007" y="474344"/>
                </a:lnTo>
                <a:lnTo>
                  <a:pt x="305435" y="362203"/>
                </a:lnTo>
                <a:lnTo>
                  <a:pt x="295148" y="241426"/>
                </a:lnTo>
                <a:lnTo>
                  <a:pt x="278384" y="120776"/>
                </a:lnTo>
                <a:lnTo>
                  <a:pt x="254508" y="0"/>
                </a:lnTo>
                <a:close/>
              </a:path>
            </a:pathLst>
          </a:custGeom>
          <a:solidFill>
            <a:srgbClr val="2F859C"/>
          </a:solidFill>
        </p:spPr>
        <p:txBody>
          <a:bodyPr wrap="square" lIns="0" tIns="0" rIns="0" bIns="0" rtlCol="0"/>
          <a:lstStyle/>
          <a:p/>
        </p:txBody>
      </p:sp>
      <p:sp>
        <p:nvSpPr>
          <p:cNvPr id="17" name="object 15"/>
          <p:cNvSpPr/>
          <p:nvPr/>
        </p:nvSpPr>
        <p:spPr>
          <a:xfrm>
            <a:off x="5207252" y="2513738"/>
            <a:ext cx="250190" cy="880110"/>
          </a:xfrm>
          <a:custGeom>
            <a:avLst/>
            <a:gdLst/>
            <a:ahLst/>
            <a:cxnLst/>
            <a:rect l="l" t="t" r="r" b="b"/>
            <a:pathLst>
              <a:path w="250189" h="880110">
                <a:moveTo>
                  <a:pt x="137287" y="0"/>
                </a:moveTo>
                <a:lnTo>
                  <a:pt x="129032" y="34544"/>
                </a:lnTo>
                <a:lnTo>
                  <a:pt x="124079" y="69087"/>
                </a:lnTo>
                <a:lnTo>
                  <a:pt x="122174" y="103505"/>
                </a:lnTo>
                <a:lnTo>
                  <a:pt x="122047" y="120777"/>
                </a:lnTo>
                <a:lnTo>
                  <a:pt x="122555" y="138049"/>
                </a:lnTo>
                <a:lnTo>
                  <a:pt x="123571" y="155321"/>
                </a:lnTo>
                <a:lnTo>
                  <a:pt x="124968" y="172466"/>
                </a:lnTo>
                <a:lnTo>
                  <a:pt x="126873" y="198374"/>
                </a:lnTo>
                <a:lnTo>
                  <a:pt x="128905" y="215646"/>
                </a:lnTo>
                <a:lnTo>
                  <a:pt x="131318" y="241554"/>
                </a:lnTo>
                <a:lnTo>
                  <a:pt x="136652" y="284607"/>
                </a:lnTo>
                <a:lnTo>
                  <a:pt x="139573" y="319151"/>
                </a:lnTo>
                <a:lnTo>
                  <a:pt x="142367" y="345059"/>
                </a:lnTo>
                <a:lnTo>
                  <a:pt x="145161" y="379476"/>
                </a:lnTo>
                <a:lnTo>
                  <a:pt x="147955" y="405384"/>
                </a:lnTo>
                <a:lnTo>
                  <a:pt x="150622" y="439928"/>
                </a:lnTo>
                <a:lnTo>
                  <a:pt x="151511" y="474345"/>
                </a:lnTo>
                <a:lnTo>
                  <a:pt x="150495" y="508889"/>
                </a:lnTo>
                <a:lnTo>
                  <a:pt x="143256" y="569214"/>
                </a:lnTo>
                <a:lnTo>
                  <a:pt x="130175" y="621030"/>
                </a:lnTo>
                <a:lnTo>
                  <a:pt x="112903" y="672719"/>
                </a:lnTo>
                <a:lnTo>
                  <a:pt x="92710" y="715899"/>
                </a:lnTo>
                <a:lnTo>
                  <a:pt x="82042" y="741680"/>
                </a:lnTo>
                <a:lnTo>
                  <a:pt x="60452" y="776224"/>
                </a:lnTo>
                <a:lnTo>
                  <a:pt x="49784" y="793496"/>
                </a:lnTo>
                <a:lnTo>
                  <a:pt x="39497" y="810768"/>
                </a:lnTo>
                <a:lnTo>
                  <a:pt x="20828" y="845185"/>
                </a:lnTo>
                <a:lnTo>
                  <a:pt x="12700" y="853821"/>
                </a:lnTo>
                <a:lnTo>
                  <a:pt x="5715" y="862457"/>
                </a:lnTo>
                <a:lnTo>
                  <a:pt x="0" y="879729"/>
                </a:lnTo>
                <a:lnTo>
                  <a:pt x="195707" y="879729"/>
                </a:lnTo>
                <a:lnTo>
                  <a:pt x="199009" y="862457"/>
                </a:lnTo>
                <a:lnTo>
                  <a:pt x="203581" y="845185"/>
                </a:lnTo>
                <a:lnTo>
                  <a:pt x="207899" y="827913"/>
                </a:lnTo>
                <a:lnTo>
                  <a:pt x="211836" y="810768"/>
                </a:lnTo>
                <a:lnTo>
                  <a:pt x="222631" y="758952"/>
                </a:lnTo>
                <a:lnTo>
                  <a:pt x="225806" y="741680"/>
                </a:lnTo>
                <a:lnTo>
                  <a:pt x="228727" y="733044"/>
                </a:lnTo>
                <a:lnTo>
                  <a:pt x="231521" y="715899"/>
                </a:lnTo>
                <a:lnTo>
                  <a:pt x="234187" y="707263"/>
                </a:lnTo>
                <a:lnTo>
                  <a:pt x="236728" y="689991"/>
                </a:lnTo>
                <a:lnTo>
                  <a:pt x="239141" y="681355"/>
                </a:lnTo>
                <a:lnTo>
                  <a:pt x="241427" y="664083"/>
                </a:lnTo>
                <a:lnTo>
                  <a:pt x="243586" y="655447"/>
                </a:lnTo>
                <a:lnTo>
                  <a:pt x="245745" y="638175"/>
                </a:lnTo>
                <a:lnTo>
                  <a:pt x="247777" y="621030"/>
                </a:lnTo>
                <a:lnTo>
                  <a:pt x="249682" y="603758"/>
                </a:lnTo>
                <a:lnTo>
                  <a:pt x="250190" y="577850"/>
                </a:lnTo>
                <a:lnTo>
                  <a:pt x="249555" y="560578"/>
                </a:lnTo>
                <a:lnTo>
                  <a:pt x="247904" y="534797"/>
                </a:lnTo>
                <a:lnTo>
                  <a:pt x="245110" y="508889"/>
                </a:lnTo>
                <a:lnTo>
                  <a:pt x="241427" y="482981"/>
                </a:lnTo>
                <a:lnTo>
                  <a:pt x="236855" y="448437"/>
                </a:lnTo>
                <a:lnTo>
                  <a:pt x="231521" y="422656"/>
                </a:lnTo>
                <a:lnTo>
                  <a:pt x="225552" y="396748"/>
                </a:lnTo>
                <a:lnTo>
                  <a:pt x="218821" y="362204"/>
                </a:lnTo>
                <a:lnTo>
                  <a:pt x="204089" y="293243"/>
                </a:lnTo>
                <a:lnTo>
                  <a:pt x="187833" y="224282"/>
                </a:lnTo>
                <a:lnTo>
                  <a:pt x="170942" y="155321"/>
                </a:lnTo>
                <a:lnTo>
                  <a:pt x="162306" y="120777"/>
                </a:lnTo>
                <a:lnTo>
                  <a:pt x="153797" y="77597"/>
                </a:lnTo>
                <a:lnTo>
                  <a:pt x="145415" y="43180"/>
                </a:lnTo>
                <a:lnTo>
                  <a:pt x="137287" y="0"/>
                </a:lnTo>
                <a:close/>
              </a:path>
            </a:pathLst>
          </a:custGeom>
          <a:solidFill>
            <a:srgbClr val="2F859C"/>
          </a:solidFill>
        </p:spPr>
        <p:txBody>
          <a:bodyPr wrap="square" lIns="0" tIns="0" rIns="0" bIns="0" rtlCol="0"/>
          <a:lstStyle/>
          <a:p/>
        </p:txBody>
      </p:sp>
      <p:sp>
        <p:nvSpPr>
          <p:cNvPr id="18" name="object 16"/>
          <p:cNvSpPr/>
          <p:nvPr/>
        </p:nvSpPr>
        <p:spPr>
          <a:xfrm>
            <a:off x="6560183" y="3970682"/>
            <a:ext cx="762000" cy="304800"/>
          </a:xfrm>
          <a:custGeom>
            <a:avLst/>
            <a:gdLst/>
            <a:ahLst/>
            <a:cxnLst/>
            <a:rect l="l" t="t" r="r" b="b"/>
            <a:pathLst>
              <a:path w="762000" h="304800">
                <a:moveTo>
                  <a:pt x="685673" y="0"/>
                </a:moveTo>
                <a:lnTo>
                  <a:pt x="72643" y="126"/>
                </a:lnTo>
                <a:lnTo>
                  <a:pt x="13842" y="28701"/>
                </a:lnTo>
                <a:lnTo>
                  <a:pt x="0" y="67563"/>
                </a:lnTo>
                <a:lnTo>
                  <a:pt x="126" y="240537"/>
                </a:lnTo>
                <a:lnTo>
                  <a:pt x="9651" y="270256"/>
                </a:lnTo>
                <a:lnTo>
                  <a:pt x="32385" y="292481"/>
                </a:lnTo>
                <a:lnTo>
                  <a:pt x="64388" y="303911"/>
                </a:lnTo>
                <a:lnTo>
                  <a:pt x="76326" y="304800"/>
                </a:lnTo>
                <a:lnTo>
                  <a:pt x="689355" y="304673"/>
                </a:lnTo>
                <a:lnTo>
                  <a:pt x="722884" y="296163"/>
                </a:lnTo>
                <a:lnTo>
                  <a:pt x="748156" y="276098"/>
                </a:lnTo>
                <a:lnTo>
                  <a:pt x="761111" y="247904"/>
                </a:lnTo>
                <a:lnTo>
                  <a:pt x="762000" y="237236"/>
                </a:lnTo>
                <a:lnTo>
                  <a:pt x="761873" y="64262"/>
                </a:lnTo>
                <a:lnTo>
                  <a:pt x="752348" y="34543"/>
                </a:lnTo>
                <a:lnTo>
                  <a:pt x="729614" y="12318"/>
                </a:lnTo>
                <a:lnTo>
                  <a:pt x="697611" y="888"/>
                </a:lnTo>
                <a:lnTo>
                  <a:pt x="685673" y="0"/>
                </a:lnTo>
                <a:close/>
              </a:path>
            </a:pathLst>
          </a:custGeom>
          <a:solidFill>
            <a:srgbClr val="4F81BB"/>
          </a:solidFill>
        </p:spPr>
        <p:txBody>
          <a:bodyPr wrap="square" lIns="0" tIns="0" rIns="0" bIns="0" rtlCol="0"/>
          <a:lstStyle/>
          <a:p/>
        </p:txBody>
      </p:sp>
      <p:sp>
        <p:nvSpPr>
          <p:cNvPr id="19" name="object 17"/>
          <p:cNvSpPr txBox="1"/>
          <p:nvPr/>
        </p:nvSpPr>
        <p:spPr>
          <a:xfrm>
            <a:off x="6677913" y="3978429"/>
            <a:ext cx="589280" cy="226985"/>
          </a:xfrm>
          <a:prstGeom prst="rect">
            <a:avLst/>
          </a:prstGeom>
        </p:spPr>
        <p:txBody>
          <a:bodyPr vert="horz" wrap="square" lIns="0" tIns="11430" rIns="0" bIns="0" rtlCol="0">
            <a:spAutoFit/>
          </a:bodyPr>
          <a:lstStyle/>
          <a:p>
            <a:pPr marL="12700">
              <a:lnSpc>
                <a:spcPct val="100000"/>
              </a:lnSpc>
              <a:spcBef>
                <a:spcPts val="90"/>
              </a:spcBef>
            </a:pPr>
            <a:r>
              <a:rPr sz="1400" b="1" spc="-35" dirty="0">
                <a:solidFill>
                  <a:srgbClr val="FFFFFF"/>
                </a:solidFill>
                <a:latin typeface="微软雅黑" panose="020B0503020204020204" charset="-122"/>
                <a:cs typeface="微软雅黑" panose="020B0503020204020204" charset="-122"/>
              </a:rPr>
              <a:t>个人2C</a:t>
            </a:r>
            <a:endParaRPr sz="1400" b="1" dirty="0">
              <a:latin typeface="微软雅黑" panose="020B0503020204020204" charset="-122"/>
              <a:cs typeface="微软雅黑" panose="020B0503020204020204" charset="-122"/>
            </a:endParaRPr>
          </a:p>
        </p:txBody>
      </p:sp>
      <p:sp>
        <p:nvSpPr>
          <p:cNvPr id="20" name="object 18"/>
          <p:cNvSpPr/>
          <p:nvPr/>
        </p:nvSpPr>
        <p:spPr>
          <a:xfrm>
            <a:off x="5367110" y="3406367"/>
            <a:ext cx="765175" cy="307975"/>
          </a:xfrm>
          <a:custGeom>
            <a:avLst/>
            <a:gdLst/>
            <a:ahLst/>
            <a:cxnLst/>
            <a:rect l="l" t="t" r="r" b="b"/>
            <a:pathLst>
              <a:path w="765175" h="307975">
                <a:moveTo>
                  <a:pt x="687832" y="0"/>
                </a:moveTo>
                <a:lnTo>
                  <a:pt x="72516" y="127"/>
                </a:lnTo>
                <a:lnTo>
                  <a:pt x="13843" y="29210"/>
                </a:lnTo>
                <a:lnTo>
                  <a:pt x="0" y="68199"/>
                </a:lnTo>
                <a:lnTo>
                  <a:pt x="126" y="243713"/>
                </a:lnTo>
                <a:lnTo>
                  <a:pt x="10033" y="273304"/>
                </a:lnTo>
                <a:lnTo>
                  <a:pt x="33020" y="295529"/>
                </a:lnTo>
                <a:lnTo>
                  <a:pt x="65150" y="306959"/>
                </a:lnTo>
                <a:lnTo>
                  <a:pt x="77215" y="307848"/>
                </a:lnTo>
                <a:lnTo>
                  <a:pt x="692531" y="307721"/>
                </a:lnTo>
                <a:lnTo>
                  <a:pt x="725932" y="298958"/>
                </a:lnTo>
                <a:lnTo>
                  <a:pt x="751205" y="278638"/>
                </a:lnTo>
                <a:lnTo>
                  <a:pt x="764159" y="250317"/>
                </a:lnTo>
                <a:lnTo>
                  <a:pt x="765048" y="239649"/>
                </a:lnTo>
                <a:lnTo>
                  <a:pt x="764921" y="64135"/>
                </a:lnTo>
                <a:lnTo>
                  <a:pt x="755014" y="34544"/>
                </a:lnTo>
                <a:lnTo>
                  <a:pt x="732027" y="12319"/>
                </a:lnTo>
                <a:lnTo>
                  <a:pt x="699897" y="889"/>
                </a:lnTo>
                <a:lnTo>
                  <a:pt x="687832" y="0"/>
                </a:lnTo>
                <a:close/>
              </a:path>
            </a:pathLst>
          </a:custGeom>
          <a:solidFill>
            <a:srgbClr val="5F4879"/>
          </a:solidFill>
        </p:spPr>
        <p:txBody>
          <a:bodyPr wrap="square" lIns="0" tIns="0" rIns="0" bIns="0" rtlCol="0"/>
          <a:lstStyle/>
          <a:p/>
        </p:txBody>
      </p:sp>
      <p:sp>
        <p:nvSpPr>
          <p:cNvPr id="21" name="object 19"/>
          <p:cNvSpPr txBox="1"/>
          <p:nvPr/>
        </p:nvSpPr>
        <p:spPr>
          <a:xfrm>
            <a:off x="5421047" y="3426325"/>
            <a:ext cx="836061" cy="226985"/>
          </a:xfrm>
          <a:prstGeom prst="rect">
            <a:avLst/>
          </a:prstGeom>
        </p:spPr>
        <p:txBody>
          <a:bodyPr vert="horz" wrap="square" lIns="0" tIns="11430" rIns="0" bIns="0" rtlCol="0">
            <a:spAutoFit/>
          </a:bodyPr>
          <a:lstStyle/>
          <a:p>
            <a:pPr marL="12700">
              <a:lnSpc>
                <a:spcPct val="100000"/>
              </a:lnSpc>
              <a:spcBef>
                <a:spcPts val="90"/>
              </a:spcBef>
            </a:pPr>
            <a:r>
              <a:rPr sz="1400" b="1" spc="-35" dirty="0">
                <a:solidFill>
                  <a:srgbClr val="FFFFFF"/>
                </a:solidFill>
                <a:latin typeface="微软雅黑" panose="020B0503020204020204" charset="-122"/>
                <a:cs typeface="微软雅黑" panose="020B0503020204020204" charset="-122"/>
              </a:rPr>
              <a:t>行业2B</a:t>
            </a:r>
            <a:endParaRPr sz="1400" b="1" dirty="0">
              <a:latin typeface="微软雅黑" panose="020B0503020204020204" charset="-122"/>
              <a:cs typeface="微软雅黑" panose="020B0503020204020204" charset="-122"/>
            </a:endParaRPr>
          </a:p>
        </p:txBody>
      </p:sp>
      <p:sp>
        <p:nvSpPr>
          <p:cNvPr id="22" name="object 20"/>
          <p:cNvSpPr txBox="1"/>
          <p:nvPr/>
        </p:nvSpPr>
        <p:spPr>
          <a:xfrm>
            <a:off x="5362319" y="5220362"/>
            <a:ext cx="1365885" cy="277495"/>
          </a:xfrm>
          <a:prstGeom prst="rect">
            <a:avLst/>
          </a:prstGeom>
          <a:solidFill>
            <a:srgbClr val="E26C09"/>
          </a:solidFill>
        </p:spPr>
        <p:txBody>
          <a:bodyPr vert="horz" wrap="square" lIns="0" tIns="0" rIns="0" bIns="0" rtlCol="0">
            <a:spAutoFit/>
          </a:bodyPr>
          <a:lstStyle/>
          <a:p>
            <a:pPr algn="ctr">
              <a:lnSpc>
                <a:spcPts val="2105"/>
              </a:lnSpc>
            </a:pPr>
            <a:r>
              <a:rPr b="1" spc="-10" dirty="0">
                <a:solidFill>
                  <a:srgbClr val="FFFFFF"/>
                </a:solidFill>
                <a:latin typeface="微软雅黑" panose="020B0503020204020204" charset="-122"/>
                <a:cs typeface="微软雅黑" panose="020B0503020204020204" charset="-122"/>
              </a:rPr>
              <a:t>5G</a:t>
            </a:r>
            <a:endParaRPr>
              <a:latin typeface="微软雅黑" panose="020B0503020204020204" charset="-122"/>
              <a:cs typeface="微软雅黑" panose="020B0503020204020204" charset="-122"/>
            </a:endParaRPr>
          </a:p>
        </p:txBody>
      </p:sp>
      <p:sp>
        <p:nvSpPr>
          <p:cNvPr id="23" name="object 21"/>
          <p:cNvSpPr txBox="1"/>
          <p:nvPr/>
        </p:nvSpPr>
        <p:spPr>
          <a:xfrm>
            <a:off x="3229482" y="1983875"/>
            <a:ext cx="1068070" cy="1220206"/>
          </a:xfrm>
          <a:prstGeom prst="rect">
            <a:avLst/>
          </a:prstGeom>
        </p:spPr>
        <p:txBody>
          <a:bodyPr vert="horz" wrap="square" lIns="0" tIns="88265" rIns="0" bIns="0" rtlCol="0">
            <a:spAutoFit/>
          </a:bodyPr>
          <a:lstStyle/>
          <a:p>
            <a:pPr marL="73025">
              <a:lnSpc>
                <a:spcPct val="100000"/>
              </a:lnSpc>
              <a:spcBef>
                <a:spcPts val="695"/>
              </a:spcBef>
            </a:pPr>
            <a:r>
              <a:rPr sz="1400" spc="-35" dirty="0">
                <a:solidFill>
                  <a:srgbClr val="00CCFF"/>
                </a:solidFill>
                <a:latin typeface="微软雅黑" panose="020B0503020204020204" charset="-122"/>
                <a:cs typeface="微软雅黑" panose="020B0503020204020204" charset="-122"/>
              </a:rPr>
              <a:t>智能制造</a:t>
            </a:r>
            <a:endParaRPr sz="1400" dirty="0">
              <a:solidFill>
                <a:srgbClr val="00CCFF"/>
              </a:solidFill>
              <a:latin typeface="微软雅黑" panose="020B0503020204020204" charset="-122"/>
              <a:cs typeface="微软雅黑" panose="020B0503020204020204" charset="-122"/>
            </a:endParaRPr>
          </a:p>
          <a:p>
            <a:pPr marL="222885">
              <a:lnSpc>
                <a:spcPct val="100000"/>
              </a:lnSpc>
              <a:spcBef>
                <a:spcPts val="600"/>
              </a:spcBef>
            </a:pPr>
            <a:r>
              <a:rPr sz="1400" spc="-40" dirty="0">
                <a:solidFill>
                  <a:srgbClr val="00CCFF"/>
                </a:solidFill>
                <a:latin typeface="微软雅黑" panose="020B0503020204020204" charset="-122"/>
                <a:cs typeface="微软雅黑" panose="020B0503020204020204" charset="-122"/>
              </a:rPr>
              <a:t>远程医疗</a:t>
            </a:r>
            <a:endParaRPr sz="1400" dirty="0">
              <a:solidFill>
                <a:srgbClr val="00CCFF"/>
              </a:solidFill>
              <a:latin typeface="微软雅黑" panose="020B0503020204020204" charset="-122"/>
              <a:cs typeface="微软雅黑" panose="020B0503020204020204" charset="-122"/>
            </a:endParaRPr>
          </a:p>
          <a:p>
            <a:pPr marR="5080" algn="r">
              <a:lnSpc>
                <a:spcPct val="100000"/>
              </a:lnSpc>
              <a:spcBef>
                <a:spcPts val="795"/>
              </a:spcBef>
            </a:pPr>
            <a:r>
              <a:rPr sz="1400" spc="-35" dirty="0">
                <a:solidFill>
                  <a:srgbClr val="00CCFF"/>
                </a:solidFill>
                <a:latin typeface="微软雅黑" panose="020B0503020204020204" charset="-122"/>
                <a:cs typeface="微软雅黑" panose="020B0503020204020204" charset="-122"/>
              </a:rPr>
              <a:t>远程教育</a:t>
            </a:r>
            <a:endParaRPr sz="1400" dirty="0">
              <a:solidFill>
                <a:srgbClr val="00CCFF"/>
              </a:solidFill>
              <a:latin typeface="微软雅黑" panose="020B0503020204020204" charset="-122"/>
              <a:cs typeface="微软雅黑" panose="020B0503020204020204" charset="-122"/>
            </a:endParaRPr>
          </a:p>
          <a:p>
            <a:pPr marR="5080" algn="r">
              <a:lnSpc>
                <a:spcPct val="100000"/>
              </a:lnSpc>
              <a:spcBef>
                <a:spcPts val="720"/>
              </a:spcBef>
            </a:pPr>
            <a:r>
              <a:rPr sz="1400" spc="-40" dirty="0">
                <a:solidFill>
                  <a:srgbClr val="00CCFF"/>
                </a:solidFill>
                <a:latin typeface="微软雅黑" panose="020B0503020204020204" charset="-122"/>
                <a:cs typeface="微软雅黑" panose="020B0503020204020204" charset="-122"/>
              </a:rPr>
              <a:t>智能视频监控</a:t>
            </a:r>
            <a:endParaRPr sz="1400" dirty="0">
              <a:solidFill>
                <a:srgbClr val="00CCFF"/>
              </a:solidFill>
              <a:latin typeface="微软雅黑" panose="020B0503020204020204" charset="-122"/>
              <a:cs typeface="微软雅黑" panose="020B0503020204020204" charset="-122"/>
            </a:endParaRPr>
          </a:p>
        </p:txBody>
      </p:sp>
      <p:sp>
        <p:nvSpPr>
          <p:cNvPr id="24" name="object 22"/>
          <p:cNvSpPr/>
          <p:nvPr/>
        </p:nvSpPr>
        <p:spPr>
          <a:xfrm>
            <a:off x="7694039" y="3906674"/>
            <a:ext cx="399415" cy="436245"/>
          </a:xfrm>
          <a:custGeom>
            <a:avLst/>
            <a:gdLst/>
            <a:ahLst/>
            <a:cxnLst/>
            <a:rect l="l" t="t" r="r" b="b"/>
            <a:pathLst>
              <a:path w="399415" h="436245">
                <a:moveTo>
                  <a:pt x="199644" y="0"/>
                </a:moveTo>
                <a:lnTo>
                  <a:pt x="199644" y="108965"/>
                </a:lnTo>
                <a:lnTo>
                  <a:pt x="0" y="108965"/>
                </a:lnTo>
                <a:lnTo>
                  <a:pt x="0" y="326897"/>
                </a:lnTo>
                <a:lnTo>
                  <a:pt x="199644" y="326897"/>
                </a:lnTo>
                <a:lnTo>
                  <a:pt x="199644" y="435863"/>
                </a:lnTo>
                <a:lnTo>
                  <a:pt x="399288" y="217931"/>
                </a:lnTo>
                <a:lnTo>
                  <a:pt x="199644" y="0"/>
                </a:lnTo>
                <a:close/>
              </a:path>
            </a:pathLst>
          </a:custGeom>
          <a:solidFill>
            <a:srgbClr val="DCE6F0"/>
          </a:solidFill>
        </p:spPr>
        <p:txBody>
          <a:bodyPr wrap="square" lIns="0" tIns="0" rIns="0" bIns="0" rtlCol="0"/>
          <a:lstStyle/>
          <a:p/>
        </p:txBody>
      </p:sp>
      <p:sp>
        <p:nvSpPr>
          <p:cNvPr id="26" name="object 23"/>
          <p:cNvSpPr/>
          <p:nvPr/>
        </p:nvSpPr>
        <p:spPr>
          <a:xfrm>
            <a:off x="7694039" y="3906674"/>
            <a:ext cx="399415" cy="436245"/>
          </a:xfrm>
          <a:custGeom>
            <a:avLst/>
            <a:gdLst/>
            <a:ahLst/>
            <a:cxnLst/>
            <a:rect l="l" t="t" r="r" b="b"/>
            <a:pathLst>
              <a:path w="399415" h="436245">
                <a:moveTo>
                  <a:pt x="0" y="108965"/>
                </a:moveTo>
                <a:lnTo>
                  <a:pt x="199644" y="108965"/>
                </a:lnTo>
                <a:lnTo>
                  <a:pt x="199644" y="0"/>
                </a:lnTo>
                <a:lnTo>
                  <a:pt x="399288" y="217931"/>
                </a:lnTo>
                <a:lnTo>
                  <a:pt x="199644" y="435863"/>
                </a:lnTo>
                <a:lnTo>
                  <a:pt x="199644" y="326897"/>
                </a:lnTo>
                <a:lnTo>
                  <a:pt x="0" y="326897"/>
                </a:lnTo>
                <a:lnTo>
                  <a:pt x="0" y="108965"/>
                </a:lnTo>
                <a:close/>
              </a:path>
            </a:pathLst>
          </a:custGeom>
          <a:ln w="24384">
            <a:solidFill>
              <a:srgbClr val="4F81BB"/>
            </a:solidFill>
          </a:ln>
        </p:spPr>
        <p:txBody>
          <a:bodyPr wrap="square" lIns="0" tIns="0" rIns="0" bIns="0" rtlCol="0"/>
          <a:lstStyle/>
          <a:p/>
        </p:txBody>
      </p:sp>
      <p:sp>
        <p:nvSpPr>
          <p:cNvPr id="27" name="object 24"/>
          <p:cNvSpPr/>
          <p:nvPr/>
        </p:nvSpPr>
        <p:spPr>
          <a:xfrm>
            <a:off x="4996560" y="4546755"/>
            <a:ext cx="759460" cy="304800"/>
          </a:xfrm>
          <a:custGeom>
            <a:avLst/>
            <a:gdLst/>
            <a:ahLst/>
            <a:cxnLst/>
            <a:rect l="l" t="t" r="r" b="b"/>
            <a:pathLst>
              <a:path w="759460" h="304800">
                <a:moveTo>
                  <a:pt x="682625" y="0"/>
                </a:moveTo>
                <a:lnTo>
                  <a:pt x="72516" y="126"/>
                </a:lnTo>
                <a:lnTo>
                  <a:pt x="13842" y="28701"/>
                </a:lnTo>
                <a:lnTo>
                  <a:pt x="0" y="67563"/>
                </a:lnTo>
                <a:lnTo>
                  <a:pt x="126" y="240563"/>
                </a:lnTo>
                <a:lnTo>
                  <a:pt x="9651" y="270230"/>
                </a:lnTo>
                <a:lnTo>
                  <a:pt x="32385" y="292506"/>
                </a:lnTo>
                <a:lnTo>
                  <a:pt x="64262" y="303974"/>
                </a:lnTo>
                <a:lnTo>
                  <a:pt x="76326" y="304799"/>
                </a:lnTo>
                <a:lnTo>
                  <a:pt x="686435" y="304723"/>
                </a:lnTo>
                <a:lnTo>
                  <a:pt x="719963" y="296214"/>
                </a:lnTo>
                <a:lnTo>
                  <a:pt x="745109" y="276136"/>
                </a:lnTo>
                <a:lnTo>
                  <a:pt x="758063" y="247865"/>
                </a:lnTo>
                <a:lnTo>
                  <a:pt x="758951" y="237223"/>
                </a:lnTo>
                <a:lnTo>
                  <a:pt x="758825" y="64261"/>
                </a:lnTo>
                <a:lnTo>
                  <a:pt x="749300" y="34543"/>
                </a:lnTo>
                <a:lnTo>
                  <a:pt x="726566" y="12318"/>
                </a:lnTo>
                <a:lnTo>
                  <a:pt x="694689" y="888"/>
                </a:lnTo>
                <a:lnTo>
                  <a:pt x="682625" y="0"/>
                </a:lnTo>
                <a:close/>
              </a:path>
            </a:pathLst>
          </a:custGeom>
          <a:solidFill>
            <a:srgbClr val="77923A"/>
          </a:solidFill>
        </p:spPr>
        <p:txBody>
          <a:bodyPr wrap="square" lIns="0" tIns="0" rIns="0" bIns="0" rtlCol="0"/>
          <a:lstStyle/>
          <a:p/>
        </p:txBody>
      </p:sp>
      <p:sp>
        <p:nvSpPr>
          <p:cNvPr id="28" name="object 25"/>
          <p:cNvSpPr txBox="1"/>
          <p:nvPr/>
        </p:nvSpPr>
        <p:spPr>
          <a:xfrm>
            <a:off x="5082919" y="4570630"/>
            <a:ext cx="607695" cy="226985"/>
          </a:xfrm>
          <a:prstGeom prst="rect">
            <a:avLst/>
          </a:prstGeom>
        </p:spPr>
        <p:txBody>
          <a:bodyPr vert="horz" wrap="square" lIns="0" tIns="11430" rIns="0" bIns="0" rtlCol="0">
            <a:spAutoFit/>
          </a:bodyPr>
          <a:lstStyle/>
          <a:p>
            <a:pPr marL="12700">
              <a:lnSpc>
                <a:spcPct val="100000"/>
              </a:lnSpc>
              <a:spcBef>
                <a:spcPts val="90"/>
              </a:spcBef>
            </a:pPr>
            <a:r>
              <a:rPr sz="1400" b="1" spc="-35" dirty="0">
                <a:solidFill>
                  <a:srgbClr val="FFFFFF"/>
                </a:solidFill>
                <a:latin typeface="微软雅黑" panose="020B0503020204020204" charset="-122"/>
                <a:cs typeface="微软雅黑" panose="020B0503020204020204" charset="-122"/>
              </a:rPr>
              <a:t>家庭2H</a:t>
            </a:r>
            <a:endParaRPr sz="1400" b="1" dirty="0">
              <a:latin typeface="微软雅黑" panose="020B0503020204020204" charset="-122"/>
              <a:cs typeface="微软雅黑" panose="020B0503020204020204" charset="-122"/>
            </a:endParaRPr>
          </a:p>
        </p:txBody>
      </p:sp>
      <p:sp>
        <p:nvSpPr>
          <p:cNvPr id="29" name="object 26"/>
          <p:cNvSpPr txBox="1"/>
          <p:nvPr/>
        </p:nvSpPr>
        <p:spPr>
          <a:xfrm>
            <a:off x="3875658" y="3404212"/>
            <a:ext cx="1068070" cy="1017586"/>
          </a:xfrm>
          <a:prstGeom prst="rect">
            <a:avLst/>
          </a:prstGeom>
        </p:spPr>
        <p:txBody>
          <a:bodyPr vert="horz" wrap="square" lIns="0" tIns="12065" rIns="0" bIns="0" rtlCol="0">
            <a:spAutoFit/>
          </a:bodyPr>
          <a:lstStyle/>
          <a:p>
            <a:pPr marR="5080" algn="r">
              <a:lnSpc>
                <a:spcPct val="100000"/>
              </a:lnSpc>
              <a:spcBef>
                <a:spcPts val="95"/>
              </a:spcBef>
            </a:pPr>
            <a:r>
              <a:rPr sz="1400" spc="-40" dirty="0">
                <a:solidFill>
                  <a:srgbClr val="00CCFF"/>
                </a:solidFill>
                <a:latin typeface="微软雅黑" panose="020B0503020204020204" charset="-122"/>
                <a:cs typeface="微软雅黑" panose="020B0503020204020204" charset="-122"/>
              </a:rPr>
              <a:t>车内信息娱乐</a:t>
            </a:r>
            <a:endParaRPr sz="1400" dirty="0">
              <a:solidFill>
                <a:srgbClr val="00CCFF"/>
              </a:solidFill>
              <a:latin typeface="微软雅黑" panose="020B0503020204020204" charset="-122"/>
              <a:cs typeface="微软雅黑" panose="020B0503020204020204" charset="-122"/>
            </a:endParaRPr>
          </a:p>
          <a:p>
            <a:pPr marR="10795" algn="r">
              <a:lnSpc>
                <a:spcPct val="100000"/>
              </a:lnSpc>
              <a:spcBef>
                <a:spcPts val="1325"/>
              </a:spcBef>
            </a:pPr>
            <a:r>
              <a:rPr sz="1400" spc="-35" dirty="0">
                <a:solidFill>
                  <a:srgbClr val="FFAB2F"/>
                </a:solidFill>
                <a:latin typeface="微软雅黑" panose="020B0503020204020204" charset="-122"/>
                <a:cs typeface="微软雅黑" panose="020B0503020204020204" charset="-122"/>
              </a:rPr>
              <a:t>家居控制</a:t>
            </a:r>
            <a:endParaRPr sz="1400" dirty="0">
              <a:solidFill>
                <a:srgbClr val="FFAB2F"/>
              </a:solidFill>
              <a:latin typeface="微软雅黑" panose="020B0503020204020204" charset="-122"/>
              <a:cs typeface="微软雅黑" panose="020B0503020204020204" charset="-122"/>
            </a:endParaRPr>
          </a:p>
          <a:p>
            <a:pPr marR="66675" algn="r">
              <a:lnSpc>
                <a:spcPct val="100000"/>
              </a:lnSpc>
              <a:spcBef>
                <a:spcPts val="1530"/>
              </a:spcBef>
            </a:pPr>
            <a:r>
              <a:rPr sz="1400" spc="-40" dirty="0">
                <a:solidFill>
                  <a:srgbClr val="FFAB2F"/>
                </a:solidFill>
                <a:latin typeface="微软雅黑" panose="020B0503020204020204" charset="-122"/>
                <a:cs typeface="微软雅黑" panose="020B0503020204020204" charset="-122"/>
              </a:rPr>
              <a:t>宽带上网</a:t>
            </a:r>
            <a:endParaRPr sz="1400" dirty="0">
              <a:solidFill>
                <a:srgbClr val="FFAB2F"/>
              </a:solidFill>
              <a:latin typeface="微软雅黑" panose="020B0503020204020204" charset="-122"/>
              <a:cs typeface="微软雅黑" panose="020B0503020204020204" charset="-122"/>
            </a:endParaRPr>
          </a:p>
        </p:txBody>
      </p:sp>
      <p:sp>
        <p:nvSpPr>
          <p:cNvPr id="30" name="object 27"/>
          <p:cNvSpPr txBox="1"/>
          <p:nvPr/>
        </p:nvSpPr>
        <p:spPr>
          <a:xfrm>
            <a:off x="3079495" y="3998495"/>
            <a:ext cx="604520" cy="226985"/>
          </a:xfrm>
          <a:prstGeom prst="rect">
            <a:avLst/>
          </a:prstGeom>
        </p:spPr>
        <p:txBody>
          <a:bodyPr vert="horz" wrap="square" lIns="0" tIns="11430" rIns="0" bIns="0" rtlCol="0">
            <a:spAutoFit/>
          </a:bodyPr>
          <a:lstStyle/>
          <a:p>
            <a:pPr marL="12700">
              <a:lnSpc>
                <a:spcPct val="100000"/>
              </a:lnSpc>
              <a:spcBef>
                <a:spcPts val="90"/>
              </a:spcBef>
            </a:pPr>
            <a:r>
              <a:rPr sz="1400" spc="-40" dirty="0">
                <a:solidFill>
                  <a:srgbClr val="FFAB2F"/>
                </a:solidFill>
                <a:latin typeface="微软雅黑" panose="020B0503020204020204" charset="-122"/>
                <a:cs typeface="微软雅黑" panose="020B0503020204020204" charset="-122"/>
              </a:rPr>
              <a:t>V</a:t>
            </a:r>
            <a:r>
              <a:rPr sz="1400" spc="-10" dirty="0">
                <a:solidFill>
                  <a:srgbClr val="FFAB2F"/>
                </a:solidFill>
                <a:latin typeface="微软雅黑" panose="020B0503020204020204" charset="-122"/>
                <a:cs typeface="微软雅黑" panose="020B0503020204020204" charset="-122"/>
              </a:rPr>
              <a:t>R</a:t>
            </a:r>
            <a:r>
              <a:rPr sz="1400" spc="-35" dirty="0">
                <a:solidFill>
                  <a:srgbClr val="FFAB2F"/>
                </a:solidFill>
                <a:latin typeface="微软雅黑" panose="020B0503020204020204" charset="-122"/>
                <a:cs typeface="微软雅黑" panose="020B0503020204020204" charset="-122"/>
              </a:rPr>
              <a:t>游戏</a:t>
            </a:r>
            <a:endParaRPr sz="1400" dirty="0">
              <a:solidFill>
                <a:srgbClr val="FFAB2F"/>
              </a:solidFill>
              <a:latin typeface="微软雅黑" panose="020B0503020204020204" charset="-122"/>
              <a:cs typeface="微软雅黑" panose="020B0503020204020204" charset="-122"/>
            </a:endParaRPr>
          </a:p>
        </p:txBody>
      </p:sp>
      <p:sp>
        <p:nvSpPr>
          <p:cNvPr id="32" name="object 28"/>
          <p:cNvSpPr txBox="1"/>
          <p:nvPr/>
        </p:nvSpPr>
        <p:spPr>
          <a:xfrm>
            <a:off x="3211448" y="4550514"/>
            <a:ext cx="627380" cy="227626"/>
          </a:xfrm>
          <a:prstGeom prst="rect">
            <a:avLst/>
          </a:prstGeom>
        </p:spPr>
        <p:txBody>
          <a:bodyPr vert="horz" wrap="square" lIns="0" tIns="12065" rIns="0" bIns="0" rtlCol="0">
            <a:spAutoFit/>
          </a:bodyPr>
          <a:lstStyle/>
          <a:p>
            <a:pPr marL="12700">
              <a:lnSpc>
                <a:spcPct val="100000"/>
              </a:lnSpc>
              <a:spcBef>
                <a:spcPts val="95"/>
              </a:spcBef>
            </a:pPr>
            <a:r>
              <a:rPr sz="1400" spc="-25" dirty="0">
                <a:solidFill>
                  <a:srgbClr val="FFAB2F"/>
                </a:solidFill>
                <a:latin typeface="微软雅黑" panose="020B0503020204020204" charset="-122"/>
                <a:cs typeface="微软雅黑" panose="020B0503020204020204" charset="-122"/>
              </a:rPr>
              <a:t>Live</a:t>
            </a:r>
            <a:r>
              <a:rPr sz="1400" spc="-50" dirty="0">
                <a:solidFill>
                  <a:srgbClr val="FFAB2F"/>
                </a:solidFill>
                <a:latin typeface="微软雅黑" panose="020B0503020204020204" charset="-122"/>
                <a:cs typeface="微软雅黑" panose="020B0503020204020204" charset="-122"/>
              </a:rPr>
              <a:t> </a:t>
            </a:r>
            <a:r>
              <a:rPr sz="1400" dirty="0">
                <a:solidFill>
                  <a:srgbClr val="FFAB2F"/>
                </a:solidFill>
                <a:latin typeface="微软雅黑" panose="020B0503020204020204" charset="-122"/>
                <a:cs typeface="微软雅黑" panose="020B0503020204020204" charset="-122"/>
              </a:rPr>
              <a:t>TV</a:t>
            </a:r>
            <a:endParaRPr sz="1400" dirty="0">
              <a:solidFill>
                <a:srgbClr val="FFAB2F"/>
              </a:solidFill>
              <a:latin typeface="微软雅黑" panose="020B0503020204020204" charset="-122"/>
              <a:cs typeface="微软雅黑" panose="020B0503020204020204" charset="-122"/>
            </a:endParaRPr>
          </a:p>
        </p:txBody>
      </p:sp>
      <p:sp>
        <p:nvSpPr>
          <p:cNvPr id="33" name="object 29"/>
          <p:cNvSpPr txBox="1"/>
          <p:nvPr/>
        </p:nvSpPr>
        <p:spPr>
          <a:xfrm>
            <a:off x="7679815" y="2922297"/>
            <a:ext cx="827405" cy="583493"/>
          </a:xfrm>
          <a:prstGeom prst="rect">
            <a:avLst/>
          </a:prstGeom>
        </p:spPr>
        <p:txBody>
          <a:bodyPr vert="horz" wrap="square" lIns="0" tIns="11430" rIns="0" bIns="0" rtlCol="0">
            <a:spAutoFit/>
          </a:bodyPr>
          <a:lstStyle/>
          <a:p>
            <a:pPr marL="119380">
              <a:lnSpc>
                <a:spcPct val="100000"/>
              </a:lnSpc>
              <a:spcBef>
                <a:spcPts val="90"/>
              </a:spcBef>
            </a:pPr>
            <a:r>
              <a:rPr sz="1400" spc="-35" dirty="0">
                <a:solidFill>
                  <a:schemeClr val="bg1"/>
                </a:solidFill>
                <a:latin typeface="微软雅黑" panose="020B0503020204020204" charset="-122"/>
                <a:cs typeface="微软雅黑" panose="020B0503020204020204" charset="-122"/>
              </a:rPr>
              <a:t>全息通信</a:t>
            </a:r>
            <a:endParaRPr sz="1400" dirty="0">
              <a:solidFill>
                <a:schemeClr val="bg1"/>
              </a:solidFill>
              <a:latin typeface="微软雅黑" panose="020B0503020204020204" charset="-122"/>
              <a:cs typeface="微软雅黑" panose="020B0503020204020204" charset="-122"/>
            </a:endParaRPr>
          </a:p>
          <a:p>
            <a:pPr marL="12700">
              <a:lnSpc>
                <a:spcPct val="100000"/>
              </a:lnSpc>
              <a:spcBef>
                <a:spcPts val="1105"/>
              </a:spcBef>
            </a:pPr>
            <a:r>
              <a:rPr sz="1400" spc="-40" dirty="0">
                <a:solidFill>
                  <a:schemeClr val="bg1"/>
                </a:solidFill>
                <a:latin typeface="微软雅黑" panose="020B0503020204020204" charset="-122"/>
                <a:cs typeface="微软雅黑" panose="020B0503020204020204" charset="-122"/>
              </a:rPr>
              <a:t>手机游戏</a:t>
            </a:r>
            <a:endParaRPr sz="1400" dirty="0">
              <a:solidFill>
                <a:schemeClr val="bg1"/>
              </a:solidFill>
              <a:latin typeface="微软雅黑" panose="020B0503020204020204" charset="-122"/>
              <a:cs typeface="微软雅黑" panose="020B0503020204020204" charset="-122"/>
            </a:endParaRPr>
          </a:p>
        </p:txBody>
      </p:sp>
      <p:sp>
        <p:nvSpPr>
          <p:cNvPr id="34" name="object 30"/>
          <p:cNvSpPr txBox="1"/>
          <p:nvPr/>
        </p:nvSpPr>
        <p:spPr>
          <a:xfrm>
            <a:off x="8569578" y="3485238"/>
            <a:ext cx="604520" cy="227626"/>
          </a:xfrm>
          <a:prstGeom prst="rect">
            <a:avLst/>
          </a:prstGeom>
        </p:spPr>
        <p:txBody>
          <a:bodyPr vert="horz" wrap="square" lIns="0" tIns="12065" rIns="0" bIns="0" rtlCol="0">
            <a:spAutoFit/>
          </a:bodyPr>
          <a:lstStyle/>
          <a:p>
            <a:pPr marL="12700">
              <a:lnSpc>
                <a:spcPct val="100000"/>
              </a:lnSpc>
              <a:spcBef>
                <a:spcPts val="95"/>
              </a:spcBef>
            </a:pPr>
            <a:r>
              <a:rPr sz="1400" spc="-40" dirty="0">
                <a:solidFill>
                  <a:schemeClr val="bg1"/>
                </a:solidFill>
                <a:latin typeface="微软雅黑" panose="020B0503020204020204" charset="-122"/>
                <a:cs typeface="微软雅黑" panose="020B0503020204020204" charset="-122"/>
              </a:rPr>
              <a:t>V</a:t>
            </a:r>
            <a:r>
              <a:rPr sz="1400" spc="-5" dirty="0">
                <a:solidFill>
                  <a:schemeClr val="bg1"/>
                </a:solidFill>
                <a:latin typeface="微软雅黑" panose="020B0503020204020204" charset="-122"/>
                <a:cs typeface="微软雅黑" panose="020B0503020204020204" charset="-122"/>
              </a:rPr>
              <a:t>R</a:t>
            </a:r>
            <a:r>
              <a:rPr sz="1400" spc="-40" dirty="0">
                <a:solidFill>
                  <a:schemeClr val="bg1"/>
                </a:solidFill>
                <a:latin typeface="微软雅黑" panose="020B0503020204020204" charset="-122"/>
                <a:cs typeface="微软雅黑" panose="020B0503020204020204" charset="-122"/>
              </a:rPr>
              <a:t>社交</a:t>
            </a:r>
            <a:endParaRPr sz="1400" dirty="0">
              <a:solidFill>
                <a:schemeClr val="bg1"/>
              </a:solidFill>
              <a:latin typeface="微软雅黑" panose="020B0503020204020204" charset="-122"/>
              <a:cs typeface="微软雅黑" panose="020B0503020204020204" charset="-122"/>
            </a:endParaRPr>
          </a:p>
        </p:txBody>
      </p:sp>
      <p:sp>
        <p:nvSpPr>
          <p:cNvPr id="35" name="object 31"/>
          <p:cNvSpPr txBox="1"/>
          <p:nvPr/>
        </p:nvSpPr>
        <p:spPr>
          <a:xfrm>
            <a:off x="8289162" y="3657932"/>
            <a:ext cx="741680" cy="639919"/>
          </a:xfrm>
          <a:prstGeom prst="rect">
            <a:avLst/>
          </a:prstGeom>
        </p:spPr>
        <p:txBody>
          <a:bodyPr vert="horz" wrap="square" lIns="0" tIns="12700" rIns="0" bIns="0" rtlCol="0">
            <a:spAutoFit/>
          </a:bodyPr>
          <a:lstStyle/>
          <a:p>
            <a:pPr marL="12700" marR="5080" indent="137160">
              <a:lnSpc>
                <a:spcPct val="155000"/>
              </a:lnSpc>
              <a:spcBef>
                <a:spcPts val="100"/>
              </a:spcBef>
            </a:pPr>
            <a:r>
              <a:rPr sz="1400" spc="-40" dirty="0">
                <a:solidFill>
                  <a:schemeClr val="bg1"/>
                </a:solidFill>
                <a:latin typeface="微软雅黑" panose="020B0503020204020204" charset="-122"/>
                <a:cs typeface="微软雅黑" panose="020B0503020204020204" charset="-122"/>
              </a:rPr>
              <a:t>V</a:t>
            </a:r>
            <a:r>
              <a:rPr sz="1400" spc="-10" dirty="0">
                <a:solidFill>
                  <a:schemeClr val="bg1"/>
                </a:solidFill>
                <a:latin typeface="微软雅黑" panose="020B0503020204020204" charset="-122"/>
                <a:cs typeface="微软雅黑" panose="020B0503020204020204" charset="-122"/>
              </a:rPr>
              <a:t>R</a:t>
            </a:r>
            <a:r>
              <a:rPr sz="1400" spc="-35" dirty="0">
                <a:solidFill>
                  <a:schemeClr val="bg1"/>
                </a:solidFill>
                <a:latin typeface="微软雅黑" panose="020B0503020204020204" charset="-122"/>
                <a:cs typeface="微软雅黑" panose="020B0503020204020204" charset="-122"/>
              </a:rPr>
              <a:t>视频  </a:t>
            </a:r>
            <a:r>
              <a:rPr sz="1400" spc="-25" dirty="0">
                <a:solidFill>
                  <a:schemeClr val="bg1"/>
                </a:solidFill>
                <a:latin typeface="微软雅黑" panose="020B0503020204020204" charset="-122"/>
                <a:cs typeface="微软雅黑" panose="020B0503020204020204" charset="-122"/>
              </a:rPr>
              <a:t>VR</a:t>
            </a:r>
            <a:r>
              <a:rPr sz="1400" spc="-35" dirty="0">
                <a:solidFill>
                  <a:schemeClr val="bg1"/>
                </a:solidFill>
                <a:latin typeface="微软雅黑" panose="020B0503020204020204" charset="-122"/>
                <a:cs typeface="微软雅黑" panose="020B0503020204020204" charset="-122"/>
              </a:rPr>
              <a:t>游戏</a:t>
            </a:r>
            <a:endParaRPr sz="1400" dirty="0">
              <a:solidFill>
                <a:schemeClr val="bg1"/>
              </a:solidFill>
              <a:latin typeface="微软雅黑" panose="020B0503020204020204" charset="-122"/>
              <a:cs typeface="微软雅黑" panose="020B0503020204020204" charset="-122"/>
            </a:endParaRPr>
          </a:p>
        </p:txBody>
      </p:sp>
      <p:sp>
        <p:nvSpPr>
          <p:cNvPr id="36" name="object 32"/>
          <p:cNvSpPr txBox="1"/>
          <p:nvPr/>
        </p:nvSpPr>
        <p:spPr>
          <a:xfrm>
            <a:off x="6197852" y="1740563"/>
            <a:ext cx="1043940" cy="1881284"/>
          </a:xfrm>
          <a:prstGeom prst="rect">
            <a:avLst/>
          </a:prstGeom>
        </p:spPr>
        <p:txBody>
          <a:bodyPr vert="horz" wrap="square" lIns="0" tIns="11430" rIns="0" bIns="0" rtlCol="0">
            <a:spAutoFit/>
          </a:bodyPr>
          <a:lstStyle/>
          <a:p>
            <a:pPr marL="38100">
              <a:lnSpc>
                <a:spcPct val="100000"/>
              </a:lnSpc>
              <a:spcBef>
                <a:spcPts val="90"/>
              </a:spcBef>
            </a:pPr>
            <a:r>
              <a:rPr sz="1400" spc="-35" dirty="0">
                <a:solidFill>
                  <a:schemeClr val="bg1"/>
                </a:solidFill>
                <a:latin typeface="微软雅黑" panose="020B0503020204020204" charset="-122"/>
                <a:cs typeface="微软雅黑" panose="020B0503020204020204" charset="-122"/>
              </a:rPr>
              <a:t>自动驾驶</a:t>
            </a:r>
            <a:endParaRPr sz="1400" dirty="0">
              <a:solidFill>
                <a:schemeClr val="bg1"/>
              </a:solidFill>
              <a:latin typeface="微软雅黑" panose="020B0503020204020204" charset="-122"/>
              <a:cs typeface="微软雅黑" panose="020B0503020204020204" charset="-122"/>
            </a:endParaRPr>
          </a:p>
          <a:p>
            <a:pPr marL="62230">
              <a:lnSpc>
                <a:spcPct val="100000"/>
              </a:lnSpc>
              <a:spcBef>
                <a:spcPts val="1355"/>
              </a:spcBef>
            </a:pPr>
            <a:r>
              <a:rPr sz="1400" spc="-35" dirty="0">
                <a:solidFill>
                  <a:schemeClr val="bg1"/>
                </a:solidFill>
                <a:latin typeface="微软雅黑" panose="020B0503020204020204" charset="-122"/>
                <a:cs typeface="微软雅黑" panose="020B0503020204020204" charset="-122"/>
              </a:rPr>
              <a:t>智能交通</a:t>
            </a:r>
            <a:endParaRPr sz="1400" dirty="0">
              <a:solidFill>
                <a:schemeClr val="bg1"/>
              </a:solidFill>
              <a:latin typeface="微软雅黑" panose="020B0503020204020204" charset="-122"/>
              <a:cs typeface="微软雅黑" panose="020B0503020204020204" charset="-122"/>
            </a:endParaRPr>
          </a:p>
          <a:p>
            <a:pPr marL="62230">
              <a:lnSpc>
                <a:spcPct val="100000"/>
              </a:lnSpc>
              <a:spcBef>
                <a:spcPts val="960"/>
              </a:spcBef>
            </a:pPr>
            <a:r>
              <a:rPr sz="1400" spc="-40" dirty="0">
                <a:solidFill>
                  <a:schemeClr val="bg1"/>
                </a:solidFill>
                <a:latin typeface="微软雅黑" panose="020B0503020204020204" charset="-122"/>
                <a:cs typeface="微软雅黑" panose="020B0503020204020204" charset="-122"/>
              </a:rPr>
              <a:t>无人机物流</a:t>
            </a:r>
            <a:endParaRPr sz="1400" dirty="0">
              <a:solidFill>
                <a:schemeClr val="bg1"/>
              </a:solidFill>
              <a:latin typeface="微软雅黑" panose="020B0503020204020204" charset="-122"/>
              <a:cs typeface="微软雅黑" panose="020B0503020204020204" charset="-122"/>
            </a:endParaRPr>
          </a:p>
          <a:p>
            <a:pPr marL="93345">
              <a:lnSpc>
                <a:spcPct val="100000"/>
              </a:lnSpc>
              <a:spcBef>
                <a:spcPts val="225"/>
              </a:spcBef>
            </a:pPr>
            <a:r>
              <a:rPr sz="1400" spc="-35" dirty="0">
                <a:solidFill>
                  <a:schemeClr val="bg1"/>
                </a:solidFill>
                <a:latin typeface="微软雅黑" panose="020B0503020204020204" charset="-122"/>
                <a:cs typeface="微软雅黑" panose="020B0503020204020204" charset="-122"/>
              </a:rPr>
              <a:t>智慧电网</a:t>
            </a:r>
            <a:endParaRPr sz="1400" dirty="0">
              <a:solidFill>
                <a:schemeClr val="bg1"/>
              </a:solidFill>
              <a:latin typeface="微软雅黑" panose="020B0503020204020204" charset="-122"/>
              <a:cs typeface="微软雅黑" panose="020B0503020204020204" charset="-122"/>
            </a:endParaRPr>
          </a:p>
          <a:p>
            <a:pPr marL="12700">
              <a:lnSpc>
                <a:spcPct val="100000"/>
              </a:lnSpc>
              <a:spcBef>
                <a:spcPts val="580"/>
              </a:spcBef>
            </a:pPr>
            <a:r>
              <a:rPr sz="1400" spc="-35" dirty="0">
                <a:solidFill>
                  <a:schemeClr val="bg1"/>
                </a:solidFill>
                <a:latin typeface="微软雅黑" panose="020B0503020204020204" charset="-122"/>
                <a:cs typeface="微软雅黑" panose="020B0503020204020204" charset="-122"/>
              </a:rPr>
              <a:t>无人机巡检</a:t>
            </a:r>
            <a:endParaRPr sz="1400" dirty="0">
              <a:solidFill>
                <a:schemeClr val="bg1"/>
              </a:solidFill>
              <a:latin typeface="微软雅黑" panose="020B0503020204020204" charset="-122"/>
              <a:cs typeface="微软雅黑" panose="020B0503020204020204" charset="-122"/>
            </a:endParaRPr>
          </a:p>
          <a:p>
            <a:pPr marL="385445">
              <a:lnSpc>
                <a:spcPct val="100000"/>
              </a:lnSpc>
              <a:spcBef>
                <a:spcPts val="1310"/>
              </a:spcBef>
            </a:pPr>
            <a:r>
              <a:rPr sz="1400" spc="-20" dirty="0">
                <a:solidFill>
                  <a:schemeClr val="bg1"/>
                </a:solidFill>
                <a:latin typeface="微软雅黑" panose="020B0503020204020204" charset="-122"/>
                <a:cs typeface="微软雅黑" panose="020B0503020204020204" charset="-122"/>
              </a:rPr>
              <a:t>4K</a:t>
            </a:r>
            <a:r>
              <a:rPr sz="1400" spc="-45" dirty="0">
                <a:solidFill>
                  <a:schemeClr val="bg1"/>
                </a:solidFill>
                <a:latin typeface="微软雅黑" panose="020B0503020204020204" charset="-122"/>
                <a:cs typeface="微软雅黑" panose="020B0503020204020204" charset="-122"/>
              </a:rPr>
              <a:t> </a:t>
            </a:r>
            <a:r>
              <a:rPr sz="1400" spc="-25" dirty="0">
                <a:solidFill>
                  <a:schemeClr val="bg1"/>
                </a:solidFill>
                <a:latin typeface="微软雅黑" panose="020B0503020204020204" charset="-122"/>
                <a:cs typeface="微软雅黑" panose="020B0503020204020204" charset="-122"/>
              </a:rPr>
              <a:t>UGC</a:t>
            </a:r>
            <a:endParaRPr sz="1400" dirty="0">
              <a:solidFill>
                <a:schemeClr val="bg1"/>
              </a:solidFill>
              <a:latin typeface="微软雅黑" panose="020B0503020204020204" charset="-122"/>
              <a:cs typeface="微软雅黑" panose="020B0503020204020204" charset="-122"/>
            </a:endParaRPr>
          </a:p>
        </p:txBody>
      </p:sp>
      <p:sp>
        <p:nvSpPr>
          <p:cNvPr id="37" name="object 33"/>
          <p:cNvSpPr txBox="1"/>
          <p:nvPr/>
        </p:nvSpPr>
        <p:spPr>
          <a:xfrm>
            <a:off x="7434451" y="3649830"/>
            <a:ext cx="605155" cy="227626"/>
          </a:xfrm>
          <a:prstGeom prst="rect">
            <a:avLst/>
          </a:prstGeom>
        </p:spPr>
        <p:txBody>
          <a:bodyPr vert="horz" wrap="square" lIns="0" tIns="12065" rIns="0" bIns="0" rtlCol="0">
            <a:spAutoFit/>
          </a:bodyPr>
          <a:lstStyle/>
          <a:p>
            <a:pPr marL="12700">
              <a:lnSpc>
                <a:spcPct val="100000"/>
              </a:lnSpc>
              <a:spcBef>
                <a:spcPts val="95"/>
              </a:spcBef>
            </a:pPr>
            <a:r>
              <a:rPr sz="1400" spc="-35" dirty="0">
                <a:solidFill>
                  <a:schemeClr val="bg1"/>
                </a:solidFill>
                <a:latin typeface="微软雅黑" panose="020B0503020204020204" charset="-122"/>
                <a:cs typeface="微软雅黑" panose="020B0503020204020204" charset="-122"/>
              </a:rPr>
              <a:t>V</a:t>
            </a:r>
            <a:r>
              <a:rPr sz="1400" spc="-5" dirty="0">
                <a:solidFill>
                  <a:schemeClr val="bg1"/>
                </a:solidFill>
                <a:latin typeface="微软雅黑" panose="020B0503020204020204" charset="-122"/>
                <a:cs typeface="微软雅黑" panose="020B0503020204020204" charset="-122"/>
              </a:rPr>
              <a:t>R</a:t>
            </a:r>
            <a:r>
              <a:rPr sz="1400" spc="-40" dirty="0">
                <a:solidFill>
                  <a:schemeClr val="bg1"/>
                </a:solidFill>
                <a:latin typeface="微软雅黑" panose="020B0503020204020204" charset="-122"/>
                <a:cs typeface="微软雅黑" panose="020B0503020204020204" charset="-122"/>
              </a:rPr>
              <a:t>直播</a:t>
            </a:r>
            <a:endParaRPr sz="1400" dirty="0">
              <a:solidFill>
                <a:schemeClr val="bg1"/>
              </a:solidFill>
              <a:latin typeface="微软雅黑" panose="020B0503020204020204" charset="-122"/>
              <a:cs typeface="微软雅黑" panose="020B0503020204020204" charset="-122"/>
            </a:endParaRPr>
          </a:p>
        </p:txBody>
      </p:sp>
      <p:sp>
        <p:nvSpPr>
          <p:cNvPr id="38" name="object 34"/>
          <p:cNvSpPr txBox="1"/>
          <p:nvPr/>
        </p:nvSpPr>
        <p:spPr>
          <a:xfrm>
            <a:off x="4639436" y="2123086"/>
            <a:ext cx="895985" cy="442429"/>
          </a:xfrm>
          <a:prstGeom prst="rect">
            <a:avLst/>
          </a:prstGeom>
        </p:spPr>
        <p:txBody>
          <a:bodyPr vert="horz" wrap="square" lIns="0" tIns="11430" rIns="0" bIns="0" rtlCol="0">
            <a:spAutoFit/>
          </a:bodyPr>
          <a:lstStyle/>
          <a:p>
            <a:pPr marL="12700">
              <a:lnSpc>
                <a:spcPct val="100000"/>
              </a:lnSpc>
              <a:spcBef>
                <a:spcPts val="90"/>
              </a:spcBef>
            </a:pPr>
            <a:r>
              <a:rPr sz="1400" spc="-35" dirty="0">
                <a:solidFill>
                  <a:srgbClr val="00CCFF"/>
                </a:solidFill>
                <a:latin typeface="微软雅黑" panose="020B0503020204020204" charset="-122"/>
                <a:cs typeface="微软雅黑" panose="020B0503020204020204" charset="-122"/>
              </a:rPr>
              <a:t>室分新商业</a:t>
            </a:r>
            <a:endParaRPr sz="1400" dirty="0">
              <a:solidFill>
                <a:srgbClr val="00CCFF"/>
              </a:solidFill>
              <a:latin typeface="微软雅黑" panose="020B0503020204020204" charset="-122"/>
              <a:cs typeface="微软雅黑" panose="020B0503020204020204" charset="-122"/>
            </a:endParaRPr>
          </a:p>
          <a:p>
            <a:pPr marL="12700">
              <a:lnSpc>
                <a:spcPct val="100000"/>
              </a:lnSpc>
            </a:pPr>
            <a:r>
              <a:rPr sz="1400" spc="-30" dirty="0">
                <a:solidFill>
                  <a:srgbClr val="00CCFF"/>
                </a:solidFill>
                <a:latin typeface="微软雅黑" panose="020B0503020204020204" charset="-122"/>
                <a:cs typeface="微软雅黑" panose="020B0503020204020204" charset="-122"/>
              </a:rPr>
              <a:t>（B2B2C)</a:t>
            </a:r>
            <a:endParaRPr sz="1400" dirty="0">
              <a:solidFill>
                <a:srgbClr val="00CCFF"/>
              </a:solidFill>
              <a:latin typeface="微软雅黑" panose="020B0503020204020204" charset="-122"/>
              <a:cs typeface="微软雅黑" panose="020B0503020204020204" charset="-122"/>
            </a:endParaRPr>
          </a:p>
        </p:txBody>
      </p:sp>
      <p:sp>
        <p:nvSpPr>
          <p:cNvPr id="39" name="object 35"/>
          <p:cNvSpPr txBox="1"/>
          <p:nvPr/>
        </p:nvSpPr>
        <p:spPr>
          <a:xfrm>
            <a:off x="4371447" y="5736272"/>
            <a:ext cx="3361764" cy="289823"/>
          </a:xfrm>
          <a:prstGeom prst="rect">
            <a:avLst/>
          </a:prstGeom>
        </p:spPr>
        <p:txBody>
          <a:bodyPr vert="horz" wrap="square" lIns="0" tIns="12700" rIns="0" bIns="0" rtlCol="0">
            <a:spAutoFit/>
          </a:bodyPr>
          <a:lstStyle/>
          <a:p>
            <a:pPr marL="12700">
              <a:lnSpc>
                <a:spcPct val="100000"/>
              </a:lnSpc>
              <a:spcBef>
                <a:spcPts val="100"/>
              </a:spcBef>
            </a:pPr>
            <a:r>
              <a:rPr b="1" dirty="0">
                <a:solidFill>
                  <a:srgbClr val="E94908"/>
                </a:solidFill>
                <a:latin typeface="微软雅黑" panose="020B0503020204020204" charset="-122"/>
                <a:cs typeface="微软雅黑" panose="020B0503020204020204" charset="-122"/>
              </a:rPr>
              <a:t>中国5</a:t>
            </a:r>
            <a:r>
              <a:rPr b="1" spc="5" dirty="0">
                <a:solidFill>
                  <a:srgbClr val="E94908"/>
                </a:solidFill>
                <a:latin typeface="微软雅黑" panose="020B0503020204020204" charset="-122"/>
                <a:cs typeface="微软雅黑" panose="020B0503020204020204" charset="-122"/>
              </a:rPr>
              <a:t>G</a:t>
            </a:r>
            <a:r>
              <a:rPr b="1" dirty="0">
                <a:solidFill>
                  <a:srgbClr val="E94908"/>
                </a:solidFill>
                <a:latin typeface="微软雅黑" panose="020B0503020204020204" charset="-122"/>
                <a:cs typeface="微软雅黑" panose="020B0503020204020204" charset="-122"/>
              </a:rPr>
              <a:t>市场重点在2</a:t>
            </a:r>
            <a:r>
              <a:rPr b="1" spc="-5" dirty="0">
                <a:solidFill>
                  <a:srgbClr val="E94908"/>
                </a:solidFill>
                <a:latin typeface="微软雅黑" panose="020B0503020204020204" charset="-122"/>
                <a:cs typeface="微软雅黑" panose="020B0503020204020204" charset="-122"/>
              </a:rPr>
              <a:t>C</a:t>
            </a:r>
            <a:r>
              <a:rPr b="1" dirty="0">
                <a:solidFill>
                  <a:srgbClr val="E94908"/>
                </a:solidFill>
                <a:latin typeface="微软雅黑" panose="020B0503020204020204" charset="-122"/>
                <a:cs typeface="微软雅黑" panose="020B0503020204020204" charset="-122"/>
              </a:rPr>
              <a:t>和2B上</a:t>
            </a:r>
            <a:endParaRPr b="1" dirty="0">
              <a:latin typeface="微软雅黑" panose="020B0503020204020204" charset="-122"/>
              <a:cs typeface="微软雅黑" panose="020B0503020204020204" charset="-122"/>
            </a:endParaRPr>
          </a:p>
        </p:txBody>
      </p:sp>
      <p:sp>
        <p:nvSpPr>
          <p:cNvPr id="40" name="矩形 39"/>
          <p:cNvSpPr/>
          <p:nvPr/>
        </p:nvSpPr>
        <p:spPr>
          <a:xfrm>
            <a:off x="2991393" y="1867989"/>
            <a:ext cx="2756263" cy="1802674"/>
          </a:xfrm>
          <a:prstGeom prst="rect">
            <a:avLst/>
          </a:prstGeom>
          <a:noFill/>
          <a:ln w="57150">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2037806" y="3762103"/>
            <a:ext cx="3108960" cy="1371600"/>
          </a:xfrm>
          <a:prstGeom prst="rect">
            <a:avLst/>
          </a:prstGeom>
          <a:noFill/>
          <a:ln w="28575">
            <a:solidFill>
              <a:srgbClr val="FFAB2F"/>
            </a:solidFill>
            <a:prstDash val="lg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6074229" y="1476103"/>
            <a:ext cx="4127862" cy="2991394"/>
          </a:xfrm>
          <a:prstGeom prst="rect">
            <a:avLst/>
          </a:prstGeom>
          <a:noFill/>
          <a:ln w="28575">
            <a:solidFill>
              <a:schemeClr val="bg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wip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7"/>
          <p:cNvSpPr/>
          <p:nvPr/>
        </p:nvSpPr>
        <p:spPr>
          <a:xfrm>
            <a:off x="1893570" y="1160780"/>
            <a:ext cx="8404860" cy="533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dirty="0"/>
          </a:p>
        </p:txBody>
      </p:sp>
      <p:grpSp>
        <p:nvGrpSpPr>
          <p:cNvPr id="53" name="Group 52"/>
          <p:cNvGrpSpPr/>
          <p:nvPr/>
        </p:nvGrpSpPr>
        <p:grpSpPr>
          <a:xfrm>
            <a:off x="2771909" y="1689735"/>
            <a:ext cx="3928611" cy="553085"/>
            <a:chOff x="4098308" y="1427495"/>
            <a:chExt cx="2693474" cy="552959"/>
          </a:xfrm>
        </p:grpSpPr>
        <p:sp>
          <p:nvSpPr>
            <p:cNvPr id="11" name="Rectangle 10"/>
            <p:cNvSpPr/>
            <p:nvPr/>
          </p:nvSpPr>
          <p:spPr>
            <a:xfrm>
              <a:off x="4098308" y="1427495"/>
              <a:ext cx="408940" cy="552959"/>
            </a:xfrm>
            <a:prstGeom prst="rect">
              <a:avLst/>
            </a:prstGeom>
          </p:spPr>
          <p:txBody>
            <a:bodyPr wrap="square">
              <a:spAutoFit/>
            </a:bodyPr>
            <a:lstStyle/>
            <a:p>
              <a:r>
                <a:rPr lang="en-US" sz="3000" dirty="0">
                  <a:solidFill>
                    <a:srgbClr val="FF9F1B"/>
                  </a:solidFill>
                  <a:latin typeface="方正兰亭中黑_GBK" panose="02000000000000000000" charset="-122"/>
                  <a:ea typeface="方正兰亭中黑_GBK" panose="02000000000000000000" charset="-122"/>
                </a:rPr>
                <a:t>1</a:t>
              </a:r>
              <a:endParaRPr lang="en-US" sz="3000" dirty="0">
                <a:solidFill>
                  <a:srgbClr val="FF9F1B"/>
                </a:solidFill>
                <a:latin typeface="方正兰亭中黑_GBK" panose="02000000000000000000" charset="-122"/>
                <a:ea typeface="方正兰亭中黑_GBK" panose="02000000000000000000" charset="-122"/>
              </a:endParaRPr>
            </a:p>
          </p:txBody>
        </p:sp>
        <p:sp>
          <p:nvSpPr>
            <p:cNvPr id="13" name="Rectangle 12"/>
            <p:cNvSpPr/>
            <p:nvPr/>
          </p:nvSpPr>
          <p:spPr>
            <a:xfrm>
              <a:off x="4300223" y="1489677"/>
              <a:ext cx="2491559" cy="400019"/>
            </a:xfrm>
            <a:prstGeom prst="rect">
              <a:avLst/>
            </a:prstGeom>
          </p:spPr>
          <p:txBody>
            <a:bodyPr wrap="square">
              <a:spAutoFit/>
            </a:bodyPr>
            <a:lstStyle/>
            <a:p>
              <a:r>
                <a:rPr lang="zh-CN" altLang="en-US"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rPr>
                <a:t>云</a:t>
              </a:r>
              <a:r>
                <a:rPr lang="en-US" altLang="zh-CN"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rPr>
                <a:t>AR/VR</a:t>
              </a:r>
              <a:endParaRPr lang="zh-CN" altLang="en-US"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endParaRPr>
            </a:p>
          </p:txBody>
        </p:sp>
        <p:cxnSp>
          <p:nvCxnSpPr>
            <p:cNvPr id="15" name="Straight Connector 14"/>
            <p:cNvCxnSpPr/>
            <p:nvPr/>
          </p:nvCxnSpPr>
          <p:spPr>
            <a:xfrm>
              <a:off x="4199011" y="1918713"/>
              <a:ext cx="444927" cy="0"/>
            </a:xfrm>
            <a:prstGeom prst="line">
              <a:avLst/>
            </a:prstGeom>
            <a:ln>
              <a:solidFill>
                <a:srgbClr val="FF9F1B"/>
              </a:solidFill>
            </a:ln>
          </p:spPr>
          <p:style>
            <a:lnRef idx="1">
              <a:schemeClr val="accent1"/>
            </a:lnRef>
            <a:fillRef idx="0">
              <a:schemeClr val="accent1"/>
            </a:fillRef>
            <a:effectRef idx="0">
              <a:schemeClr val="accent1"/>
            </a:effectRef>
            <a:fontRef idx="minor">
              <a:schemeClr val="tx1"/>
            </a:fontRef>
          </p:style>
        </p:cxnSp>
      </p:grpSp>
      <p:grpSp>
        <p:nvGrpSpPr>
          <p:cNvPr id="17" name="Group 52"/>
          <p:cNvGrpSpPr/>
          <p:nvPr/>
        </p:nvGrpSpPr>
        <p:grpSpPr>
          <a:xfrm>
            <a:off x="2771909" y="2620407"/>
            <a:ext cx="3928611" cy="553085"/>
            <a:chOff x="4098308" y="1427495"/>
            <a:chExt cx="2693474" cy="552959"/>
          </a:xfrm>
        </p:grpSpPr>
        <p:sp>
          <p:nvSpPr>
            <p:cNvPr id="18" name="Rectangle 10"/>
            <p:cNvSpPr/>
            <p:nvPr/>
          </p:nvSpPr>
          <p:spPr>
            <a:xfrm>
              <a:off x="4098308" y="1427495"/>
              <a:ext cx="408940" cy="552959"/>
            </a:xfrm>
            <a:prstGeom prst="rect">
              <a:avLst/>
            </a:prstGeom>
          </p:spPr>
          <p:txBody>
            <a:bodyPr wrap="square">
              <a:spAutoFit/>
            </a:bodyPr>
            <a:lstStyle/>
            <a:p>
              <a:r>
                <a:rPr lang="en-US" sz="3000" dirty="0">
                  <a:solidFill>
                    <a:srgbClr val="FF9F1B"/>
                  </a:solidFill>
                  <a:latin typeface="方正兰亭中黑_GBK" panose="02000000000000000000" charset="-122"/>
                  <a:ea typeface="方正兰亭中黑_GBK" panose="02000000000000000000" charset="-122"/>
                </a:rPr>
                <a:t>2</a:t>
              </a:r>
              <a:endParaRPr lang="en-US" sz="3000" dirty="0">
                <a:solidFill>
                  <a:srgbClr val="FF9F1B"/>
                </a:solidFill>
                <a:latin typeface="方正兰亭中黑_GBK" panose="02000000000000000000" charset="-122"/>
                <a:ea typeface="方正兰亭中黑_GBK" panose="02000000000000000000" charset="-122"/>
              </a:endParaRPr>
            </a:p>
          </p:txBody>
        </p:sp>
        <p:sp>
          <p:nvSpPr>
            <p:cNvPr id="19" name="Rectangle 12"/>
            <p:cNvSpPr/>
            <p:nvPr/>
          </p:nvSpPr>
          <p:spPr>
            <a:xfrm>
              <a:off x="4300223" y="1489677"/>
              <a:ext cx="2491559" cy="400019"/>
            </a:xfrm>
            <a:prstGeom prst="rect">
              <a:avLst/>
            </a:prstGeom>
          </p:spPr>
          <p:txBody>
            <a:bodyPr wrap="square">
              <a:spAutoFit/>
            </a:bodyPr>
            <a:lstStyle/>
            <a:p>
              <a:r>
                <a:rPr lang="zh-CN" altLang="en-US"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rPr>
                <a:t>车联网</a:t>
              </a:r>
              <a:endParaRPr lang="zh-CN" altLang="en-US"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endParaRPr>
            </a:p>
          </p:txBody>
        </p:sp>
        <p:cxnSp>
          <p:nvCxnSpPr>
            <p:cNvPr id="20" name="Straight Connector 14"/>
            <p:cNvCxnSpPr/>
            <p:nvPr/>
          </p:nvCxnSpPr>
          <p:spPr>
            <a:xfrm>
              <a:off x="4199011" y="1918713"/>
              <a:ext cx="444927" cy="0"/>
            </a:xfrm>
            <a:prstGeom prst="line">
              <a:avLst/>
            </a:prstGeom>
            <a:ln>
              <a:solidFill>
                <a:srgbClr val="FF9F1B"/>
              </a:solidFill>
            </a:ln>
          </p:spPr>
          <p:style>
            <a:lnRef idx="1">
              <a:schemeClr val="accent1"/>
            </a:lnRef>
            <a:fillRef idx="0">
              <a:schemeClr val="accent1"/>
            </a:fillRef>
            <a:effectRef idx="0">
              <a:schemeClr val="accent1"/>
            </a:effectRef>
            <a:fontRef idx="minor">
              <a:schemeClr val="tx1"/>
            </a:fontRef>
          </p:style>
        </p:cxnSp>
      </p:grpSp>
      <p:grpSp>
        <p:nvGrpSpPr>
          <p:cNvPr id="50" name="Group 52"/>
          <p:cNvGrpSpPr/>
          <p:nvPr/>
        </p:nvGrpSpPr>
        <p:grpSpPr>
          <a:xfrm>
            <a:off x="2771909" y="3551079"/>
            <a:ext cx="3928611" cy="553085"/>
            <a:chOff x="4098308" y="1427495"/>
            <a:chExt cx="2693474" cy="552959"/>
          </a:xfrm>
        </p:grpSpPr>
        <p:sp>
          <p:nvSpPr>
            <p:cNvPr id="51" name="Rectangle 10"/>
            <p:cNvSpPr/>
            <p:nvPr/>
          </p:nvSpPr>
          <p:spPr>
            <a:xfrm>
              <a:off x="4098308" y="1427495"/>
              <a:ext cx="408940" cy="552959"/>
            </a:xfrm>
            <a:prstGeom prst="rect">
              <a:avLst/>
            </a:prstGeom>
          </p:spPr>
          <p:txBody>
            <a:bodyPr wrap="square">
              <a:spAutoFit/>
            </a:bodyPr>
            <a:lstStyle/>
            <a:p>
              <a:r>
                <a:rPr lang="en-US" sz="3000" dirty="0">
                  <a:solidFill>
                    <a:srgbClr val="FF9F1B"/>
                  </a:solidFill>
                  <a:latin typeface="方正兰亭中黑_GBK" panose="02000000000000000000" charset="-122"/>
                  <a:ea typeface="方正兰亭中黑_GBK" panose="02000000000000000000" charset="-122"/>
                </a:rPr>
                <a:t>3</a:t>
              </a:r>
              <a:endParaRPr lang="en-US" sz="3000" dirty="0">
                <a:solidFill>
                  <a:srgbClr val="FF9F1B"/>
                </a:solidFill>
                <a:latin typeface="方正兰亭中黑_GBK" panose="02000000000000000000" charset="-122"/>
                <a:ea typeface="方正兰亭中黑_GBK" panose="02000000000000000000" charset="-122"/>
              </a:endParaRPr>
            </a:p>
          </p:txBody>
        </p:sp>
        <p:sp>
          <p:nvSpPr>
            <p:cNvPr id="52" name="Rectangle 12"/>
            <p:cNvSpPr/>
            <p:nvPr/>
          </p:nvSpPr>
          <p:spPr>
            <a:xfrm>
              <a:off x="4300223" y="1489677"/>
              <a:ext cx="2491559" cy="400019"/>
            </a:xfrm>
            <a:prstGeom prst="rect">
              <a:avLst/>
            </a:prstGeom>
          </p:spPr>
          <p:txBody>
            <a:bodyPr wrap="square">
              <a:spAutoFit/>
            </a:bodyPr>
            <a:lstStyle/>
            <a:p>
              <a:r>
                <a:rPr lang="zh-CN" altLang="en-US"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rPr>
                <a:t>智能制造</a:t>
              </a:r>
              <a:endParaRPr lang="zh-CN" altLang="en-US"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endParaRPr>
            </a:p>
          </p:txBody>
        </p:sp>
        <p:cxnSp>
          <p:nvCxnSpPr>
            <p:cNvPr id="69" name="Straight Connector 14"/>
            <p:cNvCxnSpPr/>
            <p:nvPr/>
          </p:nvCxnSpPr>
          <p:spPr>
            <a:xfrm>
              <a:off x="4199011" y="1918713"/>
              <a:ext cx="444927" cy="0"/>
            </a:xfrm>
            <a:prstGeom prst="line">
              <a:avLst/>
            </a:prstGeom>
            <a:ln>
              <a:solidFill>
                <a:srgbClr val="FF9F1B"/>
              </a:solidFill>
            </a:ln>
          </p:spPr>
          <p:style>
            <a:lnRef idx="1">
              <a:schemeClr val="accent1"/>
            </a:lnRef>
            <a:fillRef idx="0">
              <a:schemeClr val="accent1"/>
            </a:fillRef>
            <a:effectRef idx="0">
              <a:schemeClr val="accent1"/>
            </a:effectRef>
            <a:fontRef idx="minor">
              <a:schemeClr val="tx1"/>
            </a:fontRef>
          </p:style>
        </p:cxnSp>
      </p:grpSp>
      <p:grpSp>
        <p:nvGrpSpPr>
          <p:cNvPr id="71" name="Group 52"/>
          <p:cNvGrpSpPr/>
          <p:nvPr/>
        </p:nvGrpSpPr>
        <p:grpSpPr>
          <a:xfrm>
            <a:off x="2771909" y="4481751"/>
            <a:ext cx="3928611" cy="553085"/>
            <a:chOff x="4098308" y="1427495"/>
            <a:chExt cx="2693474" cy="552959"/>
          </a:xfrm>
        </p:grpSpPr>
        <p:sp>
          <p:nvSpPr>
            <p:cNvPr id="72" name="Rectangle 10"/>
            <p:cNvSpPr/>
            <p:nvPr/>
          </p:nvSpPr>
          <p:spPr>
            <a:xfrm>
              <a:off x="4098308" y="1427495"/>
              <a:ext cx="408940" cy="552959"/>
            </a:xfrm>
            <a:prstGeom prst="rect">
              <a:avLst/>
            </a:prstGeom>
          </p:spPr>
          <p:txBody>
            <a:bodyPr wrap="square">
              <a:spAutoFit/>
            </a:bodyPr>
            <a:lstStyle/>
            <a:p>
              <a:r>
                <a:rPr lang="en-US" sz="3000" dirty="0">
                  <a:solidFill>
                    <a:srgbClr val="FF9F1B"/>
                  </a:solidFill>
                  <a:latin typeface="方正兰亭中黑_GBK" panose="02000000000000000000" charset="-122"/>
                  <a:ea typeface="方正兰亭中黑_GBK" panose="02000000000000000000" charset="-122"/>
                </a:rPr>
                <a:t>4</a:t>
              </a:r>
              <a:endParaRPr lang="en-US" sz="3000" dirty="0">
                <a:solidFill>
                  <a:srgbClr val="FF9F1B"/>
                </a:solidFill>
                <a:latin typeface="方正兰亭中黑_GBK" panose="02000000000000000000" charset="-122"/>
                <a:ea typeface="方正兰亭中黑_GBK" panose="02000000000000000000" charset="-122"/>
              </a:endParaRPr>
            </a:p>
          </p:txBody>
        </p:sp>
        <p:sp>
          <p:nvSpPr>
            <p:cNvPr id="73" name="Rectangle 12"/>
            <p:cNvSpPr/>
            <p:nvPr/>
          </p:nvSpPr>
          <p:spPr>
            <a:xfrm>
              <a:off x="4300223" y="1489677"/>
              <a:ext cx="2491559" cy="400019"/>
            </a:xfrm>
            <a:prstGeom prst="rect">
              <a:avLst/>
            </a:prstGeom>
          </p:spPr>
          <p:txBody>
            <a:bodyPr wrap="square">
              <a:spAutoFit/>
            </a:bodyPr>
            <a:lstStyle/>
            <a:p>
              <a:r>
                <a:rPr lang="zh-CN" altLang="en-US"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rPr>
                <a:t>智慧能源</a:t>
              </a:r>
              <a:endParaRPr lang="zh-CN" altLang="en-US"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endParaRPr>
            </a:p>
          </p:txBody>
        </p:sp>
        <p:cxnSp>
          <p:nvCxnSpPr>
            <p:cNvPr id="74" name="Straight Connector 14"/>
            <p:cNvCxnSpPr/>
            <p:nvPr/>
          </p:nvCxnSpPr>
          <p:spPr>
            <a:xfrm>
              <a:off x="4199011" y="1918713"/>
              <a:ext cx="444927" cy="0"/>
            </a:xfrm>
            <a:prstGeom prst="line">
              <a:avLst/>
            </a:prstGeom>
            <a:ln>
              <a:solidFill>
                <a:srgbClr val="FF9F1B"/>
              </a:solidFill>
            </a:ln>
          </p:spPr>
          <p:style>
            <a:lnRef idx="1">
              <a:schemeClr val="accent1"/>
            </a:lnRef>
            <a:fillRef idx="0">
              <a:schemeClr val="accent1"/>
            </a:fillRef>
            <a:effectRef idx="0">
              <a:schemeClr val="accent1"/>
            </a:effectRef>
            <a:fontRef idx="minor">
              <a:schemeClr val="tx1"/>
            </a:fontRef>
          </p:style>
        </p:cxnSp>
      </p:grpSp>
      <p:grpSp>
        <p:nvGrpSpPr>
          <p:cNvPr id="79" name="Group 52"/>
          <p:cNvGrpSpPr/>
          <p:nvPr/>
        </p:nvGrpSpPr>
        <p:grpSpPr>
          <a:xfrm>
            <a:off x="2771909" y="5412422"/>
            <a:ext cx="3928611" cy="553085"/>
            <a:chOff x="4098308" y="1427495"/>
            <a:chExt cx="2693474" cy="552959"/>
          </a:xfrm>
        </p:grpSpPr>
        <p:sp>
          <p:nvSpPr>
            <p:cNvPr id="80" name="Rectangle 10"/>
            <p:cNvSpPr/>
            <p:nvPr/>
          </p:nvSpPr>
          <p:spPr>
            <a:xfrm>
              <a:off x="4098308" y="1427495"/>
              <a:ext cx="408940" cy="552959"/>
            </a:xfrm>
            <a:prstGeom prst="rect">
              <a:avLst/>
            </a:prstGeom>
          </p:spPr>
          <p:txBody>
            <a:bodyPr wrap="square">
              <a:spAutoFit/>
            </a:bodyPr>
            <a:lstStyle/>
            <a:p>
              <a:r>
                <a:rPr lang="en-US" sz="3000" dirty="0">
                  <a:solidFill>
                    <a:srgbClr val="FF9F1B"/>
                  </a:solidFill>
                  <a:latin typeface="方正兰亭中黑_GBK" panose="02000000000000000000" charset="-122"/>
                  <a:ea typeface="方正兰亭中黑_GBK" panose="02000000000000000000" charset="-122"/>
                </a:rPr>
                <a:t>5</a:t>
              </a:r>
              <a:endParaRPr lang="en-US" sz="3000" dirty="0">
                <a:solidFill>
                  <a:srgbClr val="FF9F1B"/>
                </a:solidFill>
                <a:latin typeface="方正兰亭中黑_GBK" panose="02000000000000000000" charset="-122"/>
                <a:ea typeface="方正兰亭中黑_GBK" panose="02000000000000000000" charset="-122"/>
              </a:endParaRPr>
            </a:p>
          </p:txBody>
        </p:sp>
        <p:sp>
          <p:nvSpPr>
            <p:cNvPr id="81" name="Rectangle 12"/>
            <p:cNvSpPr/>
            <p:nvPr/>
          </p:nvSpPr>
          <p:spPr>
            <a:xfrm>
              <a:off x="4300223" y="1489677"/>
              <a:ext cx="2491559" cy="400019"/>
            </a:xfrm>
            <a:prstGeom prst="rect">
              <a:avLst/>
            </a:prstGeom>
          </p:spPr>
          <p:txBody>
            <a:bodyPr wrap="square">
              <a:spAutoFit/>
            </a:bodyPr>
            <a:lstStyle/>
            <a:p>
              <a:r>
                <a:rPr lang="zh-CN" altLang="en-US"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rPr>
                <a:t>无线医疗</a:t>
              </a:r>
              <a:endParaRPr lang="zh-CN" altLang="en-US"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endParaRPr>
            </a:p>
          </p:txBody>
        </p:sp>
        <p:cxnSp>
          <p:nvCxnSpPr>
            <p:cNvPr id="82" name="Straight Connector 14"/>
            <p:cNvCxnSpPr/>
            <p:nvPr/>
          </p:nvCxnSpPr>
          <p:spPr>
            <a:xfrm>
              <a:off x="4199011" y="1918713"/>
              <a:ext cx="444927" cy="0"/>
            </a:xfrm>
            <a:prstGeom prst="line">
              <a:avLst/>
            </a:prstGeom>
            <a:ln>
              <a:solidFill>
                <a:srgbClr val="FF9F1B"/>
              </a:solidFill>
            </a:ln>
          </p:spPr>
          <p:style>
            <a:lnRef idx="1">
              <a:schemeClr val="accent1"/>
            </a:lnRef>
            <a:fillRef idx="0">
              <a:schemeClr val="accent1"/>
            </a:fillRef>
            <a:effectRef idx="0">
              <a:schemeClr val="accent1"/>
            </a:effectRef>
            <a:fontRef idx="minor">
              <a:schemeClr val="tx1"/>
            </a:fontRef>
          </p:style>
        </p:cxnSp>
      </p:grpSp>
      <p:grpSp>
        <p:nvGrpSpPr>
          <p:cNvPr id="32" name="Group 52"/>
          <p:cNvGrpSpPr/>
          <p:nvPr/>
        </p:nvGrpSpPr>
        <p:grpSpPr>
          <a:xfrm>
            <a:off x="6224270" y="1689735"/>
            <a:ext cx="3928611" cy="553085"/>
            <a:chOff x="4098308" y="1427495"/>
            <a:chExt cx="2693474" cy="552959"/>
          </a:xfrm>
        </p:grpSpPr>
        <p:sp>
          <p:nvSpPr>
            <p:cNvPr id="33" name="Rectangle 10"/>
            <p:cNvSpPr/>
            <p:nvPr/>
          </p:nvSpPr>
          <p:spPr>
            <a:xfrm>
              <a:off x="4098308" y="1427495"/>
              <a:ext cx="408940" cy="552959"/>
            </a:xfrm>
            <a:prstGeom prst="rect">
              <a:avLst/>
            </a:prstGeom>
          </p:spPr>
          <p:txBody>
            <a:bodyPr wrap="square">
              <a:spAutoFit/>
            </a:bodyPr>
            <a:lstStyle/>
            <a:p>
              <a:r>
                <a:rPr lang="en-US" sz="3000" dirty="0">
                  <a:solidFill>
                    <a:srgbClr val="FF9F1B"/>
                  </a:solidFill>
                  <a:latin typeface="方正兰亭中黑_GBK" panose="02000000000000000000" charset="-122"/>
                  <a:ea typeface="方正兰亭中黑_GBK" panose="02000000000000000000" charset="-122"/>
                </a:rPr>
                <a:t>6</a:t>
              </a:r>
              <a:endParaRPr lang="en-US" sz="3000" dirty="0">
                <a:solidFill>
                  <a:srgbClr val="FF9F1B"/>
                </a:solidFill>
                <a:latin typeface="方正兰亭中黑_GBK" panose="02000000000000000000" charset="-122"/>
                <a:ea typeface="方正兰亭中黑_GBK" panose="02000000000000000000" charset="-122"/>
              </a:endParaRPr>
            </a:p>
          </p:txBody>
        </p:sp>
        <p:sp>
          <p:nvSpPr>
            <p:cNvPr id="34" name="Rectangle 12"/>
            <p:cNvSpPr/>
            <p:nvPr/>
          </p:nvSpPr>
          <p:spPr>
            <a:xfrm>
              <a:off x="4300223" y="1489677"/>
              <a:ext cx="2491559" cy="400019"/>
            </a:xfrm>
            <a:prstGeom prst="rect">
              <a:avLst/>
            </a:prstGeom>
          </p:spPr>
          <p:txBody>
            <a:bodyPr wrap="square">
              <a:spAutoFit/>
            </a:bodyPr>
            <a:lstStyle/>
            <a:p>
              <a:r>
                <a:rPr lang="zh-CN" altLang="en-US"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rPr>
                <a:t>无线家庭娱乐</a:t>
              </a:r>
              <a:endParaRPr lang="zh-CN" altLang="en-US"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endParaRPr>
            </a:p>
          </p:txBody>
        </p:sp>
        <p:cxnSp>
          <p:nvCxnSpPr>
            <p:cNvPr id="35" name="Straight Connector 14"/>
            <p:cNvCxnSpPr/>
            <p:nvPr/>
          </p:nvCxnSpPr>
          <p:spPr>
            <a:xfrm>
              <a:off x="4199011" y="1918713"/>
              <a:ext cx="444927" cy="0"/>
            </a:xfrm>
            <a:prstGeom prst="line">
              <a:avLst/>
            </a:prstGeom>
            <a:ln>
              <a:solidFill>
                <a:srgbClr val="FF9F1B"/>
              </a:solidFill>
            </a:ln>
          </p:spPr>
          <p:style>
            <a:lnRef idx="1">
              <a:schemeClr val="accent1"/>
            </a:lnRef>
            <a:fillRef idx="0">
              <a:schemeClr val="accent1"/>
            </a:fillRef>
            <a:effectRef idx="0">
              <a:schemeClr val="accent1"/>
            </a:effectRef>
            <a:fontRef idx="minor">
              <a:schemeClr val="tx1"/>
            </a:fontRef>
          </p:style>
        </p:cxnSp>
      </p:grpSp>
      <p:grpSp>
        <p:nvGrpSpPr>
          <p:cNvPr id="36" name="Group 52"/>
          <p:cNvGrpSpPr/>
          <p:nvPr/>
        </p:nvGrpSpPr>
        <p:grpSpPr>
          <a:xfrm>
            <a:off x="6224270" y="2620407"/>
            <a:ext cx="3928611" cy="553085"/>
            <a:chOff x="4098308" y="1427495"/>
            <a:chExt cx="2693474" cy="552959"/>
          </a:xfrm>
        </p:grpSpPr>
        <p:sp>
          <p:nvSpPr>
            <p:cNvPr id="37" name="Rectangle 10"/>
            <p:cNvSpPr/>
            <p:nvPr/>
          </p:nvSpPr>
          <p:spPr>
            <a:xfrm>
              <a:off x="4098308" y="1427495"/>
              <a:ext cx="408940" cy="552959"/>
            </a:xfrm>
            <a:prstGeom prst="rect">
              <a:avLst/>
            </a:prstGeom>
          </p:spPr>
          <p:txBody>
            <a:bodyPr wrap="square">
              <a:spAutoFit/>
            </a:bodyPr>
            <a:lstStyle/>
            <a:p>
              <a:r>
                <a:rPr lang="en-US" sz="3000" dirty="0">
                  <a:solidFill>
                    <a:srgbClr val="FF9F1B"/>
                  </a:solidFill>
                  <a:latin typeface="方正兰亭中黑_GBK" panose="02000000000000000000" charset="-122"/>
                  <a:ea typeface="方正兰亭中黑_GBK" panose="02000000000000000000" charset="-122"/>
                </a:rPr>
                <a:t>7</a:t>
              </a:r>
              <a:endParaRPr lang="en-US" sz="3000" dirty="0">
                <a:solidFill>
                  <a:srgbClr val="FF9F1B"/>
                </a:solidFill>
                <a:latin typeface="方正兰亭中黑_GBK" panose="02000000000000000000" charset="-122"/>
                <a:ea typeface="方正兰亭中黑_GBK" panose="02000000000000000000" charset="-122"/>
              </a:endParaRPr>
            </a:p>
          </p:txBody>
        </p:sp>
        <p:sp>
          <p:nvSpPr>
            <p:cNvPr id="38" name="Rectangle 12"/>
            <p:cNvSpPr/>
            <p:nvPr/>
          </p:nvSpPr>
          <p:spPr>
            <a:xfrm>
              <a:off x="4300223" y="1489677"/>
              <a:ext cx="2491559" cy="400019"/>
            </a:xfrm>
            <a:prstGeom prst="rect">
              <a:avLst/>
            </a:prstGeom>
          </p:spPr>
          <p:txBody>
            <a:bodyPr wrap="square">
              <a:spAutoFit/>
            </a:bodyPr>
            <a:lstStyle/>
            <a:p>
              <a:r>
                <a:rPr lang="zh-CN" altLang="en-US"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rPr>
                <a:t>联网无人机</a:t>
              </a:r>
              <a:endParaRPr lang="zh-CN" altLang="en-US"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endParaRPr>
            </a:p>
          </p:txBody>
        </p:sp>
        <p:cxnSp>
          <p:nvCxnSpPr>
            <p:cNvPr id="39" name="Straight Connector 14"/>
            <p:cNvCxnSpPr/>
            <p:nvPr/>
          </p:nvCxnSpPr>
          <p:spPr>
            <a:xfrm>
              <a:off x="4199011" y="1918713"/>
              <a:ext cx="444927" cy="0"/>
            </a:xfrm>
            <a:prstGeom prst="line">
              <a:avLst/>
            </a:prstGeom>
            <a:ln>
              <a:solidFill>
                <a:srgbClr val="FF9F1B"/>
              </a:solidFill>
            </a:ln>
          </p:spPr>
          <p:style>
            <a:lnRef idx="1">
              <a:schemeClr val="accent1"/>
            </a:lnRef>
            <a:fillRef idx="0">
              <a:schemeClr val="accent1"/>
            </a:fillRef>
            <a:effectRef idx="0">
              <a:schemeClr val="accent1"/>
            </a:effectRef>
            <a:fontRef idx="minor">
              <a:schemeClr val="tx1"/>
            </a:fontRef>
          </p:style>
        </p:cxnSp>
      </p:grpSp>
      <p:grpSp>
        <p:nvGrpSpPr>
          <p:cNvPr id="40" name="Group 52"/>
          <p:cNvGrpSpPr/>
          <p:nvPr/>
        </p:nvGrpSpPr>
        <p:grpSpPr>
          <a:xfrm>
            <a:off x="6224270" y="3551079"/>
            <a:ext cx="3928611" cy="553085"/>
            <a:chOff x="4098308" y="1427495"/>
            <a:chExt cx="2693474" cy="552959"/>
          </a:xfrm>
        </p:grpSpPr>
        <p:sp>
          <p:nvSpPr>
            <p:cNvPr id="41" name="Rectangle 10"/>
            <p:cNvSpPr/>
            <p:nvPr/>
          </p:nvSpPr>
          <p:spPr>
            <a:xfrm>
              <a:off x="4098308" y="1427495"/>
              <a:ext cx="408940" cy="552959"/>
            </a:xfrm>
            <a:prstGeom prst="rect">
              <a:avLst/>
            </a:prstGeom>
          </p:spPr>
          <p:txBody>
            <a:bodyPr wrap="square">
              <a:spAutoFit/>
            </a:bodyPr>
            <a:lstStyle/>
            <a:p>
              <a:r>
                <a:rPr lang="en-US" sz="3000" dirty="0">
                  <a:solidFill>
                    <a:srgbClr val="FF9F1B"/>
                  </a:solidFill>
                  <a:latin typeface="方正兰亭中黑_GBK" panose="02000000000000000000" charset="-122"/>
                  <a:ea typeface="方正兰亭中黑_GBK" panose="02000000000000000000" charset="-122"/>
                </a:rPr>
                <a:t>8</a:t>
              </a:r>
              <a:endParaRPr lang="en-US" sz="3000" dirty="0">
                <a:solidFill>
                  <a:srgbClr val="FF9F1B"/>
                </a:solidFill>
                <a:latin typeface="方正兰亭中黑_GBK" panose="02000000000000000000" charset="-122"/>
                <a:ea typeface="方正兰亭中黑_GBK" panose="02000000000000000000" charset="-122"/>
              </a:endParaRPr>
            </a:p>
          </p:txBody>
        </p:sp>
        <p:sp>
          <p:nvSpPr>
            <p:cNvPr id="42" name="Rectangle 12"/>
            <p:cNvSpPr/>
            <p:nvPr/>
          </p:nvSpPr>
          <p:spPr>
            <a:xfrm>
              <a:off x="4300223" y="1489677"/>
              <a:ext cx="2491559" cy="400019"/>
            </a:xfrm>
            <a:prstGeom prst="rect">
              <a:avLst/>
            </a:prstGeom>
          </p:spPr>
          <p:txBody>
            <a:bodyPr wrap="square">
              <a:spAutoFit/>
            </a:bodyPr>
            <a:lstStyle/>
            <a:p>
              <a:r>
                <a:rPr lang="zh-CN" altLang="en-US"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rPr>
                <a:t>社交网络</a:t>
              </a:r>
              <a:endParaRPr lang="zh-CN" altLang="en-US"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endParaRPr>
            </a:p>
          </p:txBody>
        </p:sp>
        <p:cxnSp>
          <p:nvCxnSpPr>
            <p:cNvPr id="43" name="Straight Connector 14"/>
            <p:cNvCxnSpPr/>
            <p:nvPr/>
          </p:nvCxnSpPr>
          <p:spPr>
            <a:xfrm>
              <a:off x="4199011" y="1918713"/>
              <a:ext cx="444927" cy="0"/>
            </a:xfrm>
            <a:prstGeom prst="line">
              <a:avLst/>
            </a:prstGeom>
            <a:ln>
              <a:solidFill>
                <a:srgbClr val="FF9F1B"/>
              </a:solidFill>
            </a:ln>
          </p:spPr>
          <p:style>
            <a:lnRef idx="1">
              <a:schemeClr val="accent1"/>
            </a:lnRef>
            <a:fillRef idx="0">
              <a:schemeClr val="accent1"/>
            </a:fillRef>
            <a:effectRef idx="0">
              <a:schemeClr val="accent1"/>
            </a:effectRef>
            <a:fontRef idx="minor">
              <a:schemeClr val="tx1"/>
            </a:fontRef>
          </p:style>
        </p:cxnSp>
      </p:grpSp>
      <p:grpSp>
        <p:nvGrpSpPr>
          <p:cNvPr id="44" name="Group 52"/>
          <p:cNvGrpSpPr/>
          <p:nvPr/>
        </p:nvGrpSpPr>
        <p:grpSpPr>
          <a:xfrm>
            <a:off x="6224270" y="4481751"/>
            <a:ext cx="3928611" cy="553085"/>
            <a:chOff x="4098308" y="1427495"/>
            <a:chExt cx="2693474" cy="552959"/>
          </a:xfrm>
        </p:grpSpPr>
        <p:sp>
          <p:nvSpPr>
            <p:cNvPr id="45" name="Rectangle 10"/>
            <p:cNvSpPr/>
            <p:nvPr/>
          </p:nvSpPr>
          <p:spPr>
            <a:xfrm>
              <a:off x="4098308" y="1427495"/>
              <a:ext cx="408940" cy="552959"/>
            </a:xfrm>
            <a:prstGeom prst="rect">
              <a:avLst/>
            </a:prstGeom>
          </p:spPr>
          <p:txBody>
            <a:bodyPr wrap="square">
              <a:spAutoFit/>
            </a:bodyPr>
            <a:lstStyle/>
            <a:p>
              <a:r>
                <a:rPr lang="en-US" sz="3000" dirty="0">
                  <a:solidFill>
                    <a:srgbClr val="FF9F1B"/>
                  </a:solidFill>
                  <a:latin typeface="方正兰亭中黑_GBK" panose="02000000000000000000" charset="-122"/>
                  <a:ea typeface="方正兰亭中黑_GBK" panose="02000000000000000000" charset="-122"/>
                </a:rPr>
                <a:t>9</a:t>
              </a:r>
              <a:endParaRPr lang="en-US" sz="3000" dirty="0">
                <a:solidFill>
                  <a:srgbClr val="FF9F1B"/>
                </a:solidFill>
                <a:latin typeface="方正兰亭中黑_GBK" panose="02000000000000000000" charset="-122"/>
                <a:ea typeface="方正兰亭中黑_GBK" panose="02000000000000000000" charset="-122"/>
              </a:endParaRPr>
            </a:p>
          </p:txBody>
        </p:sp>
        <p:sp>
          <p:nvSpPr>
            <p:cNvPr id="46" name="Rectangle 12"/>
            <p:cNvSpPr/>
            <p:nvPr/>
          </p:nvSpPr>
          <p:spPr>
            <a:xfrm>
              <a:off x="4300223" y="1489677"/>
              <a:ext cx="2491559" cy="400019"/>
            </a:xfrm>
            <a:prstGeom prst="rect">
              <a:avLst/>
            </a:prstGeom>
          </p:spPr>
          <p:txBody>
            <a:bodyPr wrap="square">
              <a:spAutoFit/>
            </a:bodyPr>
            <a:lstStyle/>
            <a:p>
              <a:r>
                <a:rPr lang="zh-CN" altLang="en-US"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rPr>
                <a:t>个人</a:t>
              </a:r>
              <a:r>
                <a:rPr lang="en-US" altLang="zh-CN"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rPr>
                <a:t>AI</a:t>
              </a:r>
              <a:r>
                <a:rPr lang="zh-CN" altLang="en-US"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rPr>
                <a:t>辅助</a:t>
              </a:r>
              <a:endParaRPr lang="zh-CN" altLang="en-US"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endParaRPr>
            </a:p>
          </p:txBody>
        </p:sp>
        <p:cxnSp>
          <p:nvCxnSpPr>
            <p:cNvPr id="47" name="Straight Connector 14"/>
            <p:cNvCxnSpPr/>
            <p:nvPr/>
          </p:nvCxnSpPr>
          <p:spPr>
            <a:xfrm>
              <a:off x="4199011" y="1918713"/>
              <a:ext cx="444927" cy="0"/>
            </a:xfrm>
            <a:prstGeom prst="line">
              <a:avLst/>
            </a:prstGeom>
            <a:ln>
              <a:solidFill>
                <a:srgbClr val="FF9F1B"/>
              </a:solidFill>
            </a:ln>
          </p:spPr>
          <p:style>
            <a:lnRef idx="1">
              <a:schemeClr val="accent1"/>
            </a:lnRef>
            <a:fillRef idx="0">
              <a:schemeClr val="accent1"/>
            </a:fillRef>
            <a:effectRef idx="0">
              <a:schemeClr val="accent1"/>
            </a:effectRef>
            <a:fontRef idx="minor">
              <a:schemeClr val="tx1"/>
            </a:fontRef>
          </p:style>
        </p:cxnSp>
      </p:grpSp>
      <p:grpSp>
        <p:nvGrpSpPr>
          <p:cNvPr id="48" name="Group 52"/>
          <p:cNvGrpSpPr/>
          <p:nvPr/>
        </p:nvGrpSpPr>
        <p:grpSpPr>
          <a:xfrm>
            <a:off x="6224270" y="5412421"/>
            <a:ext cx="4197912" cy="553998"/>
            <a:chOff x="4098308" y="1427495"/>
            <a:chExt cx="2878108" cy="553872"/>
          </a:xfrm>
        </p:grpSpPr>
        <p:sp>
          <p:nvSpPr>
            <p:cNvPr id="49" name="Rectangle 10"/>
            <p:cNvSpPr/>
            <p:nvPr/>
          </p:nvSpPr>
          <p:spPr>
            <a:xfrm>
              <a:off x="4098308" y="1427495"/>
              <a:ext cx="444927" cy="553872"/>
            </a:xfrm>
            <a:prstGeom prst="rect">
              <a:avLst/>
            </a:prstGeom>
          </p:spPr>
          <p:txBody>
            <a:bodyPr wrap="square">
              <a:spAutoFit/>
            </a:bodyPr>
            <a:lstStyle/>
            <a:p>
              <a:r>
                <a:rPr lang="en-US" sz="3000" dirty="0">
                  <a:solidFill>
                    <a:srgbClr val="FF9F1B"/>
                  </a:solidFill>
                  <a:latin typeface="方正兰亭中黑_GBK" panose="02000000000000000000" charset="-122"/>
                  <a:ea typeface="方正兰亭中黑_GBK" panose="02000000000000000000" charset="-122"/>
                </a:rPr>
                <a:t>10</a:t>
              </a:r>
              <a:endParaRPr lang="en-US" sz="3000" dirty="0">
                <a:solidFill>
                  <a:srgbClr val="FF9F1B"/>
                </a:solidFill>
                <a:latin typeface="方正兰亭中黑_GBK" panose="02000000000000000000" charset="-122"/>
                <a:ea typeface="方正兰亭中黑_GBK" panose="02000000000000000000" charset="-122"/>
              </a:endParaRPr>
            </a:p>
          </p:txBody>
        </p:sp>
        <p:sp>
          <p:nvSpPr>
            <p:cNvPr id="54" name="Rectangle 12"/>
            <p:cNvSpPr/>
            <p:nvPr/>
          </p:nvSpPr>
          <p:spPr>
            <a:xfrm>
              <a:off x="4484857" y="1489677"/>
              <a:ext cx="2491559" cy="400019"/>
            </a:xfrm>
            <a:prstGeom prst="rect">
              <a:avLst/>
            </a:prstGeom>
          </p:spPr>
          <p:txBody>
            <a:bodyPr wrap="square">
              <a:spAutoFit/>
            </a:bodyPr>
            <a:lstStyle/>
            <a:p>
              <a:r>
                <a:rPr lang="zh-CN" altLang="en-US"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rPr>
                <a:t>智慧城市</a:t>
              </a:r>
              <a:endParaRPr lang="zh-CN" altLang="en-US" sz="2000" dirty="0">
                <a:solidFill>
                  <a:schemeClr val="tx1">
                    <a:lumMod val="75000"/>
                    <a:lumOff val="25000"/>
                  </a:schemeClr>
                </a:solidFill>
                <a:latin typeface="方正兰亭黑_GBK" panose="02000000000000000000" charset="-122"/>
                <a:ea typeface="方正兰亭黑_GBK" panose="02000000000000000000" charset="-122"/>
                <a:cs typeface="Roboto Thin" panose="02000000000000000000" charset="0"/>
              </a:endParaRPr>
            </a:p>
          </p:txBody>
        </p:sp>
        <p:cxnSp>
          <p:nvCxnSpPr>
            <p:cNvPr id="55" name="Straight Connector 14"/>
            <p:cNvCxnSpPr/>
            <p:nvPr/>
          </p:nvCxnSpPr>
          <p:spPr>
            <a:xfrm>
              <a:off x="4199011" y="1918713"/>
              <a:ext cx="444927" cy="0"/>
            </a:xfrm>
            <a:prstGeom prst="line">
              <a:avLst/>
            </a:prstGeom>
            <a:ln>
              <a:solidFill>
                <a:srgbClr val="FF9F1B"/>
              </a:solidFill>
            </a:ln>
          </p:spPr>
          <p:style>
            <a:lnRef idx="1">
              <a:schemeClr val="accent1"/>
            </a:lnRef>
            <a:fillRef idx="0">
              <a:schemeClr val="accent1"/>
            </a:fillRef>
            <a:effectRef idx="0">
              <a:schemeClr val="accent1"/>
            </a:effectRef>
            <a:fontRef idx="minor">
              <a:schemeClr val="tx1"/>
            </a:fontRef>
          </p:style>
        </p:cxnSp>
      </p:grpSp>
      <p:sp>
        <p:nvSpPr>
          <p:cNvPr id="3" name="矩形 2"/>
          <p:cNvSpPr/>
          <p:nvPr/>
        </p:nvSpPr>
        <p:spPr>
          <a:xfrm>
            <a:off x="3066415" y="2181065"/>
            <a:ext cx="2011680" cy="275590"/>
          </a:xfrm>
          <a:prstGeom prst="rect">
            <a:avLst/>
          </a:prstGeom>
        </p:spPr>
        <p:txBody>
          <a:bodyPr wrap="none">
            <a:spAutoFit/>
          </a:bodyPr>
          <a:lstStyle/>
          <a:p>
            <a:r>
              <a:rPr lang="zh-CN" altLang="en-US" sz="1200" dirty="0">
                <a:solidFill>
                  <a:schemeClr val="tx1">
                    <a:lumMod val="75000"/>
                    <a:lumOff val="25000"/>
                  </a:schemeClr>
                </a:solidFill>
              </a:rPr>
              <a:t>实时计算机图像渲染及建模</a:t>
            </a:r>
            <a:endParaRPr lang="zh-CN" altLang="en-US" sz="1200" dirty="0">
              <a:solidFill>
                <a:schemeClr val="tx1">
                  <a:lumMod val="75000"/>
                  <a:lumOff val="25000"/>
                </a:schemeClr>
              </a:solidFill>
            </a:endParaRPr>
          </a:p>
        </p:txBody>
      </p:sp>
      <p:sp>
        <p:nvSpPr>
          <p:cNvPr id="56" name="矩形 55"/>
          <p:cNvSpPr/>
          <p:nvPr/>
        </p:nvSpPr>
        <p:spPr>
          <a:xfrm>
            <a:off x="3066415" y="3116162"/>
            <a:ext cx="2316480" cy="275590"/>
          </a:xfrm>
          <a:prstGeom prst="rect">
            <a:avLst/>
          </a:prstGeom>
        </p:spPr>
        <p:txBody>
          <a:bodyPr wrap="none">
            <a:spAutoFit/>
          </a:bodyPr>
          <a:lstStyle/>
          <a:p>
            <a:r>
              <a:rPr lang="zh-CN" altLang="en-US" sz="1200" dirty="0">
                <a:solidFill>
                  <a:schemeClr val="tx1">
                    <a:lumMod val="75000"/>
                    <a:lumOff val="25000"/>
                  </a:schemeClr>
                </a:solidFill>
              </a:rPr>
              <a:t>远控驾驶、编队行驶、自动驾驶</a:t>
            </a:r>
            <a:endParaRPr lang="zh-CN" altLang="en-US" sz="1200" dirty="0">
              <a:solidFill>
                <a:schemeClr val="tx1">
                  <a:lumMod val="75000"/>
                  <a:lumOff val="25000"/>
                </a:schemeClr>
              </a:solidFill>
            </a:endParaRPr>
          </a:p>
        </p:txBody>
      </p:sp>
      <p:sp>
        <p:nvSpPr>
          <p:cNvPr id="57" name="矩形 56"/>
          <p:cNvSpPr/>
          <p:nvPr/>
        </p:nvSpPr>
        <p:spPr>
          <a:xfrm>
            <a:off x="3066415" y="4046412"/>
            <a:ext cx="1554480" cy="275590"/>
          </a:xfrm>
          <a:prstGeom prst="rect">
            <a:avLst/>
          </a:prstGeom>
        </p:spPr>
        <p:txBody>
          <a:bodyPr wrap="none">
            <a:spAutoFit/>
          </a:bodyPr>
          <a:lstStyle/>
          <a:p>
            <a:r>
              <a:rPr lang="zh-CN" altLang="en-US" sz="1200" dirty="0">
                <a:solidFill>
                  <a:schemeClr val="tx1">
                    <a:lumMod val="75000"/>
                    <a:lumOff val="25000"/>
                  </a:schemeClr>
                </a:solidFill>
              </a:rPr>
              <a:t>无线机器人云端控制</a:t>
            </a:r>
            <a:endParaRPr lang="zh-CN" altLang="en-US" sz="1200" dirty="0">
              <a:solidFill>
                <a:schemeClr val="tx1">
                  <a:lumMod val="75000"/>
                  <a:lumOff val="25000"/>
                </a:schemeClr>
              </a:solidFill>
            </a:endParaRPr>
          </a:p>
        </p:txBody>
      </p:sp>
      <p:sp>
        <p:nvSpPr>
          <p:cNvPr id="58" name="矩形 57"/>
          <p:cNvSpPr/>
          <p:nvPr/>
        </p:nvSpPr>
        <p:spPr>
          <a:xfrm>
            <a:off x="3064821" y="4976017"/>
            <a:ext cx="944880" cy="275590"/>
          </a:xfrm>
          <a:prstGeom prst="rect">
            <a:avLst/>
          </a:prstGeom>
        </p:spPr>
        <p:txBody>
          <a:bodyPr wrap="none">
            <a:spAutoFit/>
          </a:bodyPr>
          <a:lstStyle/>
          <a:p>
            <a:r>
              <a:rPr lang="zh-CN" altLang="en-US" sz="1200" dirty="0">
                <a:solidFill>
                  <a:schemeClr val="tx1">
                    <a:lumMod val="75000"/>
                    <a:lumOff val="25000"/>
                  </a:schemeClr>
                </a:solidFill>
              </a:rPr>
              <a:t>馈线自动化</a:t>
            </a:r>
            <a:endParaRPr lang="zh-CN" altLang="en-US" sz="1200" dirty="0">
              <a:solidFill>
                <a:schemeClr val="tx1">
                  <a:lumMod val="75000"/>
                  <a:lumOff val="25000"/>
                </a:schemeClr>
              </a:solidFill>
            </a:endParaRPr>
          </a:p>
        </p:txBody>
      </p:sp>
      <p:sp>
        <p:nvSpPr>
          <p:cNvPr id="59" name="矩形 58"/>
          <p:cNvSpPr/>
          <p:nvPr/>
        </p:nvSpPr>
        <p:spPr>
          <a:xfrm>
            <a:off x="3064820" y="5903751"/>
            <a:ext cx="1706880" cy="275590"/>
          </a:xfrm>
          <a:prstGeom prst="rect">
            <a:avLst/>
          </a:prstGeom>
        </p:spPr>
        <p:txBody>
          <a:bodyPr wrap="none">
            <a:spAutoFit/>
          </a:bodyPr>
          <a:lstStyle/>
          <a:p>
            <a:r>
              <a:rPr lang="zh-CN" altLang="en-US" sz="1200" dirty="0">
                <a:solidFill>
                  <a:schemeClr val="tx1">
                    <a:lumMod val="75000"/>
                    <a:lumOff val="25000"/>
                  </a:schemeClr>
                </a:solidFill>
              </a:rPr>
              <a:t>具备力反馈的远程诊断</a:t>
            </a:r>
            <a:endParaRPr lang="zh-CN" altLang="en-US" sz="1200" dirty="0">
              <a:solidFill>
                <a:schemeClr val="tx1">
                  <a:lumMod val="75000"/>
                  <a:lumOff val="25000"/>
                </a:schemeClr>
              </a:solidFill>
            </a:endParaRPr>
          </a:p>
        </p:txBody>
      </p:sp>
      <p:sp>
        <p:nvSpPr>
          <p:cNvPr id="60" name="矩形 59"/>
          <p:cNvSpPr/>
          <p:nvPr/>
        </p:nvSpPr>
        <p:spPr>
          <a:xfrm>
            <a:off x="6518252" y="2181065"/>
            <a:ext cx="1740535" cy="275590"/>
          </a:xfrm>
          <a:prstGeom prst="rect">
            <a:avLst/>
          </a:prstGeom>
        </p:spPr>
        <p:txBody>
          <a:bodyPr wrap="none">
            <a:spAutoFit/>
          </a:bodyPr>
          <a:lstStyle/>
          <a:p>
            <a:r>
              <a:rPr lang="zh-CN" altLang="en-US" sz="1200" dirty="0">
                <a:solidFill>
                  <a:schemeClr val="tx1">
                    <a:lumMod val="75000"/>
                    <a:lumOff val="25000"/>
                  </a:schemeClr>
                </a:solidFill>
              </a:rPr>
              <a:t>超高清</a:t>
            </a:r>
            <a:r>
              <a:rPr lang="en-US" altLang="zh-CN" sz="1200" dirty="0">
                <a:solidFill>
                  <a:schemeClr val="tx1">
                    <a:lumMod val="75000"/>
                    <a:lumOff val="25000"/>
                  </a:schemeClr>
                </a:solidFill>
              </a:rPr>
              <a:t>8K</a:t>
            </a:r>
            <a:r>
              <a:rPr lang="zh-CN" altLang="en-US" sz="1200" dirty="0">
                <a:solidFill>
                  <a:schemeClr val="tx1">
                    <a:lumMod val="75000"/>
                    <a:lumOff val="25000"/>
                  </a:schemeClr>
                </a:solidFill>
              </a:rPr>
              <a:t>视频和云游戏</a:t>
            </a:r>
            <a:endParaRPr lang="zh-CN" altLang="en-US" sz="1200" dirty="0">
              <a:solidFill>
                <a:schemeClr val="tx1">
                  <a:lumMod val="75000"/>
                  <a:lumOff val="25000"/>
                </a:schemeClr>
              </a:solidFill>
            </a:endParaRPr>
          </a:p>
        </p:txBody>
      </p:sp>
      <p:sp>
        <p:nvSpPr>
          <p:cNvPr id="61" name="矩形 60"/>
          <p:cNvSpPr/>
          <p:nvPr/>
        </p:nvSpPr>
        <p:spPr>
          <a:xfrm>
            <a:off x="6518252" y="3116162"/>
            <a:ext cx="1249680" cy="275590"/>
          </a:xfrm>
          <a:prstGeom prst="rect">
            <a:avLst/>
          </a:prstGeom>
        </p:spPr>
        <p:txBody>
          <a:bodyPr wrap="none">
            <a:spAutoFit/>
          </a:bodyPr>
          <a:lstStyle/>
          <a:p>
            <a:r>
              <a:rPr lang="zh-CN" altLang="en-US" sz="1200" dirty="0">
                <a:solidFill>
                  <a:schemeClr val="tx1">
                    <a:lumMod val="75000"/>
                    <a:lumOff val="25000"/>
                  </a:schemeClr>
                </a:solidFill>
              </a:rPr>
              <a:t>专业巡检和安防</a:t>
            </a:r>
            <a:endParaRPr lang="zh-CN" altLang="en-US" sz="1200" dirty="0">
              <a:solidFill>
                <a:schemeClr val="tx1">
                  <a:lumMod val="75000"/>
                  <a:lumOff val="25000"/>
                </a:schemeClr>
              </a:solidFill>
            </a:endParaRPr>
          </a:p>
        </p:txBody>
      </p:sp>
      <p:sp>
        <p:nvSpPr>
          <p:cNvPr id="62" name="矩形 61"/>
          <p:cNvSpPr/>
          <p:nvPr/>
        </p:nvSpPr>
        <p:spPr>
          <a:xfrm>
            <a:off x="6518252" y="4046412"/>
            <a:ext cx="1292225" cy="275590"/>
          </a:xfrm>
          <a:prstGeom prst="rect">
            <a:avLst/>
          </a:prstGeom>
        </p:spPr>
        <p:txBody>
          <a:bodyPr wrap="none">
            <a:spAutoFit/>
          </a:bodyPr>
          <a:lstStyle/>
          <a:p>
            <a:r>
              <a:rPr lang="zh-CN" altLang="en-US" sz="1200" dirty="0">
                <a:solidFill>
                  <a:schemeClr val="tx1">
                    <a:lumMod val="75000"/>
                    <a:lumOff val="25000"/>
                  </a:schemeClr>
                </a:solidFill>
              </a:rPr>
              <a:t>超高清</a:t>
            </a:r>
            <a:r>
              <a:rPr lang="en-US" altLang="zh-CN" sz="1200" dirty="0">
                <a:solidFill>
                  <a:schemeClr val="tx1">
                    <a:lumMod val="75000"/>
                    <a:lumOff val="25000"/>
                  </a:schemeClr>
                </a:solidFill>
              </a:rPr>
              <a:t>/</a:t>
            </a:r>
            <a:r>
              <a:rPr lang="zh-CN" altLang="en-US" sz="1200" dirty="0">
                <a:solidFill>
                  <a:schemeClr val="tx1">
                    <a:lumMod val="75000"/>
                    <a:lumOff val="25000"/>
                  </a:schemeClr>
                </a:solidFill>
              </a:rPr>
              <a:t>全景直播</a:t>
            </a:r>
            <a:endParaRPr lang="zh-CN" altLang="en-US" sz="1200" dirty="0">
              <a:solidFill>
                <a:schemeClr val="tx1">
                  <a:lumMod val="75000"/>
                  <a:lumOff val="25000"/>
                </a:schemeClr>
              </a:solidFill>
            </a:endParaRPr>
          </a:p>
        </p:txBody>
      </p:sp>
      <p:sp>
        <p:nvSpPr>
          <p:cNvPr id="63" name="矩形 62"/>
          <p:cNvSpPr/>
          <p:nvPr/>
        </p:nvSpPr>
        <p:spPr>
          <a:xfrm>
            <a:off x="6516658" y="4976017"/>
            <a:ext cx="1241425" cy="275590"/>
          </a:xfrm>
          <a:prstGeom prst="rect">
            <a:avLst/>
          </a:prstGeom>
        </p:spPr>
        <p:txBody>
          <a:bodyPr wrap="none">
            <a:spAutoFit/>
          </a:bodyPr>
          <a:lstStyle/>
          <a:p>
            <a:r>
              <a:rPr lang="en-US" altLang="zh-CN" sz="1200" dirty="0">
                <a:solidFill>
                  <a:schemeClr val="tx1">
                    <a:lumMod val="75000"/>
                    <a:lumOff val="25000"/>
                  </a:schemeClr>
                </a:solidFill>
              </a:rPr>
              <a:t>AI</a:t>
            </a:r>
            <a:r>
              <a:rPr lang="zh-CN" altLang="en-US" sz="1200" dirty="0">
                <a:solidFill>
                  <a:schemeClr val="tx1">
                    <a:lumMod val="75000"/>
                    <a:lumOff val="25000"/>
                  </a:schemeClr>
                </a:solidFill>
              </a:rPr>
              <a:t>辅助智能头盔</a:t>
            </a:r>
            <a:endParaRPr lang="zh-CN" altLang="en-US" sz="1200" dirty="0">
              <a:solidFill>
                <a:schemeClr val="tx1">
                  <a:lumMod val="75000"/>
                  <a:lumOff val="25000"/>
                </a:schemeClr>
              </a:solidFill>
            </a:endParaRPr>
          </a:p>
        </p:txBody>
      </p:sp>
      <p:sp>
        <p:nvSpPr>
          <p:cNvPr id="64" name="矩形 63"/>
          <p:cNvSpPr/>
          <p:nvPr/>
        </p:nvSpPr>
        <p:spPr>
          <a:xfrm>
            <a:off x="6516657" y="5903751"/>
            <a:ext cx="1393825" cy="275590"/>
          </a:xfrm>
          <a:prstGeom prst="rect">
            <a:avLst/>
          </a:prstGeom>
        </p:spPr>
        <p:txBody>
          <a:bodyPr wrap="none">
            <a:spAutoFit/>
          </a:bodyPr>
          <a:lstStyle/>
          <a:p>
            <a:r>
              <a:rPr lang="en-US" altLang="zh-CN" sz="1200" dirty="0">
                <a:solidFill>
                  <a:schemeClr val="tx1">
                    <a:lumMod val="75000"/>
                    <a:lumOff val="25000"/>
                  </a:schemeClr>
                </a:solidFill>
              </a:rPr>
              <a:t>AI</a:t>
            </a:r>
            <a:r>
              <a:rPr lang="zh-CN" altLang="en-US" sz="1200" dirty="0">
                <a:solidFill>
                  <a:schemeClr val="tx1">
                    <a:lumMod val="75000"/>
                    <a:lumOff val="25000"/>
                  </a:schemeClr>
                </a:solidFill>
              </a:rPr>
              <a:t>使能的视频监控</a:t>
            </a:r>
            <a:endParaRPr lang="zh-CN" altLang="en-US" sz="1200" dirty="0">
              <a:solidFill>
                <a:schemeClr val="tx1">
                  <a:lumMod val="75000"/>
                  <a:lumOff val="25000"/>
                </a:schemeClr>
              </a:solidFill>
            </a:endParaRPr>
          </a:p>
        </p:txBody>
      </p:sp>
      <p:sp>
        <p:nvSpPr>
          <p:cNvPr id="6" name="文本框 4"/>
          <p:cNvSpPr txBox="1"/>
          <p:nvPr/>
        </p:nvSpPr>
        <p:spPr>
          <a:xfrm>
            <a:off x="1390333" y="238760"/>
            <a:ext cx="9411335" cy="922020"/>
          </a:xfrm>
          <a:prstGeom prst="rect">
            <a:avLst/>
          </a:prstGeom>
          <a:noFill/>
        </p:spPr>
        <p:txBody>
          <a:bodyPr wrap="square" rtlCol="0">
            <a:spAutoFit/>
          </a:bodyPr>
          <a:p>
            <a:pPr algn="ctr">
              <a:lnSpc>
                <a:spcPct val="150000"/>
              </a:lnSpc>
            </a:pPr>
            <a:r>
              <a:rPr lang="zh-CN" altLang="en-US" sz="3600" b="1" dirty="0" smtClean="0">
                <a:solidFill>
                  <a:srgbClr val="FFC000"/>
                </a:solidFill>
              </a:rPr>
              <a:t>5G会激活哪些应用</a:t>
            </a:r>
            <a:endParaRPr lang="en-US" altLang="zh-CN" sz="3600" b="1" dirty="0" smtClean="0">
              <a:solidFill>
                <a:srgbClr val="FFC000"/>
              </a:solidFill>
            </a:endParaRPr>
          </a:p>
        </p:txBody>
      </p:sp>
    </p:spTree>
  </p:cSld>
  <p:clrMapOvr>
    <a:masterClrMapping/>
  </p:clrMapOvr>
  <mc:AlternateContent xmlns:mc="http://schemas.openxmlformats.org/markup-compatibility/2006">
    <mc:Choice xmlns:p14="http://schemas.microsoft.com/office/powerpoint/2010/main" Requires="p14">
      <p:transition p14:dur="500">
        <p:wipe/>
      </p:transition>
    </mc:Choice>
    <mc:Fallback>
      <p:transition>
        <p:wip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p:cNvPicPr>
            <a:picLocks noChangeAspect="1"/>
          </p:cNvPicPr>
          <p:nvPr/>
        </p:nvPicPr>
        <p:blipFill>
          <a:blip r:embed="rId1" cstate="print"/>
          <a:stretch>
            <a:fillRect/>
          </a:stretch>
        </p:blipFill>
        <p:spPr>
          <a:xfrm>
            <a:off x="-1057" y="-635"/>
            <a:ext cx="12193057" cy="6858594"/>
          </a:xfrm>
          <a:prstGeom prst="rect">
            <a:avLst/>
          </a:prstGeom>
        </p:spPr>
      </p:pic>
      <p:sp>
        <p:nvSpPr>
          <p:cNvPr id="6" name="文本框 4"/>
          <p:cNvSpPr txBox="1"/>
          <p:nvPr/>
        </p:nvSpPr>
        <p:spPr>
          <a:xfrm>
            <a:off x="-94615" y="-94615"/>
            <a:ext cx="9415780" cy="922020"/>
          </a:xfrm>
          <a:prstGeom prst="rect">
            <a:avLst/>
          </a:prstGeom>
          <a:noFill/>
        </p:spPr>
        <p:txBody>
          <a:bodyPr wrap="square" rtlCol="0">
            <a:spAutoFit/>
          </a:bodyPr>
          <a:lstStyle/>
          <a:p>
            <a:pPr algn="l">
              <a:lnSpc>
                <a:spcPct val="150000"/>
              </a:lnSpc>
            </a:pPr>
            <a:r>
              <a:rPr lang="zh-CN" altLang="en-US" sz="3600" b="1" dirty="0" smtClean="0">
                <a:solidFill>
                  <a:srgbClr val="FFC000"/>
                </a:solidFill>
              </a:rPr>
              <a:t>5G低时延：</a:t>
            </a:r>
            <a:r>
              <a:rPr lang="en-US" altLang="zh-CN" sz="3600" b="1" dirty="0" smtClean="0">
                <a:solidFill>
                  <a:srgbClr val="FFC000"/>
                </a:solidFill>
              </a:rPr>
              <a:t>AR</a:t>
            </a:r>
            <a:r>
              <a:rPr lang="zh-CN" altLang="en-US" sz="3600" b="1" dirty="0" smtClean="0">
                <a:solidFill>
                  <a:srgbClr val="FFC000"/>
                </a:solidFill>
              </a:rPr>
              <a:t>辅助飞机线缆连接适配器</a:t>
            </a:r>
            <a:endParaRPr lang="zh-CN" altLang="en-US" sz="3600" b="1" dirty="0" smtClean="0">
              <a:solidFill>
                <a:srgbClr val="FFC000"/>
              </a:solidFill>
            </a:endParaRPr>
          </a:p>
        </p:txBody>
      </p:sp>
      <p:pic>
        <p:nvPicPr>
          <p:cNvPr id="2" name="图片 1"/>
          <p:cNvPicPr>
            <a:picLocks noChangeAspect="1"/>
          </p:cNvPicPr>
          <p:nvPr/>
        </p:nvPicPr>
        <p:blipFill>
          <a:blip r:embed="rId2"/>
          <a:stretch>
            <a:fillRect/>
          </a:stretch>
        </p:blipFill>
        <p:spPr>
          <a:xfrm>
            <a:off x="579755" y="1326515"/>
            <a:ext cx="4398010" cy="5074920"/>
          </a:xfrm>
          <a:prstGeom prst="rect">
            <a:avLst/>
          </a:prstGeom>
        </p:spPr>
      </p:pic>
      <p:sp>
        <p:nvSpPr>
          <p:cNvPr id="3" name="文本框 2"/>
          <p:cNvSpPr txBox="1"/>
          <p:nvPr/>
        </p:nvSpPr>
        <p:spPr>
          <a:xfrm>
            <a:off x="5305425" y="1159510"/>
            <a:ext cx="1356995" cy="398780"/>
          </a:xfrm>
          <a:prstGeom prst="rect">
            <a:avLst/>
          </a:prstGeom>
          <a:noFill/>
        </p:spPr>
        <p:txBody>
          <a:bodyPr wrap="square" rtlCol="0">
            <a:spAutoFit/>
          </a:bodyPr>
          <a:p>
            <a:pPr lvl="0" algn="ctr">
              <a:buClrTx/>
              <a:buSzTx/>
              <a:buFontTx/>
            </a:pPr>
            <a:r>
              <a:rPr lang="zh-CN" altLang="en-US" sz="2000" b="1" dirty="0" smtClean="0">
                <a:solidFill>
                  <a:schemeClr val="accent2">
                    <a:lumMod val="60000"/>
                    <a:lumOff val="40000"/>
                  </a:schemeClr>
                </a:solidFill>
                <a:sym typeface="+mn-ea"/>
              </a:rPr>
              <a:t>方案介绍</a:t>
            </a:r>
            <a:endParaRPr lang="zh-CN" altLang="en-US" sz="2000" b="1" dirty="0" smtClean="0">
              <a:solidFill>
                <a:schemeClr val="accent2">
                  <a:lumMod val="60000"/>
                  <a:lumOff val="40000"/>
                </a:schemeClr>
              </a:solidFill>
              <a:sym typeface="+mn-ea"/>
            </a:endParaRPr>
          </a:p>
        </p:txBody>
      </p:sp>
      <p:sp>
        <p:nvSpPr>
          <p:cNvPr id="4" name="矩形 3"/>
          <p:cNvSpPr/>
          <p:nvPr/>
        </p:nvSpPr>
        <p:spPr>
          <a:xfrm>
            <a:off x="5400675" y="1558290"/>
            <a:ext cx="6579235" cy="910590"/>
          </a:xfrm>
          <a:prstGeom prst="rect">
            <a:avLst/>
          </a:prstGeom>
          <a:noFill/>
          <a:ln w="12700">
            <a:solidFill>
              <a:srgbClr val="4FCEFF"/>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l">
              <a:buClrTx/>
              <a:buSzTx/>
              <a:buFontTx/>
            </a:pPr>
            <a:r>
              <a:rPr lang="zh-CN" altLang="en-US">
                <a:sym typeface="+mn-ea"/>
              </a:rPr>
              <a:t>基于</a:t>
            </a:r>
            <a:r>
              <a:rPr lang="zh-CN" altLang="en-US">
                <a:sym typeface="+mn-ea"/>
              </a:rPr>
              <a:t>5G</a:t>
            </a:r>
            <a:r>
              <a:rPr lang="zh-CN" altLang="en-US">
                <a:sym typeface="+mn-ea"/>
              </a:rPr>
              <a:t>低时延的特性，结合</a:t>
            </a:r>
            <a:r>
              <a:rPr lang="zh-CN" altLang="en-US">
                <a:sym typeface="+mn-ea"/>
              </a:rPr>
              <a:t>AR</a:t>
            </a:r>
            <a:r>
              <a:rPr lang="zh-CN" altLang="en-US">
                <a:sym typeface="+mn-ea"/>
              </a:rPr>
              <a:t>技术，实现</a:t>
            </a:r>
            <a:r>
              <a:rPr lang="zh-CN" altLang="en-US">
                <a:sym typeface="+mn-ea"/>
              </a:rPr>
              <a:t>EWIS</a:t>
            </a:r>
            <a:r>
              <a:rPr lang="zh-CN" altLang="en-US">
                <a:sym typeface="+mn-ea"/>
              </a:rPr>
              <a:t>线缆连接器端接插头的快速定位与追踪，导线号自动识别，并通过</a:t>
            </a:r>
            <a:r>
              <a:rPr lang="zh-CN" altLang="en-US">
                <a:sym typeface="+mn-ea"/>
              </a:rPr>
              <a:t>AR</a:t>
            </a:r>
            <a:r>
              <a:rPr lang="zh-CN" altLang="en-US">
                <a:sym typeface="+mn-ea"/>
              </a:rPr>
              <a:t>眼镜将端接收信息与连接器实物虚实叠加</a:t>
            </a:r>
            <a:r>
              <a:rPr lang="zh-CN" altLang="en-US">
                <a:sym typeface="+mn-ea"/>
              </a:rPr>
              <a:t>。</a:t>
            </a:r>
            <a:endParaRPr lang="zh-CN" altLang="en-US">
              <a:sym typeface="+mn-ea"/>
            </a:endParaRPr>
          </a:p>
        </p:txBody>
      </p:sp>
      <p:sp>
        <p:nvSpPr>
          <p:cNvPr id="5" name="文本框 4"/>
          <p:cNvSpPr txBox="1"/>
          <p:nvPr/>
        </p:nvSpPr>
        <p:spPr>
          <a:xfrm>
            <a:off x="5333365" y="2670810"/>
            <a:ext cx="1233170" cy="398780"/>
          </a:xfrm>
          <a:prstGeom prst="rect">
            <a:avLst/>
          </a:prstGeom>
          <a:noFill/>
        </p:spPr>
        <p:txBody>
          <a:bodyPr wrap="square" rtlCol="0">
            <a:spAutoFit/>
          </a:bodyPr>
          <a:p>
            <a:pPr lvl="0" algn="ctr">
              <a:buClrTx/>
              <a:buSzTx/>
              <a:buFontTx/>
            </a:pPr>
            <a:r>
              <a:rPr lang="zh-CN" altLang="en-US" sz="2000" b="1" dirty="0" smtClean="0">
                <a:solidFill>
                  <a:schemeClr val="accent2">
                    <a:lumMod val="60000"/>
                    <a:lumOff val="40000"/>
                  </a:schemeClr>
                </a:solidFill>
                <a:sym typeface="+mn-ea"/>
              </a:rPr>
              <a:t>技术特点</a:t>
            </a:r>
            <a:endParaRPr lang="zh-CN" altLang="en-US" sz="2000" b="1" dirty="0" smtClean="0">
              <a:solidFill>
                <a:schemeClr val="accent2">
                  <a:lumMod val="60000"/>
                  <a:lumOff val="40000"/>
                </a:schemeClr>
              </a:solidFill>
              <a:sym typeface="+mn-ea"/>
            </a:endParaRPr>
          </a:p>
        </p:txBody>
      </p:sp>
      <p:sp>
        <p:nvSpPr>
          <p:cNvPr id="9" name="矩形 8"/>
          <p:cNvSpPr/>
          <p:nvPr/>
        </p:nvSpPr>
        <p:spPr>
          <a:xfrm>
            <a:off x="5399405" y="3069590"/>
            <a:ext cx="3966210" cy="465455"/>
          </a:xfrm>
          <a:prstGeom prst="rect">
            <a:avLst/>
          </a:prstGeom>
          <a:noFill/>
          <a:ln w="12700">
            <a:solidFill>
              <a:srgbClr val="4FCEFF"/>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l">
              <a:buClrTx/>
              <a:buSzTx/>
              <a:buFontTx/>
            </a:pPr>
            <a:r>
              <a:rPr lang="en-US" altLang="zh-CN">
                <a:sym typeface="+mn-ea"/>
              </a:rPr>
              <a:t>5G</a:t>
            </a:r>
            <a:r>
              <a:rPr lang="zh-CN" altLang="en-US">
                <a:sym typeface="+mn-ea"/>
              </a:rPr>
              <a:t>低时延，机器视觉，实时定位追踪。</a:t>
            </a:r>
            <a:endParaRPr lang="zh-CN" altLang="en-US">
              <a:sym typeface="+mn-ea"/>
            </a:endParaRPr>
          </a:p>
        </p:txBody>
      </p:sp>
      <p:sp>
        <p:nvSpPr>
          <p:cNvPr id="43" name="文本框 42"/>
          <p:cNvSpPr txBox="1"/>
          <p:nvPr/>
        </p:nvSpPr>
        <p:spPr>
          <a:xfrm>
            <a:off x="5347335" y="3630930"/>
            <a:ext cx="800735" cy="398780"/>
          </a:xfrm>
          <a:prstGeom prst="rect">
            <a:avLst/>
          </a:prstGeom>
          <a:noFill/>
        </p:spPr>
        <p:txBody>
          <a:bodyPr wrap="square" rtlCol="0">
            <a:spAutoFit/>
          </a:bodyPr>
          <a:p>
            <a:pPr lvl="0" algn="ctr">
              <a:buClrTx/>
              <a:buSzTx/>
              <a:buFontTx/>
            </a:pPr>
            <a:r>
              <a:rPr lang="zh-CN" altLang="en-US" sz="2000" b="1" dirty="0" smtClean="0">
                <a:solidFill>
                  <a:schemeClr val="accent2">
                    <a:lumMod val="60000"/>
                    <a:lumOff val="40000"/>
                  </a:schemeClr>
                </a:solidFill>
                <a:sym typeface="+mn-ea"/>
              </a:rPr>
              <a:t>应用</a:t>
            </a:r>
            <a:endParaRPr lang="zh-CN" altLang="en-US" sz="2000" b="1" dirty="0" smtClean="0">
              <a:solidFill>
                <a:schemeClr val="accent2">
                  <a:lumMod val="60000"/>
                  <a:lumOff val="40000"/>
                </a:schemeClr>
              </a:solidFill>
              <a:sym typeface="+mn-ea"/>
            </a:endParaRPr>
          </a:p>
        </p:txBody>
      </p:sp>
      <p:sp>
        <p:nvSpPr>
          <p:cNvPr id="45" name="矩形 44"/>
          <p:cNvSpPr/>
          <p:nvPr/>
        </p:nvSpPr>
        <p:spPr>
          <a:xfrm>
            <a:off x="5400675" y="4116705"/>
            <a:ext cx="2292985" cy="550545"/>
          </a:xfrm>
          <a:prstGeom prst="rect">
            <a:avLst/>
          </a:prstGeom>
          <a:noFill/>
          <a:ln w="12700">
            <a:solidFill>
              <a:srgbClr val="4FCEFF"/>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l">
              <a:buClrTx/>
              <a:buSzTx/>
              <a:buFontTx/>
            </a:pPr>
            <a:r>
              <a:rPr lang="zh-CN" altLang="en-US">
                <a:sym typeface="+mn-ea"/>
              </a:rPr>
              <a:t>飞机线缆插头的连接</a:t>
            </a:r>
            <a:endParaRPr lang="zh-CN" altLang="en-US">
              <a:sym typeface="+mn-ea"/>
            </a:endParaRPr>
          </a:p>
        </p:txBody>
      </p:sp>
      <p:sp>
        <p:nvSpPr>
          <p:cNvPr id="46" name="文本框 45"/>
          <p:cNvSpPr txBox="1"/>
          <p:nvPr/>
        </p:nvSpPr>
        <p:spPr>
          <a:xfrm>
            <a:off x="5305425" y="4808220"/>
            <a:ext cx="1499235" cy="398780"/>
          </a:xfrm>
          <a:prstGeom prst="rect">
            <a:avLst/>
          </a:prstGeom>
          <a:noFill/>
        </p:spPr>
        <p:txBody>
          <a:bodyPr wrap="square" rtlCol="0">
            <a:spAutoFit/>
          </a:bodyPr>
          <a:p>
            <a:pPr lvl="0" algn="ctr">
              <a:buClrTx/>
              <a:buSzTx/>
              <a:buFontTx/>
            </a:pPr>
            <a:r>
              <a:rPr lang="zh-CN" altLang="en-US" sz="2000" b="1" dirty="0" smtClean="0">
                <a:solidFill>
                  <a:schemeClr val="accent2">
                    <a:lumMod val="60000"/>
                    <a:lumOff val="40000"/>
                  </a:schemeClr>
                </a:solidFill>
                <a:sym typeface="+mn-ea"/>
              </a:rPr>
              <a:t>效果及展望</a:t>
            </a:r>
            <a:endParaRPr lang="zh-CN" altLang="en-US" sz="2000" b="1" dirty="0" smtClean="0">
              <a:solidFill>
                <a:schemeClr val="accent2">
                  <a:lumMod val="60000"/>
                  <a:lumOff val="40000"/>
                </a:schemeClr>
              </a:solidFill>
              <a:sym typeface="+mn-ea"/>
            </a:endParaRPr>
          </a:p>
        </p:txBody>
      </p:sp>
      <p:sp>
        <p:nvSpPr>
          <p:cNvPr id="47" name="矩形 46"/>
          <p:cNvSpPr/>
          <p:nvPr/>
        </p:nvSpPr>
        <p:spPr>
          <a:xfrm>
            <a:off x="5400675" y="5248910"/>
            <a:ext cx="6579235" cy="1314450"/>
          </a:xfrm>
          <a:prstGeom prst="rect">
            <a:avLst/>
          </a:prstGeom>
          <a:noFill/>
          <a:ln w="12700">
            <a:solidFill>
              <a:srgbClr val="4FCEFF"/>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l">
              <a:buClrTx/>
              <a:buSzTx/>
              <a:buFontTx/>
            </a:pPr>
            <a:r>
              <a:rPr lang="zh-CN" altLang="en-US">
                <a:sym typeface="+mn-ea"/>
              </a:rPr>
              <a:t>通过</a:t>
            </a:r>
            <a:r>
              <a:rPr lang="en-US" altLang="zh-CN">
                <a:sym typeface="+mn-ea"/>
              </a:rPr>
              <a:t>5G</a:t>
            </a:r>
            <a:r>
              <a:rPr lang="zh-CN" altLang="en-US">
                <a:sym typeface="+mn-ea"/>
              </a:rPr>
              <a:t>低时延，实现与云端数据实时交互，并将实时定位精度控制在</a:t>
            </a:r>
            <a:r>
              <a:rPr lang="en-US" altLang="zh-CN">
                <a:sym typeface="+mn-ea"/>
              </a:rPr>
              <a:t>1</a:t>
            </a:r>
            <a:r>
              <a:rPr lang="zh-CN" altLang="en-US">
                <a:sym typeface="+mn-ea"/>
              </a:rPr>
              <a:t>毫米，保证插头孔位高精度的实时定位追踪。一个插头的端的工人从</a:t>
            </a:r>
            <a:r>
              <a:rPr lang="en-US" altLang="zh-CN" sz="2400">
                <a:solidFill>
                  <a:srgbClr val="FFC000"/>
                </a:solidFill>
                <a:sym typeface="+mn-ea"/>
              </a:rPr>
              <a:t>2</a:t>
            </a:r>
            <a:r>
              <a:rPr lang="zh-CN" altLang="en-US" sz="2400">
                <a:solidFill>
                  <a:srgbClr val="FFC000"/>
                </a:solidFill>
                <a:sym typeface="+mn-ea"/>
              </a:rPr>
              <a:t>个减少到</a:t>
            </a:r>
            <a:r>
              <a:rPr lang="en-US" altLang="zh-CN" sz="2400">
                <a:solidFill>
                  <a:srgbClr val="FFC000"/>
                </a:solidFill>
                <a:sym typeface="+mn-ea"/>
              </a:rPr>
              <a:t>1</a:t>
            </a:r>
            <a:r>
              <a:rPr lang="zh-CN" altLang="en-US" sz="2400">
                <a:solidFill>
                  <a:srgbClr val="FFC000"/>
                </a:solidFill>
                <a:sym typeface="+mn-ea"/>
              </a:rPr>
              <a:t>个</a:t>
            </a:r>
            <a:r>
              <a:rPr lang="zh-CN" altLang="en-US">
                <a:sym typeface="+mn-ea"/>
              </a:rPr>
              <a:t>，装配时间从</a:t>
            </a:r>
            <a:r>
              <a:rPr lang="en-US" altLang="zh-CN" sz="2400">
                <a:solidFill>
                  <a:srgbClr val="FFC000"/>
                </a:solidFill>
                <a:sym typeface="+mn-ea"/>
              </a:rPr>
              <a:t>2小时缩短至1小时</a:t>
            </a:r>
            <a:endParaRPr lang="en-US" altLang="zh-CN" sz="2400">
              <a:solidFill>
                <a:srgbClr val="FFC000"/>
              </a:solidFill>
              <a:sym typeface="+mn-ea"/>
            </a:endParaRPr>
          </a:p>
        </p:txBody>
      </p:sp>
    </p:spTree>
  </p:cSld>
  <p:clrMapOvr>
    <a:masterClrMapping/>
  </p:clrMapOvr>
  <p:transition>
    <p:wip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 name="图片 66" descr="icons8-solar-cross-96"/>
          <p:cNvPicPr>
            <a:picLocks noChangeAspect="1"/>
          </p:cNvPicPr>
          <p:nvPr/>
        </p:nvPicPr>
        <p:blipFill>
          <a:blip r:embed="rId1"/>
          <a:stretch>
            <a:fillRect/>
          </a:stretch>
        </p:blipFill>
        <p:spPr>
          <a:xfrm>
            <a:off x="10878820" y="3818890"/>
            <a:ext cx="572770" cy="572770"/>
          </a:xfrm>
          <a:prstGeom prst="rect">
            <a:avLst/>
          </a:prstGeom>
        </p:spPr>
      </p:pic>
      <p:sp>
        <p:nvSpPr>
          <p:cNvPr id="77" name="文本框 76"/>
          <p:cNvSpPr txBox="1"/>
          <p:nvPr/>
        </p:nvSpPr>
        <p:spPr>
          <a:xfrm>
            <a:off x="5134610" y="3746500"/>
            <a:ext cx="3930015" cy="1753235"/>
          </a:xfrm>
          <a:prstGeom prst="rect">
            <a:avLst/>
          </a:prstGeom>
          <a:noFill/>
        </p:spPr>
        <p:txBody>
          <a:bodyPr wrap="square" rtlCol="0">
            <a:spAutoFit/>
          </a:bodyPr>
          <a:p>
            <a:endParaRPr lang="zh-CN" altLang="en-US"/>
          </a:p>
          <a:p>
            <a:endParaRPr lang="zh-CN" altLang="en-US"/>
          </a:p>
          <a:p>
            <a:endParaRPr lang="zh-CN" altLang="en-US"/>
          </a:p>
          <a:p>
            <a:endParaRPr lang="zh-CN" altLang="en-US"/>
          </a:p>
          <a:p>
            <a:endParaRPr lang="zh-CN" altLang="en-US"/>
          </a:p>
          <a:p>
            <a:endParaRPr lang="zh-CN" altLang="en-US"/>
          </a:p>
        </p:txBody>
      </p:sp>
      <p:pic>
        <p:nvPicPr>
          <p:cNvPr id="74" name="图片 73"/>
          <p:cNvPicPr>
            <a:picLocks noChangeAspect="1"/>
          </p:cNvPicPr>
          <p:nvPr/>
        </p:nvPicPr>
        <p:blipFill>
          <a:blip r:embed="rId2"/>
          <a:stretch>
            <a:fillRect/>
          </a:stretch>
        </p:blipFill>
        <p:spPr>
          <a:xfrm flipH="1">
            <a:off x="11281410" y="3322320"/>
            <a:ext cx="706120" cy="746125"/>
          </a:xfrm>
          <a:prstGeom prst="rect">
            <a:avLst/>
          </a:prstGeom>
        </p:spPr>
      </p:pic>
      <p:sp>
        <p:nvSpPr>
          <p:cNvPr id="2" name="文本框 1"/>
          <p:cNvSpPr txBox="1"/>
          <p:nvPr/>
        </p:nvSpPr>
        <p:spPr>
          <a:xfrm>
            <a:off x="-126365" y="-185420"/>
            <a:ext cx="9618345" cy="922020"/>
          </a:xfrm>
          <a:prstGeom prst="rect">
            <a:avLst/>
          </a:prstGeom>
          <a:noFill/>
        </p:spPr>
        <p:txBody>
          <a:bodyPr wrap="square" rtlCol="0">
            <a:spAutoFit/>
          </a:bodyPr>
          <a:lstStyle/>
          <a:p>
            <a:pPr lvl="0" algn="ctr">
              <a:lnSpc>
                <a:spcPct val="150000"/>
              </a:lnSpc>
              <a:buClrTx/>
              <a:buSzTx/>
              <a:buFontTx/>
            </a:pPr>
            <a:r>
              <a:rPr lang="zh-CN" altLang="en-US" sz="3600" b="1" dirty="0" smtClean="0">
                <a:solidFill>
                  <a:srgbClr val="FFC000"/>
                </a:solidFill>
                <a:latin typeface="微软雅黑" panose="020B0503020204020204" charset="-122"/>
                <a:ea typeface="微软雅黑" panose="020B0503020204020204" charset="-122"/>
                <a:cs typeface="微软雅黑" panose="020B0503020204020204" charset="-122"/>
                <a:sym typeface="+mn-ea"/>
              </a:rPr>
              <a:t>5G+</a:t>
            </a:r>
            <a:r>
              <a:rPr lang="zh-CN" altLang="en-US" sz="3600" b="1" dirty="0" smtClean="0">
                <a:solidFill>
                  <a:srgbClr val="FFC000"/>
                </a:solidFill>
                <a:latin typeface="微软雅黑" panose="020B0503020204020204" charset="-122"/>
                <a:ea typeface="微软雅黑" panose="020B0503020204020204" charset="-122"/>
                <a:cs typeface="微软雅黑" panose="020B0503020204020204" charset="-122"/>
                <a:sym typeface="+mn-ea"/>
              </a:rPr>
              <a:t>智慧医疗，助力北京世园会远程急救升级</a:t>
            </a:r>
            <a:endParaRPr lang="zh-CN" altLang="en-US" sz="3600" b="1" dirty="0" smtClean="0">
              <a:solidFill>
                <a:srgbClr val="FFC000"/>
              </a:solidFill>
              <a:latin typeface="微软雅黑" panose="020B0503020204020204" charset="-122"/>
              <a:ea typeface="微软雅黑" panose="020B0503020204020204" charset="-122"/>
              <a:cs typeface="微软雅黑" panose="020B0503020204020204" charset="-122"/>
              <a:sym typeface="+mn-ea"/>
            </a:endParaRPr>
          </a:p>
        </p:txBody>
      </p:sp>
      <p:sp>
        <p:nvSpPr>
          <p:cNvPr id="4" name="椭圆 3"/>
          <p:cNvSpPr/>
          <p:nvPr/>
        </p:nvSpPr>
        <p:spPr>
          <a:xfrm>
            <a:off x="947420" y="2321560"/>
            <a:ext cx="5141595" cy="9690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2184400" y="1774825"/>
            <a:ext cx="3147060" cy="521970"/>
          </a:xfrm>
          <a:prstGeom prst="rect">
            <a:avLst/>
          </a:prstGeom>
          <a:noFill/>
        </p:spPr>
        <p:txBody>
          <a:bodyPr wrap="square" rtlCol="0">
            <a:spAutoFit/>
          </a:bodyPr>
          <a:p>
            <a:pPr algn="ctr"/>
            <a:r>
              <a:rPr lang="zh-CN" altLang="en-US" sz="2800" b="1">
                <a:solidFill>
                  <a:schemeClr val="bg1"/>
                </a:solidFill>
                <a:ea typeface="宋体" panose="02010600030101010101" pitchFamily="2" charset="-122"/>
              </a:rPr>
              <a:t>远程医疗急救平台</a:t>
            </a:r>
            <a:endParaRPr lang="zh-CN" altLang="en-US" sz="2800" b="1">
              <a:solidFill>
                <a:schemeClr val="bg1"/>
              </a:solidFill>
              <a:ea typeface="宋体" panose="02010600030101010101" pitchFamily="2" charset="-122"/>
            </a:endParaRPr>
          </a:p>
        </p:txBody>
      </p:sp>
      <p:sp>
        <p:nvSpPr>
          <p:cNvPr id="6" name="文本框 5"/>
          <p:cNvSpPr txBox="1"/>
          <p:nvPr/>
        </p:nvSpPr>
        <p:spPr>
          <a:xfrm>
            <a:off x="1329055" y="2460625"/>
            <a:ext cx="933450" cy="645160"/>
          </a:xfrm>
          <a:prstGeom prst="rect">
            <a:avLst/>
          </a:prstGeom>
          <a:noFill/>
        </p:spPr>
        <p:txBody>
          <a:bodyPr wrap="square" rtlCol="0">
            <a:spAutoFit/>
          </a:bodyPr>
          <a:p>
            <a:r>
              <a:rPr lang="zh-CN" altLang="en-US">
                <a:solidFill>
                  <a:schemeClr val="bg1"/>
                </a:solidFill>
              </a:rPr>
              <a:t>远程医疗平台</a:t>
            </a:r>
            <a:endParaRPr lang="zh-CN" altLang="en-US">
              <a:solidFill>
                <a:schemeClr val="bg1"/>
              </a:solidFill>
            </a:endParaRPr>
          </a:p>
        </p:txBody>
      </p:sp>
      <p:sp>
        <p:nvSpPr>
          <p:cNvPr id="7" name="文本框 6"/>
          <p:cNvSpPr txBox="1"/>
          <p:nvPr/>
        </p:nvSpPr>
        <p:spPr>
          <a:xfrm>
            <a:off x="2242185" y="2426970"/>
            <a:ext cx="1101725" cy="922020"/>
          </a:xfrm>
          <a:prstGeom prst="rect">
            <a:avLst/>
          </a:prstGeom>
          <a:noFill/>
        </p:spPr>
        <p:txBody>
          <a:bodyPr wrap="square" rtlCol="0">
            <a:spAutoFit/>
          </a:bodyPr>
          <a:p>
            <a:pPr algn="ctr"/>
            <a:r>
              <a:rPr lang="zh-CN" altLang="en-US">
                <a:solidFill>
                  <a:schemeClr val="bg1"/>
                </a:solidFill>
              </a:rPr>
              <a:t>移动式远程会诊系统</a:t>
            </a:r>
            <a:endParaRPr lang="zh-CN" altLang="en-US">
              <a:solidFill>
                <a:schemeClr val="bg1"/>
              </a:solidFill>
            </a:endParaRPr>
          </a:p>
        </p:txBody>
      </p:sp>
      <p:sp>
        <p:nvSpPr>
          <p:cNvPr id="8" name="文本框 7"/>
          <p:cNvSpPr txBox="1"/>
          <p:nvPr/>
        </p:nvSpPr>
        <p:spPr>
          <a:xfrm>
            <a:off x="3305810" y="2402205"/>
            <a:ext cx="1037590" cy="922020"/>
          </a:xfrm>
          <a:prstGeom prst="rect">
            <a:avLst/>
          </a:prstGeom>
          <a:noFill/>
        </p:spPr>
        <p:txBody>
          <a:bodyPr wrap="square" rtlCol="0">
            <a:spAutoFit/>
          </a:bodyPr>
          <a:p>
            <a:pPr algn="ctr"/>
            <a:r>
              <a:rPr lang="zh-CN" altLang="en-US">
                <a:solidFill>
                  <a:schemeClr val="bg1"/>
                </a:solidFill>
              </a:rPr>
              <a:t>远程医疗协作系统</a:t>
            </a:r>
            <a:endParaRPr lang="zh-CN" altLang="en-US">
              <a:solidFill>
                <a:schemeClr val="bg1"/>
              </a:solidFill>
            </a:endParaRPr>
          </a:p>
        </p:txBody>
      </p:sp>
      <p:sp>
        <p:nvSpPr>
          <p:cNvPr id="9" name="文本框 8"/>
          <p:cNvSpPr txBox="1"/>
          <p:nvPr/>
        </p:nvSpPr>
        <p:spPr>
          <a:xfrm>
            <a:off x="4343400" y="2402205"/>
            <a:ext cx="1150620" cy="645160"/>
          </a:xfrm>
          <a:prstGeom prst="rect">
            <a:avLst/>
          </a:prstGeom>
          <a:noFill/>
        </p:spPr>
        <p:txBody>
          <a:bodyPr wrap="square" rtlCol="0">
            <a:spAutoFit/>
          </a:bodyPr>
          <a:p>
            <a:pPr algn="ctr"/>
            <a:r>
              <a:rPr lang="zh-CN" altLang="en-US">
                <a:solidFill>
                  <a:schemeClr val="bg1"/>
                </a:solidFill>
              </a:rPr>
              <a:t>急救指挥服务平台</a:t>
            </a:r>
            <a:endParaRPr lang="zh-CN" altLang="en-US">
              <a:solidFill>
                <a:schemeClr val="bg1"/>
              </a:solidFill>
            </a:endParaRPr>
          </a:p>
        </p:txBody>
      </p:sp>
      <p:grpSp>
        <p:nvGrpSpPr>
          <p:cNvPr id="15" name="组合 14"/>
          <p:cNvGrpSpPr/>
          <p:nvPr/>
        </p:nvGrpSpPr>
        <p:grpSpPr>
          <a:xfrm>
            <a:off x="7180580" y="1804670"/>
            <a:ext cx="1779905" cy="1662430"/>
            <a:chOff x="10915" y="2488"/>
            <a:chExt cx="3004" cy="3004"/>
          </a:xfrm>
        </p:grpSpPr>
        <p:pic>
          <p:nvPicPr>
            <p:cNvPr id="11" name="图片 10" descr="icons8-cloud-96 (1)"/>
            <p:cNvPicPr>
              <a:picLocks noChangeAspect="1"/>
            </p:cNvPicPr>
            <p:nvPr/>
          </p:nvPicPr>
          <p:blipFill>
            <a:blip r:embed="rId3"/>
            <a:stretch>
              <a:fillRect/>
            </a:stretch>
          </p:blipFill>
          <p:spPr>
            <a:xfrm>
              <a:off x="10915" y="2488"/>
              <a:ext cx="3004" cy="3004"/>
            </a:xfrm>
            <a:prstGeom prst="rect">
              <a:avLst/>
            </a:prstGeom>
          </p:spPr>
        </p:pic>
        <p:sp>
          <p:nvSpPr>
            <p:cNvPr id="14" name="文本框 13"/>
            <p:cNvSpPr txBox="1"/>
            <p:nvPr/>
          </p:nvSpPr>
          <p:spPr>
            <a:xfrm>
              <a:off x="11561" y="3848"/>
              <a:ext cx="1915" cy="832"/>
            </a:xfrm>
            <a:prstGeom prst="rect">
              <a:avLst/>
            </a:prstGeom>
            <a:noFill/>
          </p:spPr>
          <p:txBody>
            <a:bodyPr wrap="square" rtlCol="0">
              <a:spAutoFit/>
            </a:bodyPr>
            <a:p>
              <a:r>
                <a:rPr lang="zh-CN" altLang="en-US" sz="2400">
                  <a:solidFill>
                    <a:schemeClr val="bg1"/>
                  </a:solidFill>
                  <a:ea typeface="宋体" panose="02010600030101010101" pitchFamily="2" charset="-122"/>
                </a:rPr>
                <a:t>核心网</a:t>
              </a:r>
              <a:endParaRPr lang="zh-CN" altLang="en-US" sz="2400">
                <a:solidFill>
                  <a:schemeClr val="bg1"/>
                </a:solidFill>
                <a:ea typeface="宋体" panose="02010600030101010101" pitchFamily="2" charset="-122"/>
              </a:endParaRPr>
            </a:p>
          </p:txBody>
        </p:sp>
      </p:grpSp>
      <p:cxnSp>
        <p:nvCxnSpPr>
          <p:cNvPr id="16" name="直接连接符 15"/>
          <p:cNvCxnSpPr/>
          <p:nvPr/>
        </p:nvCxnSpPr>
        <p:spPr>
          <a:xfrm>
            <a:off x="5753100" y="2705100"/>
            <a:ext cx="1513205" cy="19050"/>
          </a:xfrm>
          <a:prstGeom prst="line">
            <a:avLst/>
          </a:prstGeom>
          <a:ln w="41275"/>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8975725" y="2788285"/>
            <a:ext cx="2371090" cy="0"/>
          </a:xfrm>
          <a:prstGeom prst="line">
            <a:avLst/>
          </a:prstGeom>
          <a:ln w="41275"/>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8067675" y="3172460"/>
            <a:ext cx="0" cy="513080"/>
          </a:xfrm>
          <a:prstGeom prst="line">
            <a:avLst/>
          </a:prstGeom>
          <a:ln w="41275"/>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flipV="1">
            <a:off x="5792470" y="3461385"/>
            <a:ext cx="2278380" cy="5715"/>
          </a:xfrm>
          <a:prstGeom prst="line">
            <a:avLst/>
          </a:prstGeom>
          <a:ln w="41275"/>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5798185" y="3470910"/>
            <a:ext cx="3175" cy="449580"/>
          </a:xfrm>
          <a:prstGeom prst="line">
            <a:avLst/>
          </a:prstGeom>
          <a:ln w="41275"/>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6503035" y="3464560"/>
            <a:ext cx="6350" cy="405130"/>
          </a:xfrm>
          <a:prstGeom prst="line">
            <a:avLst/>
          </a:prstGeom>
          <a:ln w="41275"/>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7061835" y="3461385"/>
            <a:ext cx="1270" cy="357505"/>
          </a:xfrm>
          <a:prstGeom prst="line">
            <a:avLst/>
          </a:prstGeom>
          <a:ln w="41275"/>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9269095" y="2788285"/>
            <a:ext cx="0" cy="502285"/>
          </a:xfrm>
          <a:prstGeom prst="line">
            <a:avLst/>
          </a:prstGeom>
          <a:ln w="41275"/>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9769475" y="2788285"/>
            <a:ext cx="0" cy="502285"/>
          </a:xfrm>
          <a:prstGeom prst="line">
            <a:avLst/>
          </a:prstGeom>
          <a:ln w="41275"/>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10346055" y="2788285"/>
            <a:ext cx="0" cy="502285"/>
          </a:xfrm>
          <a:prstGeom prst="line">
            <a:avLst/>
          </a:prstGeom>
          <a:ln w="41275"/>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10818495" y="2788285"/>
            <a:ext cx="0" cy="502285"/>
          </a:xfrm>
          <a:prstGeom prst="line">
            <a:avLst/>
          </a:prstGeom>
          <a:ln w="41275"/>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1337925" y="2788285"/>
            <a:ext cx="8890" cy="546100"/>
          </a:xfrm>
          <a:prstGeom prst="line">
            <a:avLst/>
          </a:prstGeom>
          <a:ln w="41275"/>
        </p:spPr>
        <p:style>
          <a:lnRef idx="1">
            <a:schemeClr val="accent1"/>
          </a:lnRef>
          <a:fillRef idx="0">
            <a:schemeClr val="accent1"/>
          </a:fillRef>
          <a:effectRef idx="0">
            <a:schemeClr val="accent1"/>
          </a:effectRef>
          <a:fontRef idx="minor">
            <a:schemeClr val="tx1"/>
          </a:fontRef>
        </p:style>
      </p:cxnSp>
      <p:pic>
        <p:nvPicPr>
          <p:cNvPr id="36" name="图片 35" descr="icons8-radio-tower-96"/>
          <p:cNvPicPr>
            <a:picLocks noChangeAspect="1"/>
          </p:cNvPicPr>
          <p:nvPr/>
        </p:nvPicPr>
        <p:blipFill>
          <a:blip r:embed="rId4"/>
          <a:stretch>
            <a:fillRect/>
          </a:stretch>
        </p:blipFill>
        <p:spPr>
          <a:xfrm>
            <a:off x="10659110" y="3340735"/>
            <a:ext cx="297180" cy="297180"/>
          </a:xfrm>
          <a:prstGeom prst="rect">
            <a:avLst/>
          </a:prstGeom>
        </p:spPr>
      </p:pic>
      <p:pic>
        <p:nvPicPr>
          <p:cNvPr id="39" name="图片 38" descr="icons8-radio-tower-96"/>
          <p:cNvPicPr>
            <a:picLocks noChangeAspect="1"/>
          </p:cNvPicPr>
          <p:nvPr/>
        </p:nvPicPr>
        <p:blipFill>
          <a:blip r:embed="rId4"/>
          <a:stretch>
            <a:fillRect/>
          </a:stretch>
        </p:blipFill>
        <p:spPr>
          <a:xfrm>
            <a:off x="10191750" y="3498215"/>
            <a:ext cx="308610" cy="308610"/>
          </a:xfrm>
          <a:prstGeom prst="rect">
            <a:avLst/>
          </a:prstGeom>
        </p:spPr>
      </p:pic>
      <p:pic>
        <p:nvPicPr>
          <p:cNvPr id="40" name="图片 39" descr="icons8-radio-tower-96"/>
          <p:cNvPicPr>
            <a:picLocks noChangeAspect="1"/>
          </p:cNvPicPr>
          <p:nvPr/>
        </p:nvPicPr>
        <p:blipFill>
          <a:blip r:embed="rId4"/>
          <a:stretch>
            <a:fillRect/>
          </a:stretch>
        </p:blipFill>
        <p:spPr>
          <a:xfrm>
            <a:off x="9769475" y="3646170"/>
            <a:ext cx="340995" cy="340995"/>
          </a:xfrm>
          <a:prstGeom prst="rect">
            <a:avLst/>
          </a:prstGeom>
        </p:spPr>
      </p:pic>
      <p:pic>
        <p:nvPicPr>
          <p:cNvPr id="41" name="图片 40" descr="icons8-radio-tower-96"/>
          <p:cNvPicPr>
            <a:picLocks noChangeAspect="1"/>
          </p:cNvPicPr>
          <p:nvPr/>
        </p:nvPicPr>
        <p:blipFill>
          <a:blip r:embed="rId4"/>
          <a:stretch>
            <a:fillRect/>
          </a:stretch>
        </p:blipFill>
        <p:spPr>
          <a:xfrm>
            <a:off x="9224010" y="3761105"/>
            <a:ext cx="423545" cy="423545"/>
          </a:xfrm>
          <a:prstGeom prst="rect">
            <a:avLst/>
          </a:prstGeom>
        </p:spPr>
      </p:pic>
      <p:sp>
        <p:nvSpPr>
          <p:cNvPr id="42" name="文本框 41"/>
          <p:cNvSpPr txBox="1"/>
          <p:nvPr/>
        </p:nvSpPr>
        <p:spPr>
          <a:xfrm>
            <a:off x="8827135" y="3258185"/>
            <a:ext cx="743585" cy="460375"/>
          </a:xfrm>
          <a:prstGeom prst="rect">
            <a:avLst/>
          </a:prstGeom>
          <a:noFill/>
        </p:spPr>
        <p:txBody>
          <a:bodyPr wrap="square" rtlCol="0">
            <a:spAutoFit/>
          </a:bodyPr>
          <a:p>
            <a:r>
              <a:rPr lang="en-US" altLang="zh-CN" sz="2400" b="1">
                <a:solidFill>
                  <a:srgbClr val="FFC000"/>
                </a:solidFill>
              </a:rPr>
              <a:t>5G</a:t>
            </a:r>
            <a:endParaRPr lang="en-US" altLang="zh-CN" sz="2400" b="1">
              <a:solidFill>
                <a:srgbClr val="FFC000"/>
              </a:solidFill>
            </a:endParaRPr>
          </a:p>
        </p:txBody>
      </p:sp>
      <p:pic>
        <p:nvPicPr>
          <p:cNvPr id="59" name="图片 58" descr="icons8-ambulance-96"/>
          <p:cNvPicPr>
            <a:picLocks noChangeAspect="1"/>
          </p:cNvPicPr>
          <p:nvPr/>
        </p:nvPicPr>
        <p:blipFill>
          <a:blip r:embed="rId5"/>
          <a:stretch>
            <a:fillRect/>
          </a:stretch>
        </p:blipFill>
        <p:spPr>
          <a:xfrm rot="21300000" flipH="1">
            <a:off x="9622155" y="3952240"/>
            <a:ext cx="902970" cy="558800"/>
          </a:xfrm>
          <a:prstGeom prst="rect">
            <a:avLst/>
          </a:prstGeom>
        </p:spPr>
      </p:pic>
      <p:sp>
        <p:nvSpPr>
          <p:cNvPr id="60" name="文本框 59"/>
          <p:cNvSpPr txBox="1"/>
          <p:nvPr/>
        </p:nvSpPr>
        <p:spPr>
          <a:xfrm>
            <a:off x="9736455" y="4467860"/>
            <a:ext cx="853440" cy="583565"/>
          </a:xfrm>
          <a:prstGeom prst="rect">
            <a:avLst/>
          </a:prstGeom>
          <a:noFill/>
        </p:spPr>
        <p:txBody>
          <a:bodyPr wrap="square" rtlCol="0">
            <a:spAutoFit/>
          </a:bodyPr>
          <a:p>
            <a:pPr algn="ctr"/>
            <a:r>
              <a:rPr lang="zh-CN" altLang="en-US" sz="1600" b="1">
                <a:solidFill>
                  <a:schemeClr val="bg1"/>
                </a:solidFill>
                <a:ea typeface="宋体" panose="02010600030101010101" pitchFamily="2" charset="-122"/>
              </a:rPr>
              <a:t>无线急救车</a:t>
            </a:r>
            <a:endParaRPr lang="zh-CN" altLang="en-US" sz="1600" b="1">
              <a:solidFill>
                <a:schemeClr val="bg1"/>
              </a:solidFill>
              <a:ea typeface="宋体" panose="02010600030101010101" pitchFamily="2" charset="-122"/>
            </a:endParaRPr>
          </a:p>
        </p:txBody>
      </p:sp>
      <p:cxnSp>
        <p:nvCxnSpPr>
          <p:cNvPr id="61" name="直接连接符 60"/>
          <p:cNvCxnSpPr/>
          <p:nvPr/>
        </p:nvCxnSpPr>
        <p:spPr>
          <a:xfrm flipV="1">
            <a:off x="8264525" y="4276090"/>
            <a:ext cx="1327150" cy="254000"/>
          </a:xfrm>
          <a:prstGeom prst="line">
            <a:avLst/>
          </a:prstGeom>
          <a:ln w="12700" cmpd="sng">
            <a:solidFill>
              <a:schemeClr val="bg1"/>
            </a:solidFill>
            <a:prstDash val="dash"/>
            <a:headEnd type="triangle"/>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V="1">
            <a:off x="8320405" y="4436745"/>
            <a:ext cx="1327150" cy="254000"/>
          </a:xfrm>
          <a:prstGeom prst="line">
            <a:avLst/>
          </a:prstGeom>
          <a:ln w="12700" cmpd="sng">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V="1">
            <a:off x="10547985" y="4156710"/>
            <a:ext cx="418465" cy="119380"/>
          </a:xfrm>
          <a:prstGeom prst="line">
            <a:avLst/>
          </a:prstGeom>
          <a:ln w="12700" cmpd="sng">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V="1">
            <a:off x="10500360" y="3975735"/>
            <a:ext cx="504190" cy="121285"/>
          </a:xfrm>
          <a:prstGeom prst="line">
            <a:avLst/>
          </a:prstGeom>
          <a:ln w="12700" cmpd="sng">
            <a:solidFill>
              <a:schemeClr val="bg1"/>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68" name="文本框 67"/>
          <p:cNvSpPr txBox="1"/>
          <p:nvPr/>
        </p:nvSpPr>
        <p:spPr>
          <a:xfrm>
            <a:off x="11261090" y="4111625"/>
            <a:ext cx="1201420" cy="583565"/>
          </a:xfrm>
          <a:prstGeom prst="rect">
            <a:avLst/>
          </a:prstGeom>
          <a:noFill/>
        </p:spPr>
        <p:txBody>
          <a:bodyPr wrap="square" rtlCol="0">
            <a:spAutoFit/>
          </a:bodyPr>
          <a:p>
            <a:pPr lvl="0" algn="l">
              <a:buClrTx/>
              <a:buSzTx/>
              <a:buFontTx/>
            </a:pPr>
            <a:r>
              <a:rPr lang="zh-CN" altLang="en-US" sz="1600" b="1">
                <a:solidFill>
                  <a:schemeClr val="bg1"/>
                </a:solidFill>
                <a:ea typeface="宋体" panose="02010600030101010101" pitchFamily="2" charset="-122"/>
                <a:sym typeface="+mn-ea"/>
              </a:rPr>
              <a:t>世园会临时医疗点</a:t>
            </a:r>
            <a:endParaRPr lang="zh-CN" altLang="en-US" sz="1600" b="1">
              <a:solidFill>
                <a:schemeClr val="bg1"/>
              </a:solidFill>
              <a:ea typeface="宋体" panose="02010600030101010101" pitchFamily="2" charset="-122"/>
              <a:sym typeface="+mn-ea"/>
            </a:endParaRPr>
          </a:p>
        </p:txBody>
      </p:sp>
      <p:grpSp>
        <p:nvGrpSpPr>
          <p:cNvPr id="78" name="组合 77"/>
          <p:cNvGrpSpPr/>
          <p:nvPr/>
        </p:nvGrpSpPr>
        <p:grpSpPr>
          <a:xfrm>
            <a:off x="5382260" y="3869690"/>
            <a:ext cx="3295015" cy="1701800"/>
            <a:chOff x="8421" y="6094"/>
            <a:chExt cx="5189" cy="2270"/>
          </a:xfrm>
        </p:grpSpPr>
        <p:grpSp>
          <p:nvGrpSpPr>
            <p:cNvPr id="54" name="组合 53"/>
            <p:cNvGrpSpPr/>
            <p:nvPr/>
          </p:nvGrpSpPr>
          <p:grpSpPr>
            <a:xfrm>
              <a:off x="8438" y="6094"/>
              <a:ext cx="1673" cy="1020"/>
              <a:chOff x="8135" y="5633"/>
              <a:chExt cx="1550" cy="849"/>
            </a:xfrm>
          </p:grpSpPr>
          <p:pic>
            <p:nvPicPr>
              <p:cNvPr id="43" name="图片 42" descr="icons8-hospital-3-96"/>
              <p:cNvPicPr>
                <a:picLocks noChangeAspect="1"/>
              </p:cNvPicPr>
              <p:nvPr/>
            </p:nvPicPr>
            <p:blipFill>
              <a:blip r:embed="rId6"/>
              <a:stretch>
                <a:fillRect/>
              </a:stretch>
            </p:blipFill>
            <p:spPr>
              <a:xfrm>
                <a:off x="8635" y="5966"/>
                <a:ext cx="516" cy="516"/>
              </a:xfrm>
              <a:prstGeom prst="rect">
                <a:avLst/>
              </a:prstGeom>
            </p:spPr>
          </p:pic>
          <p:sp>
            <p:nvSpPr>
              <p:cNvPr id="49" name="文本框 48"/>
              <p:cNvSpPr txBox="1"/>
              <p:nvPr/>
            </p:nvSpPr>
            <p:spPr>
              <a:xfrm>
                <a:off x="8135" y="5633"/>
                <a:ext cx="1550" cy="272"/>
              </a:xfrm>
              <a:prstGeom prst="rect">
                <a:avLst/>
              </a:prstGeom>
              <a:noFill/>
            </p:spPr>
            <p:txBody>
              <a:bodyPr wrap="square" rtlCol="0">
                <a:spAutoFit/>
              </a:bodyPr>
              <a:p>
                <a:pPr algn="ctr"/>
                <a:r>
                  <a:rPr lang="zh-CN" altLang="en-US" sz="1000">
                    <a:solidFill>
                      <a:schemeClr val="bg1"/>
                    </a:solidFill>
                  </a:rPr>
                  <a:t>中日友好医院</a:t>
                </a:r>
                <a:endParaRPr lang="zh-CN" altLang="en-US" sz="1000">
                  <a:solidFill>
                    <a:schemeClr val="bg1"/>
                  </a:solidFill>
                </a:endParaRPr>
              </a:p>
            </p:txBody>
          </p:sp>
        </p:grpSp>
        <p:grpSp>
          <p:nvGrpSpPr>
            <p:cNvPr id="55" name="组合 54"/>
            <p:cNvGrpSpPr/>
            <p:nvPr/>
          </p:nvGrpSpPr>
          <p:grpSpPr>
            <a:xfrm>
              <a:off x="8421" y="7002"/>
              <a:ext cx="1113" cy="952"/>
              <a:chOff x="8128" y="6878"/>
              <a:chExt cx="1113" cy="952"/>
            </a:xfrm>
          </p:grpSpPr>
          <p:pic>
            <p:nvPicPr>
              <p:cNvPr id="44" name="图片 43" descr="icons8-hospital-3-96"/>
              <p:cNvPicPr>
                <a:picLocks noChangeAspect="1"/>
              </p:cNvPicPr>
              <p:nvPr/>
            </p:nvPicPr>
            <p:blipFill>
              <a:blip r:embed="rId6"/>
              <a:stretch>
                <a:fillRect/>
              </a:stretch>
            </p:blipFill>
            <p:spPr>
              <a:xfrm>
                <a:off x="8460" y="7200"/>
                <a:ext cx="630" cy="630"/>
              </a:xfrm>
              <a:prstGeom prst="rect">
                <a:avLst/>
              </a:prstGeom>
            </p:spPr>
          </p:pic>
          <p:sp>
            <p:nvSpPr>
              <p:cNvPr id="50" name="文本框 49"/>
              <p:cNvSpPr txBox="1"/>
              <p:nvPr/>
            </p:nvSpPr>
            <p:spPr>
              <a:xfrm>
                <a:off x="8128" y="6878"/>
                <a:ext cx="1113" cy="327"/>
              </a:xfrm>
              <a:prstGeom prst="rect">
                <a:avLst/>
              </a:prstGeom>
              <a:noFill/>
            </p:spPr>
            <p:txBody>
              <a:bodyPr wrap="square" rtlCol="0">
                <a:spAutoFit/>
              </a:bodyPr>
              <a:p>
                <a:pPr lvl="0" algn="ctr">
                  <a:buClrTx/>
                  <a:buSzTx/>
                  <a:buFontTx/>
                </a:pPr>
                <a:r>
                  <a:rPr lang="zh-CN" altLang="en-US" sz="1000">
                    <a:solidFill>
                      <a:schemeClr val="bg1"/>
                    </a:solidFill>
                    <a:sym typeface="+mn-ea"/>
                  </a:rPr>
                  <a:t>北医三院</a:t>
                </a:r>
                <a:endParaRPr lang="zh-CN" altLang="en-US" sz="1000">
                  <a:solidFill>
                    <a:schemeClr val="bg1"/>
                  </a:solidFill>
                  <a:sym typeface="+mn-ea"/>
                </a:endParaRPr>
              </a:p>
            </p:txBody>
          </p:sp>
        </p:grpSp>
        <p:grpSp>
          <p:nvGrpSpPr>
            <p:cNvPr id="56" name="组合 55"/>
            <p:cNvGrpSpPr/>
            <p:nvPr/>
          </p:nvGrpSpPr>
          <p:grpSpPr>
            <a:xfrm>
              <a:off x="10356" y="6121"/>
              <a:ext cx="1195" cy="899"/>
              <a:chOff x="9807" y="5848"/>
              <a:chExt cx="1195" cy="899"/>
            </a:xfrm>
          </p:grpSpPr>
          <p:pic>
            <p:nvPicPr>
              <p:cNvPr id="45" name="图片 44" descr="icons8-hospital-3-96"/>
              <p:cNvPicPr>
                <a:picLocks noChangeAspect="1"/>
              </p:cNvPicPr>
              <p:nvPr/>
            </p:nvPicPr>
            <p:blipFill>
              <a:blip r:embed="rId6"/>
              <a:stretch>
                <a:fillRect/>
              </a:stretch>
            </p:blipFill>
            <p:spPr>
              <a:xfrm>
                <a:off x="10132" y="6155"/>
                <a:ext cx="592" cy="592"/>
              </a:xfrm>
              <a:prstGeom prst="rect">
                <a:avLst/>
              </a:prstGeom>
            </p:spPr>
          </p:pic>
          <p:sp>
            <p:nvSpPr>
              <p:cNvPr id="51" name="文本框 50"/>
              <p:cNvSpPr txBox="1"/>
              <p:nvPr/>
            </p:nvSpPr>
            <p:spPr>
              <a:xfrm>
                <a:off x="9807" y="5848"/>
                <a:ext cx="1195" cy="327"/>
              </a:xfrm>
              <a:prstGeom prst="rect">
                <a:avLst/>
              </a:prstGeom>
              <a:noFill/>
            </p:spPr>
            <p:txBody>
              <a:bodyPr wrap="square" rtlCol="0">
                <a:spAutoFit/>
              </a:bodyPr>
              <a:p>
                <a:pPr lvl="0" algn="ctr">
                  <a:buClrTx/>
                  <a:buSzTx/>
                  <a:buFontTx/>
                </a:pPr>
                <a:r>
                  <a:rPr lang="zh-CN" altLang="en-US" sz="1000">
                    <a:solidFill>
                      <a:schemeClr val="bg1"/>
                    </a:solidFill>
                    <a:sym typeface="+mn-ea"/>
                  </a:rPr>
                  <a:t>安贞医院</a:t>
                </a:r>
                <a:endParaRPr lang="zh-CN" altLang="en-US" sz="1000">
                  <a:solidFill>
                    <a:schemeClr val="bg1"/>
                  </a:solidFill>
                  <a:sym typeface="+mn-ea"/>
                </a:endParaRPr>
              </a:p>
            </p:txBody>
          </p:sp>
        </p:grpSp>
        <p:grpSp>
          <p:nvGrpSpPr>
            <p:cNvPr id="57" name="组合 56"/>
            <p:cNvGrpSpPr/>
            <p:nvPr/>
          </p:nvGrpSpPr>
          <p:grpSpPr>
            <a:xfrm>
              <a:off x="9812" y="6935"/>
              <a:ext cx="1171" cy="1009"/>
              <a:chOff x="10073" y="6691"/>
              <a:chExt cx="1171" cy="1009"/>
            </a:xfrm>
          </p:grpSpPr>
          <p:pic>
            <p:nvPicPr>
              <p:cNvPr id="46" name="图片 45" descr="icons8-hospital-3-96"/>
              <p:cNvPicPr>
                <a:picLocks noChangeAspect="1"/>
              </p:cNvPicPr>
              <p:nvPr/>
            </p:nvPicPr>
            <p:blipFill>
              <a:blip r:embed="rId6"/>
              <a:stretch>
                <a:fillRect/>
              </a:stretch>
            </p:blipFill>
            <p:spPr>
              <a:xfrm>
                <a:off x="10440" y="7080"/>
                <a:ext cx="620" cy="620"/>
              </a:xfrm>
              <a:prstGeom prst="rect">
                <a:avLst/>
              </a:prstGeom>
            </p:spPr>
          </p:pic>
          <p:sp>
            <p:nvSpPr>
              <p:cNvPr id="52" name="文本框 51"/>
              <p:cNvSpPr txBox="1"/>
              <p:nvPr/>
            </p:nvSpPr>
            <p:spPr>
              <a:xfrm>
                <a:off x="10073" y="6691"/>
                <a:ext cx="1171" cy="327"/>
              </a:xfrm>
              <a:prstGeom prst="rect">
                <a:avLst/>
              </a:prstGeom>
              <a:noFill/>
            </p:spPr>
            <p:txBody>
              <a:bodyPr wrap="square" rtlCol="0">
                <a:spAutoFit/>
              </a:bodyPr>
              <a:p>
                <a:pPr lvl="0" algn="ctr">
                  <a:buClrTx/>
                  <a:buSzTx/>
                  <a:buFontTx/>
                </a:pPr>
                <a:r>
                  <a:rPr lang="zh-CN" altLang="en-US" sz="1000">
                    <a:solidFill>
                      <a:schemeClr val="bg1"/>
                    </a:solidFill>
                    <a:sym typeface="+mn-ea"/>
                  </a:rPr>
                  <a:t>儿童医院</a:t>
                </a:r>
                <a:endParaRPr lang="zh-CN" altLang="en-US" sz="1000">
                  <a:solidFill>
                    <a:schemeClr val="bg1"/>
                  </a:solidFill>
                  <a:sym typeface="+mn-ea"/>
                </a:endParaRPr>
              </a:p>
            </p:txBody>
          </p:sp>
        </p:grpSp>
        <p:grpSp>
          <p:nvGrpSpPr>
            <p:cNvPr id="58" name="组合 57"/>
            <p:cNvGrpSpPr/>
            <p:nvPr/>
          </p:nvGrpSpPr>
          <p:grpSpPr>
            <a:xfrm>
              <a:off x="12048" y="6170"/>
              <a:ext cx="1562" cy="1078"/>
              <a:chOff x="11549" y="5554"/>
              <a:chExt cx="1297" cy="878"/>
            </a:xfrm>
          </p:grpSpPr>
          <p:pic>
            <p:nvPicPr>
              <p:cNvPr id="47" name="图片 46" descr="icons8-hospital-3-96"/>
              <p:cNvPicPr>
                <a:picLocks noChangeAspect="1"/>
              </p:cNvPicPr>
              <p:nvPr/>
            </p:nvPicPr>
            <p:blipFill>
              <a:blip r:embed="rId6"/>
              <a:stretch>
                <a:fillRect/>
              </a:stretch>
            </p:blipFill>
            <p:spPr>
              <a:xfrm>
                <a:off x="11888" y="5947"/>
                <a:ext cx="485" cy="485"/>
              </a:xfrm>
              <a:prstGeom prst="rect">
                <a:avLst/>
              </a:prstGeom>
            </p:spPr>
          </p:pic>
          <p:sp>
            <p:nvSpPr>
              <p:cNvPr id="53" name="文本框 52"/>
              <p:cNvSpPr txBox="1"/>
              <p:nvPr/>
            </p:nvSpPr>
            <p:spPr>
              <a:xfrm>
                <a:off x="11549" y="5554"/>
                <a:ext cx="1297" cy="266"/>
              </a:xfrm>
              <a:prstGeom prst="rect">
                <a:avLst/>
              </a:prstGeom>
              <a:noFill/>
            </p:spPr>
            <p:txBody>
              <a:bodyPr wrap="square" rtlCol="0">
                <a:spAutoFit/>
              </a:bodyPr>
              <a:p>
                <a:pPr lvl="0" algn="ctr">
                  <a:buClrTx/>
                  <a:buSzTx/>
                  <a:buFontTx/>
                </a:pPr>
                <a:r>
                  <a:rPr lang="zh-CN" altLang="en-US" sz="1000">
                    <a:solidFill>
                      <a:schemeClr val="bg1"/>
                    </a:solidFill>
                    <a:sym typeface="+mn-ea"/>
                  </a:rPr>
                  <a:t>延庆区医院</a:t>
                </a:r>
                <a:endParaRPr lang="zh-CN" altLang="en-US" sz="1000">
                  <a:solidFill>
                    <a:schemeClr val="bg1"/>
                  </a:solidFill>
                  <a:sym typeface="+mn-ea"/>
                </a:endParaRPr>
              </a:p>
            </p:txBody>
          </p:sp>
        </p:grpSp>
        <p:sp>
          <p:nvSpPr>
            <p:cNvPr id="69" name="矩形 68"/>
            <p:cNvSpPr/>
            <p:nvPr/>
          </p:nvSpPr>
          <p:spPr>
            <a:xfrm>
              <a:off x="10638" y="7825"/>
              <a:ext cx="2909" cy="539"/>
            </a:xfrm>
            <a:prstGeom prst="rect">
              <a:avLst/>
            </a:prstGeom>
            <a:noFill/>
            <a:ln w="34925">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l">
                <a:buClrTx/>
                <a:buSzTx/>
                <a:buFontTx/>
              </a:pPr>
              <a:r>
                <a:rPr lang="en-US" altLang="zh-CN">
                  <a:sym typeface="+mn-ea"/>
                </a:rPr>
                <a:t>多医院协同组网</a:t>
              </a:r>
              <a:endParaRPr lang="en-US" altLang="zh-CN">
                <a:sym typeface="+mn-ea"/>
              </a:endParaRPr>
            </a:p>
          </p:txBody>
        </p:sp>
      </p:grpSp>
      <p:sp>
        <p:nvSpPr>
          <p:cNvPr id="70" name="文本框 69"/>
          <p:cNvSpPr txBox="1"/>
          <p:nvPr/>
        </p:nvSpPr>
        <p:spPr>
          <a:xfrm>
            <a:off x="1577340" y="3290570"/>
            <a:ext cx="1356995" cy="398780"/>
          </a:xfrm>
          <a:prstGeom prst="rect">
            <a:avLst/>
          </a:prstGeom>
          <a:noFill/>
        </p:spPr>
        <p:txBody>
          <a:bodyPr wrap="square" rtlCol="0">
            <a:spAutoFit/>
          </a:bodyPr>
          <a:p>
            <a:pPr algn="l"/>
            <a:r>
              <a:rPr lang="zh-CN" altLang="en-US" sz="2000" b="1" dirty="0" smtClean="0">
                <a:solidFill>
                  <a:srgbClr val="00FFFF"/>
                </a:solidFill>
              </a:rPr>
              <a:t>网络要求</a:t>
            </a:r>
            <a:endParaRPr lang="zh-CN" altLang="en-US"/>
          </a:p>
        </p:txBody>
      </p:sp>
      <p:sp>
        <p:nvSpPr>
          <p:cNvPr id="72" name="文本框 71"/>
          <p:cNvSpPr txBox="1"/>
          <p:nvPr/>
        </p:nvSpPr>
        <p:spPr>
          <a:xfrm>
            <a:off x="1358900" y="3746500"/>
            <a:ext cx="3143250" cy="1568450"/>
          </a:xfrm>
          <a:prstGeom prst="rect">
            <a:avLst/>
          </a:prstGeom>
          <a:noFill/>
          <a:ln>
            <a:solidFill>
              <a:srgbClr val="00B0F0"/>
            </a:solidFill>
          </a:ln>
        </p:spPr>
        <p:txBody>
          <a:bodyPr wrap="square" rtlCol="0">
            <a:spAutoFit/>
          </a:bodyPr>
          <a:p>
            <a:r>
              <a:rPr lang="zh-CN" altLang="zh-CN" sz="2400">
                <a:solidFill>
                  <a:schemeClr val="bg1"/>
                </a:solidFill>
                <a:ea typeface="宋体" panose="02010600030101010101" pitchFamily="2" charset="-122"/>
              </a:rPr>
              <a:t>上行带宽：</a:t>
            </a:r>
            <a:r>
              <a:rPr lang="en-US" altLang="zh-CN" sz="1600">
                <a:solidFill>
                  <a:schemeClr val="bg1"/>
                </a:solidFill>
                <a:latin typeface="等线" panose="02010600030101010101" charset="-122"/>
                <a:ea typeface="+mn-ea"/>
                <a:cs typeface="+mn-ea"/>
                <a:sym typeface="+mn-ea"/>
              </a:rPr>
              <a:t>200Mbps</a:t>
            </a:r>
            <a:endParaRPr lang="en-US" altLang="zh-CN" sz="1600">
              <a:solidFill>
                <a:schemeClr val="bg1"/>
              </a:solidFill>
              <a:latin typeface="等线" panose="02010600030101010101" charset="-122"/>
              <a:ea typeface="+mn-ea"/>
              <a:cs typeface="+mn-ea"/>
              <a:sym typeface="+mn-ea"/>
            </a:endParaRPr>
          </a:p>
          <a:p>
            <a:r>
              <a:rPr lang="zh-CN" altLang="en-US" sz="2400">
                <a:solidFill>
                  <a:schemeClr val="bg1"/>
                </a:solidFill>
                <a:ea typeface="宋体" panose="02010600030101010101" pitchFamily="2" charset="-122"/>
              </a:rPr>
              <a:t>时延：</a:t>
            </a:r>
            <a:r>
              <a:rPr lang="en-US" altLang="zh-CN" sz="1600">
                <a:solidFill>
                  <a:schemeClr val="bg1"/>
                </a:solidFill>
                <a:latin typeface="等线" panose="02010600030101010101" charset="-122"/>
                <a:ea typeface="+mn-ea"/>
                <a:cs typeface="+mn-ea"/>
                <a:sym typeface="+mn-ea"/>
              </a:rPr>
              <a:t>80ms</a:t>
            </a:r>
            <a:endParaRPr lang="en-US" altLang="zh-CN" sz="1600">
              <a:solidFill>
                <a:schemeClr val="bg1"/>
              </a:solidFill>
              <a:latin typeface="等线" panose="02010600030101010101" charset="-122"/>
              <a:ea typeface="+mn-ea"/>
              <a:cs typeface="+mn-ea"/>
              <a:sym typeface="+mn-ea"/>
            </a:endParaRPr>
          </a:p>
          <a:p>
            <a:r>
              <a:rPr lang="zh-CN" altLang="en-US" sz="2400">
                <a:solidFill>
                  <a:schemeClr val="bg1"/>
                </a:solidFill>
                <a:ea typeface="宋体" panose="02010600030101010101" pitchFamily="2" charset="-122"/>
              </a:rPr>
              <a:t>速度：</a:t>
            </a:r>
            <a:r>
              <a:rPr lang="en-US" altLang="zh-CN" sz="1600">
                <a:solidFill>
                  <a:schemeClr val="bg1"/>
                </a:solidFill>
                <a:latin typeface="等线" panose="02010600030101010101" charset="-122"/>
                <a:ea typeface="+mn-ea"/>
                <a:cs typeface="+mn-ea"/>
                <a:sym typeface="+mn-ea"/>
              </a:rPr>
              <a:t>80km/h</a:t>
            </a:r>
            <a:endParaRPr lang="en-US" altLang="zh-CN" sz="2400">
              <a:solidFill>
                <a:schemeClr val="bg1"/>
              </a:solidFill>
            </a:endParaRPr>
          </a:p>
          <a:p>
            <a:endParaRPr lang="en-US" altLang="zh-CN" sz="2400">
              <a:solidFill>
                <a:schemeClr val="bg1"/>
              </a:solidFill>
              <a:ea typeface="宋体" panose="02010600030101010101" pitchFamily="2" charset="-122"/>
            </a:endParaRPr>
          </a:p>
        </p:txBody>
      </p:sp>
      <p:sp>
        <p:nvSpPr>
          <p:cNvPr id="73" name="文本框 72"/>
          <p:cNvSpPr txBox="1"/>
          <p:nvPr/>
        </p:nvSpPr>
        <p:spPr>
          <a:xfrm>
            <a:off x="281940" y="708025"/>
            <a:ext cx="11823700" cy="1014730"/>
          </a:xfrm>
          <a:prstGeom prst="rect">
            <a:avLst/>
          </a:prstGeom>
          <a:noFill/>
        </p:spPr>
        <p:txBody>
          <a:bodyPr wrap="square" rtlCol="0">
            <a:spAutoFit/>
          </a:bodyPr>
          <a:p>
            <a:r>
              <a:rPr lang="en-US" altLang="zh-CN" sz="2000">
                <a:solidFill>
                  <a:schemeClr val="bg1"/>
                </a:solidFill>
                <a:ea typeface="宋体" panose="02010600030101010101" pitchFamily="2" charset="-122"/>
              </a:rPr>
              <a:t>  </a:t>
            </a:r>
            <a:r>
              <a:rPr lang="zh-CN" altLang="en-US" sz="2000">
                <a:solidFill>
                  <a:schemeClr val="bg1"/>
                </a:solidFill>
                <a:ea typeface="宋体" panose="02010600030101010101" pitchFamily="2" charset="-122"/>
              </a:rPr>
              <a:t>北京联通作为总集成商，建设世园会</a:t>
            </a:r>
            <a:r>
              <a:rPr lang="en-US" altLang="zh-CN" sz="2000">
                <a:solidFill>
                  <a:schemeClr val="bg1"/>
                </a:solidFill>
                <a:ea typeface="宋体" panose="02010600030101010101" pitchFamily="2" charset="-122"/>
              </a:rPr>
              <a:t>5G+</a:t>
            </a:r>
            <a:r>
              <a:rPr lang="zh-CN" altLang="en-US" sz="2000">
                <a:solidFill>
                  <a:schemeClr val="bg1"/>
                </a:solidFill>
                <a:ea typeface="宋体" panose="02010600030101010101" pitchFamily="2" charset="-122"/>
              </a:rPr>
              <a:t>远程医疗急救项目。针对</a:t>
            </a:r>
            <a:r>
              <a:rPr lang="en-US" altLang="zh-CN" sz="2000">
                <a:solidFill>
                  <a:schemeClr val="bg1"/>
                </a:solidFill>
                <a:ea typeface="宋体" panose="02010600030101010101" pitchFamily="2" charset="-122"/>
              </a:rPr>
              <a:t>“</a:t>
            </a:r>
            <a:r>
              <a:rPr lang="zh-CN" altLang="en-US" sz="2000">
                <a:solidFill>
                  <a:schemeClr val="bg1"/>
                </a:solidFill>
                <a:ea typeface="宋体" panose="02010600030101010101" pitchFamily="2" charset="-122"/>
              </a:rPr>
              <a:t>现场远程急救指导、转运中远程监测、医院患者病情评估决策、远程手术指导</a:t>
            </a:r>
            <a:r>
              <a:rPr lang="en-US" altLang="zh-CN" sz="2000">
                <a:solidFill>
                  <a:schemeClr val="bg1"/>
                </a:solidFill>
                <a:ea typeface="宋体" panose="02010600030101010101" pitchFamily="2" charset="-122"/>
              </a:rPr>
              <a:t>”</a:t>
            </a:r>
            <a:r>
              <a:rPr lang="zh-CN" altLang="en-US" sz="2000">
                <a:solidFill>
                  <a:schemeClr val="bg1"/>
                </a:solidFill>
                <a:ea typeface="宋体" panose="02010600030101010101" pitchFamily="2" charset="-122"/>
              </a:rPr>
              <a:t>四大场景，构建</a:t>
            </a:r>
            <a:r>
              <a:rPr lang="en-US" altLang="zh-CN" sz="2000">
                <a:solidFill>
                  <a:schemeClr val="bg1"/>
                </a:solidFill>
                <a:ea typeface="宋体" panose="02010600030101010101" pitchFamily="2" charset="-122"/>
              </a:rPr>
              <a:t>5G</a:t>
            </a:r>
            <a:r>
              <a:rPr lang="zh-CN" altLang="en-US" sz="2000">
                <a:solidFill>
                  <a:schemeClr val="bg1"/>
                </a:solidFill>
                <a:ea typeface="宋体" panose="02010600030101010101" pitchFamily="2" charset="-122"/>
              </a:rPr>
              <a:t>下的远程急救平台。</a:t>
            </a:r>
            <a:r>
              <a:rPr lang="en-US" altLang="zh-CN" sz="2000">
                <a:solidFill>
                  <a:schemeClr val="bg1"/>
                </a:solidFill>
                <a:ea typeface="宋体" panose="02010600030101010101" pitchFamily="2" charset="-122"/>
              </a:rPr>
              <a:t>4</a:t>
            </a:r>
            <a:r>
              <a:rPr lang="zh-CN" altLang="en-US" sz="2000">
                <a:solidFill>
                  <a:schemeClr val="bg1"/>
                </a:solidFill>
                <a:ea typeface="宋体" panose="02010600030101010101" pitchFamily="2" charset="-122"/>
              </a:rPr>
              <a:t>月</a:t>
            </a:r>
            <a:r>
              <a:rPr lang="en-US" altLang="zh-CN" sz="2000">
                <a:solidFill>
                  <a:schemeClr val="bg1"/>
                </a:solidFill>
                <a:ea typeface="宋体" panose="02010600030101010101" pitchFamily="2" charset="-122"/>
              </a:rPr>
              <a:t>29</a:t>
            </a:r>
            <a:r>
              <a:rPr lang="zh-CN" altLang="en-US" sz="2000">
                <a:solidFill>
                  <a:schemeClr val="bg1"/>
                </a:solidFill>
                <a:ea typeface="宋体" panose="02010600030101010101" pitchFamily="2" charset="-122"/>
              </a:rPr>
              <a:t>日，系统完成部署正式运营。</a:t>
            </a:r>
            <a:endParaRPr lang="zh-CN" altLang="en-US" sz="2000">
              <a:solidFill>
                <a:schemeClr val="bg1"/>
              </a:solidFill>
              <a:ea typeface="宋体" panose="02010600030101010101" pitchFamily="2" charset="-122"/>
            </a:endParaRPr>
          </a:p>
        </p:txBody>
      </p:sp>
      <p:sp>
        <p:nvSpPr>
          <p:cNvPr id="76" name="文本框 75"/>
          <p:cNvSpPr txBox="1"/>
          <p:nvPr/>
        </p:nvSpPr>
        <p:spPr>
          <a:xfrm>
            <a:off x="281940" y="5974080"/>
            <a:ext cx="11920220" cy="706755"/>
          </a:xfrm>
          <a:prstGeom prst="rect">
            <a:avLst/>
          </a:prstGeom>
          <a:noFill/>
        </p:spPr>
        <p:txBody>
          <a:bodyPr wrap="square" rtlCol="0">
            <a:spAutoFit/>
          </a:bodyPr>
          <a:p>
            <a:r>
              <a:rPr lang="en-US" altLang="zh-CN" sz="2000">
                <a:solidFill>
                  <a:schemeClr val="bg1"/>
                </a:solidFill>
                <a:ea typeface="宋体" panose="02010600030101010101" pitchFamily="2" charset="-122"/>
              </a:rPr>
              <a:t>  </a:t>
            </a:r>
            <a:r>
              <a:rPr lang="zh-CN" altLang="en-US" sz="2000">
                <a:solidFill>
                  <a:schemeClr val="bg1"/>
                </a:solidFill>
                <a:ea typeface="宋体" panose="02010600030101010101" pitchFamily="2" charset="-122"/>
              </a:rPr>
              <a:t>联通与华为在世园会园区、园区至延庆区医院的主干道沿途、延庆区医院、北医三院、安贞医院、中日友好医院，儿童医院等区域提前进行了</a:t>
            </a:r>
            <a:r>
              <a:rPr lang="en-US" altLang="zh-CN" sz="2000">
                <a:solidFill>
                  <a:schemeClr val="bg1"/>
                </a:solidFill>
                <a:ea typeface="宋体" panose="02010600030101010101" pitchFamily="2" charset="-122"/>
              </a:rPr>
              <a:t>5G</a:t>
            </a:r>
            <a:r>
              <a:rPr lang="zh-CN" altLang="en-US" sz="2000">
                <a:solidFill>
                  <a:schemeClr val="bg1"/>
                </a:solidFill>
                <a:ea typeface="宋体" panose="02010600030101010101" pitchFamily="2" charset="-122"/>
              </a:rPr>
              <a:t>网络规划，指定了详细的</a:t>
            </a:r>
            <a:r>
              <a:rPr lang="en-US" altLang="zh-CN" sz="2000">
                <a:solidFill>
                  <a:schemeClr val="bg1"/>
                </a:solidFill>
                <a:ea typeface="宋体" panose="02010600030101010101" pitchFamily="2" charset="-122"/>
              </a:rPr>
              <a:t>5G</a:t>
            </a:r>
            <a:r>
              <a:rPr lang="zh-CN" altLang="en-US" sz="2000">
                <a:solidFill>
                  <a:schemeClr val="bg1"/>
                </a:solidFill>
                <a:ea typeface="宋体" panose="02010600030101010101" pitchFamily="2" charset="-122"/>
              </a:rPr>
              <a:t>网络环境总体方案。</a:t>
            </a:r>
            <a:endParaRPr lang="zh-CN" altLang="en-US" sz="2000">
              <a:solidFill>
                <a:schemeClr val="bg1"/>
              </a:solidFill>
              <a:ea typeface="宋体" panose="02010600030101010101" pitchFamily="2" charset="-122"/>
            </a:endParaRPr>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67"/>
                                        </p:tgtEl>
                                        <p:attrNameLst>
                                          <p:attrName>style.visibility</p:attrName>
                                        </p:attrNameLst>
                                      </p:cBhvr>
                                      <p:to>
                                        <p:strVal val="visible"/>
                                      </p:to>
                                    </p:set>
                                    <p:animEffect transition="in" filter="wipe(down)">
                                      <p:cBhvr>
                                        <p:cTn id="13" dur="500"/>
                                        <p:tgtEl>
                                          <p:spTgt spid="67"/>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77"/>
                                        </p:tgtEl>
                                        <p:attrNameLst>
                                          <p:attrName>style.visibility</p:attrName>
                                        </p:attrNameLst>
                                      </p:cBhvr>
                                      <p:to>
                                        <p:strVal val="visible"/>
                                      </p:to>
                                    </p:set>
                                    <p:animEffect transition="in" filter="wipe(down)">
                                      <p:cBhvr>
                                        <p:cTn id="16" dur="500"/>
                                        <p:tgtEl>
                                          <p:spTgt spid="77"/>
                                        </p:tgtEl>
                                      </p:cBhvr>
                                    </p:animEffect>
                                  </p:childTnLst>
                                </p:cTn>
                              </p:par>
                              <p:par>
                                <p:cTn id="17" presetID="22" presetClass="entr" presetSubtype="4" fill="hold" nodeType="withEffect">
                                  <p:stCondLst>
                                    <p:cond delay="0"/>
                                  </p:stCondLst>
                                  <p:childTnLst>
                                    <p:set>
                                      <p:cBhvr>
                                        <p:cTn id="18" dur="1" fill="hold">
                                          <p:stCondLst>
                                            <p:cond delay="0"/>
                                          </p:stCondLst>
                                        </p:cTn>
                                        <p:tgtEl>
                                          <p:spTgt spid="74"/>
                                        </p:tgtEl>
                                        <p:attrNameLst>
                                          <p:attrName>style.visibility</p:attrName>
                                        </p:attrNameLst>
                                      </p:cBhvr>
                                      <p:to>
                                        <p:strVal val="visible"/>
                                      </p:to>
                                    </p:set>
                                    <p:animEffect transition="in" filter="wipe(down)">
                                      <p:cBhvr>
                                        <p:cTn id="19" dur="500"/>
                                        <p:tgtEl>
                                          <p:spTgt spid="74"/>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down)">
                                      <p:cBhvr>
                                        <p:cTn id="22" dur="500"/>
                                        <p:tgtEl>
                                          <p:spTgt spid="4"/>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ipe(down)">
                                      <p:cBhvr>
                                        <p:cTn id="25" dur="500"/>
                                        <p:tgtEl>
                                          <p:spTgt spid="5"/>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wipe(down)">
                                      <p:cBhvr>
                                        <p:cTn id="28" dur="500"/>
                                        <p:tgtEl>
                                          <p:spTgt spid="6"/>
                                        </p:tgtEl>
                                      </p:cBhvr>
                                    </p:animEffect>
                                  </p:childTnLst>
                                </p:cTn>
                              </p:par>
                              <p:par>
                                <p:cTn id="29" presetID="22" presetClass="entr" presetSubtype="4"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wipe(down)">
                                      <p:cBhvr>
                                        <p:cTn id="31" dur="500"/>
                                        <p:tgtEl>
                                          <p:spTgt spid="7"/>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wipe(down)">
                                      <p:cBhvr>
                                        <p:cTn id="34" dur="500"/>
                                        <p:tgtEl>
                                          <p:spTgt spid="8"/>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wipe(down)">
                                      <p:cBhvr>
                                        <p:cTn id="37" dur="500"/>
                                        <p:tgtEl>
                                          <p:spTgt spid="9"/>
                                        </p:tgtEl>
                                      </p:cBhvr>
                                    </p:animEffect>
                                  </p:childTnLst>
                                </p:cTn>
                              </p:par>
                              <p:par>
                                <p:cTn id="38" presetID="22" presetClass="entr" presetSubtype="4" fill="hold" nodeType="with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wipe(down)">
                                      <p:cBhvr>
                                        <p:cTn id="40" dur="500"/>
                                        <p:tgtEl>
                                          <p:spTgt spid="15"/>
                                        </p:tgtEl>
                                      </p:cBhvr>
                                    </p:animEffect>
                                  </p:childTnLst>
                                </p:cTn>
                              </p:par>
                              <p:par>
                                <p:cTn id="41" presetID="22" presetClass="entr" presetSubtype="4" fill="hold" nodeType="with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wipe(down)">
                                      <p:cBhvr>
                                        <p:cTn id="43" dur="500"/>
                                        <p:tgtEl>
                                          <p:spTgt spid="16"/>
                                        </p:tgtEl>
                                      </p:cBhvr>
                                    </p:animEffect>
                                  </p:childTnLst>
                                </p:cTn>
                              </p:par>
                              <p:par>
                                <p:cTn id="44" presetID="22" presetClass="entr" presetSubtype="4" fill="hold" nodeType="with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wipe(down)">
                                      <p:cBhvr>
                                        <p:cTn id="46" dur="500"/>
                                        <p:tgtEl>
                                          <p:spTgt spid="18"/>
                                        </p:tgtEl>
                                      </p:cBhvr>
                                    </p:animEffect>
                                  </p:childTnLst>
                                </p:cTn>
                              </p:par>
                              <p:par>
                                <p:cTn id="47" presetID="22" presetClass="entr" presetSubtype="4" fill="hold" nodeType="with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wipe(down)">
                                      <p:cBhvr>
                                        <p:cTn id="49" dur="500"/>
                                        <p:tgtEl>
                                          <p:spTgt spid="20"/>
                                        </p:tgtEl>
                                      </p:cBhvr>
                                    </p:animEffect>
                                  </p:childTnLst>
                                </p:cTn>
                              </p:par>
                              <p:par>
                                <p:cTn id="50" presetID="22" presetClass="entr" presetSubtype="4" fill="hold" nodeType="withEffect">
                                  <p:stCondLst>
                                    <p:cond delay="0"/>
                                  </p:stCondLst>
                                  <p:childTnLst>
                                    <p:set>
                                      <p:cBhvr>
                                        <p:cTn id="51" dur="1" fill="hold">
                                          <p:stCondLst>
                                            <p:cond delay="0"/>
                                          </p:stCondLst>
                                        </p:cTn>
                                        <p:tgtEl>
                                          <p:spTgt spid="24"/>
                                        </p:tgtEl>
                                        <p:attrNameLst>
                                          <p:attrName>style.visibility</p:attrName>
                                        </p:attrNameLst>
                                      </p:cBhvr>
                                      <p:to>
                                        <p:strVal val="visible"/>
                                      </p:to>
                                    </p:set>
                                    <p:animEffect transition="in" filter="wipe(down)">
                                      <p:cBhvr>
                                        <p:cTn id="52" dur="500"/>
                                        <p:tgtEl>
                                          <p:spTgt spid="24"/>
                                        </p:tgtEl>
                                      </p:cBhvr>
                                    </p:animEffect>
                                  </p:childTnLst>
                                </p:cTn>
                              </p:par>
                              <p:par>
                                <p:cTn id="53" presetID="22" presetClass="entr" presetSubtype="4" fill="hold" nodeType="withEffect">
                                  <p:stCondLst>
                                    <p:cond delay="0"/>
                                  </p:stCondLst>
                                  <p:childTnLst>
                                    <p:set>
                                      <p:cBhvr>
                                        <p:cTn id="54" dur="1" fill="hold">
                                          <p:stCondLst>
                                            <p:cond delay="0"/>
                                          </p:stCondLst>
                                        </p:cTn>
                                        <p:tgtEl>
                                          <p:spTgt spid="25"/>
                                        </p:tgtEl>
                                        <p:attrNameLst>
                                          <p:attrName>style.visibility</p:attrName>
                                        </p:attrNameLst>
                                      </p:cBhvr>
                                      <p:to>
                                        <p:strVal val="visible"/>
                                      </p:to>
                                    </p:set>
                                    <p:animEffect transition="in" filter="wipe(down)">
                                      <p:cBhvr>
                                        <p:cTn id="55" dur="500"/>
                                        <p:tgtEl>
                                          <p:spTgt spid="25"/>
                                        </p:tgtEl>
                                      </p:cBhvr>
                                    </p:animEffect>
                                  </p:childTnLst>
                                </p:cTn>
                              </p:par>
                              <p:par>
                                <p:cTn id="56" presetID="22" presetClass="entr" presetSubtype="4" fill="hold" nodeType="with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wipe(down)">
                                      <p:cBhvr>
                                        <p:cTn id="58" dur="500"/>
                                        <p:tgtEl>
                                          <p:spTgt spid="26"/>
                                        </p:tgtEl>
                                      </p:cBhvr>
                                    </p:animEffect>
                                  </p:childTnLst>
                                </p:cTn>
                              </p:par>
                              <p:par>
                                <p:cTn id="59" presetID="22" presetClass="entr" presetSubtype="4" fill="hold" nodeType="withEffect">
                                  <p:stCondLst>
                                    <p:cond delay="0"/>
                                  </p:stCondLst>
                                  <p:childTnLst>
                                    <p:set>
                                      <p:cBhvr>
                                        <p:cTn id="60" dur="1" fill="hold">
                                          <p:stCondLst>
                                            <p:cond delay="0"/>
                                          </p:stCondLst>
                                        </p:cTn>
                                        <p:tgtEl>
                                          <p:spTgt spid="27"/>
                                        </p:tgtEl>
                                        <p:attrNameLst>
                                          <p:attrName>style.visibility</p:attrName>
                                        </p:attrNameLst>
                                      </p:cBhvr>
                                      <p:to>
                                        <p:strVal val="visible"/>
                                      </p:to>
                                    </p:set>
                                    <p:animEffect transition="in" filter="wipe(down)">
                                      <p:cBhvr>
                                        <p:cTn id="61" dur="500"/>
                                        <p:tgtEl>
                                          <p:spTgt spid="27"/>
                                        </p:tgtEl>
                                      </p:cBhvr>
                                    </p:animEffect>
                                  </p:childTnLst>
                                </p:cTn>
                              </p:par>
                              <p:par>
                                <p:cTn id="62" presetID="22" presetClass="entr" presetSubtype="4" fill="hold" nodeType="withEffect">
                                  <p:stCondLst>
                                    <p:cond delay="0"/>
                                  </p:stCondLst>
                                  <p:childTnLst>
                                    <p:set>
                                      <p:cBhvr>
                                        <p:cTn id="63" dur="1" fill="hold">
                                          <p:stCondLst>
                                            <p:cond delay="0"/>
                                          </p:stCondLst>
                                        </p:cTn>
                                        <p:tgtEl>
                                          <p:spTgt spid="28"/>
                                        </p:tgtEl>
                                        <p:attrNameLst>
                                          <p:attrName>style.visibility</p:attrName>
                                        </p:attrNameLst>
                                      </p:cBhvr>
                                      <p:to>
                                        <p:strVal val="visible"/>
                                      </p:to>
                                    </p:set>
                                    <p:animEffect transition="in" filter="wipe(down)">
                                      <p:cBhvr>
                                        <p:cTn id="64" dur="500"/>
                                        <p:tgtEl>
                                          <p:spTgt spid="28"/>
                                        </p:tgtEl>
                                      </p:cBhvr>
                                    </p:animEffect>
                                  </p:childTnLst>
                                </p:cTn>
                              </p:par>
                              <p:par>
                                <p:cTn id="65" presetID="22" presetClass="entr" presetSubtype="4" fill="hold" nodeType="withEffect">
                                  <p:stCondLst>
                                    <p:cond delay="0"/>
                                  </p:stCondLst>
                                  <p:childTnLst>
                                    <p:set>
                                      <p:cBhvr>
                                        <p:cTn id="66" dur="1" fill="hold">
                                          <p:stCondLst>
                                            <p:cond delay="0"/>
                                          </p:stCondLst>
                                        </p:cTn>
                                        <p:tgtEl>
                                          <p:spTgt spid="29"/>
                                        </p:tgtEl>
                                        <p:attrNameLst>
                                          <p:attrName>style.visibility</p:attrName>
                                        </p:attrNameLst>
                                      </p:cBhvr>
                                      <p:to>
                                        <p:strVal val="visible"/>
                                      </p:to>
                                    </p:set>
                                    <p:animEffect transition="in" filter="wipe(down)">
                                      <p:cBhvr>
                                        <p:cTn id="67" dur="500"/>
                                        <p:tgtEl>
                                          <p:spTgt spid="29"/>
                                        </p:tgtEl>
                                      </p:cBhvr>
                                    </p:animEffect>
                                  </p:childTnLst>
                                </p:cTn>
                              </p:par>
                              <p:par>
                                <p:cTn id="68" presetID="22" presetClass="entr" presetSubtype="4" fill="hold" nodeType="withEffect">
                                  <p:stCondLst>
                                    <p:cond delay="0"/>
                                  </p:stCondLst>
                                  <p:childTnLst>
                                    <p:set>
                                      <p:cBhvr>
                                        <p:cTn id="69" dur="1" fill="hold">
                                          <p:stCondLst>
                                            <p:cond delay="0"/>
                                          </p:stCondLst>
                                        </p:cTn>
                                        <p:tgtEl>
                                          <p:spTgt spid="30"/>
                                        </p:tgtEl>
                                        <p:attrNameLst>
                                          <p:attrName>style.visibility</p:attrName>
                                        </p:attrNameLst>
                                      </p:cBhvr>
                                      <p:to>
                                        <p:strVal val="visible"/>
                                      </p:to>
                                    </p:set>
                                    <p:animEffect transition="in" filter="wipe(down)">
                                      <p:cBhvr>
                                        <p:cTn id="70" dur="500"/>
                                        <p:tgtEl>
                                          <p:spTgt spid="30"/>
                                        </p:tgtEl>
                                      </p:cBhvr>
                                    </p:animEffect>
                                  </p:childTnLst>
                                </p:cTn>
                              </p:par>
                              <p:par>
                                <p:cTn id="71" presetID="22" presetClass="entr" presetSubtype="4" fill="hold" nodeType="withEffect">
                                  <p:stCondLst>
                                    <p:cond delay="0"/>
                                  </p:stCondLst>
                                  <p:childTnLst>
                                    <p:set>
                                      <p:cBhvr>
                                        <p:cTn id="72" dur="1" fill="hold">
                                          <p:stCondLst>
                                            <p:cond delay="0"/>
                                          </p:stCondLst>
                                        </p:cTn>
                                        <p:tgtEl>
                                          <p:spTgt spid="31"/>
                                        </p:tgtEl>
                                        <p:attrNameLst>
                                          <p:attrName>style.visibility</p:attrName>
                                        </p:attrNameLst>
                                      </p:cBhvr>
                                      <p:to>
                                        <p:strVal val="visible"/>
                                      </p:to>
                                    </p:set>
                                    <p:animEffect transition="in" filter="wipe(down)">
                                      <p:cBhvr>
                                        <p:cTn id="73" dur="500"/>
                                        <p:tgtEl>
                                          <p:spTgt spid="31"/>
                                        </p:tgtEl>
                                      </p:cBhvr>
                                    </p:animEffect>
                                  </p:childTnLst>
                                </p:cTn>
                              </p:par>
                              <p:par>
                                <p:cTn id="74" presetID="22" presetClass="entr" presetSubtype="4" fill="hold" nodeType="withEffect">
                                  <p:stCondLst>
                                    <p:cond delay="0"/>
                                  </p:stCondLst>
                                  <p:childTnLst>
                                    <p:set>
                                      <p:cBhvr>
                                        <p:cTn id="75" dur="1" fill="hold">
                                          <p:stCondLst>
                                            <p:cond delay="0"/>
                                          </p:stCondLst>
                                        </p:cTn>
                                        <p:tgtEl>
                                          <p:spTgt spid="32"/>
                                        </p:tgtEl>
                                        <p:attrNameLst>
                                          <p:attrName>style.visibility</p:attrName>
                                        </p:attrNameLst>
                                      </p:cBhvr>
                                      <p:to>
                                        <p:strVal val="visible"/>
                                      </p:to>
                                    </p:set>
                                    <p:animEffect transition="in" filter="wipe(down)">
                                      <p:cBhvr>
                                        <p:cTn id="76" dur="500"/>
                                        <p:tgtEl>
                                          <p:spTgt spid="32"/>
                                        </p:tgtEl>
                                      </p:cBhvr>
                                    </p:animEffect>
                                  </p:childTnLst>
                                </p:cTn>
                              </p:par>
                              <p:par>
                                <p:cTn id="77" presetID="22" presetClass="entr" presetSubtype="4" fill="hold" nodeType="withEffect">
                                  <p:stCondLst>
                                    <p:cond delay="0"/>
                                  </p:stCondLst>
                                  <p:childTnLst>
                                    <p:set>
                                      <p:cBhvr>
                                        <p:cTn id="78" dur="1" fill="hold">
                                          <p:stCondLst>
                                            <p:cond delay="0"/>
                                          </p:stCondLst>
                                        </p:cTn>
                                        <p:tgtEl>
                                          <p:spTgt spid="36"/>
                                        </p:tgtEl>
                                        <p:attrNameLst>
                                          <p:attrName>style.visibility</p:attrName>
                                        </p:attrNameLst>
                                      </p:cBhvr>
                                      <p:to>
                                        <p:strVal val="visible"/>
                                      </p:to>
                                    </p:set>
                                    <p:animEffect transition="in" filter="wipe(down)">
                                      <p:cBhvr>
                                        <p:cTn id="79" dur="500"/>
                                        <p:tgtEl>
                                          <p:spTgt spid="36"/>
                                        </p:tgtEl>
                                      </p:cBhvr>
                                    </p:animEffect>
                                  </p:childTnLst>
                                </p:cTn>
                              </p:par>
                              <p:par>
                                <p:cTn id="80" presetID="22" presetClass="entr" presetSubtype="4" fill="hold" nodeType="withEffect">
                                  <p:stCondLst>
                                    <p:cond delay="0"/>
                                  </p:stCondLst>
                                  <p:childTnLst>
                                    <p:set>
                                      <p:cBhvr>
                                        <p:cTn id="81" dur="1" fill="hold">
                                          <p:stCondLst>
                                            <p:cond delay="0"/>
                                          </p:stCondLst>
                                        </p:cTn>
                                        <p:tgtEl>
                                          <p:spTgt spid="39"/>
                                        </p:tgtEl>
                                        <p:attrNameLst>
                                          <p:attrName>style.visibility</p:attrName>
                                        </p:attrNameLst>
                                      </p:cBhvr>
                                      <p:to>
                                        <p:strVal val="visible"/>
                                      </p:to>
                                    </p:set>
                                    <p:animEffect transition="in" filter="wipe(down)">
                                      <p:cBhvr>
                                        <p:cTn id="82" dur="500"/>
                                        <p:tgtEl>
                                          <p:spTgt spid="39"/>
                                        </p:tgtEl>
                                      </p:cBhvr>
                                    </p:animEffect>
                                  </p:childTnLst>
                                </p:cTn>
                              </p:par>
                              <p:par>
                                <p:cTn id="83" presetID="22" presetClass="entr" presetSubtype="4" fill="hold" nodeType="withEffect">
                                  <p:stCondLst>
                                    <p:cond delay="0"/>
                                  </p:stCondLst>
                                  <p:childTnLst>
                                    <p:set>
                                      <p:cBhvr>
                                        <p:cTn id="84" dur="1" fill="hold">
                                          <p:stCondLst>
                                            <p:cond delay="0"/>
                                          </p:stCondLst>
                                        </p:cTn>
                                        <p:tgtEl>
                                          <p:spTgt spid="40"/>
                                        </p:tgtEl>
                                        <p:attrNameLst>
                                          <p:attrName>style.visibility</p:attrName>
                                        </p:attrNameLst>
                                      </p:cBhvr>
                                      <p:to>
                                        <p:strVal val="visible"/>
                                      </p:to>
                                    </p:set>
                                    <p:animEffect transition="in" filter="wipe(down)">
                                      <p:cBhvr>
                                        <p:cTn id="85" dur="500"/>
                                        <p:tgtEl>
                                          <p:spTgt spid="40"/>
                                        </p:tgtEl>
                                      </p:cBhvr>
                                    </p:animEffect>
                                  </p:childTnLst>
                                </p:cTn>
                              </p:par>
                              <p:par>
                                <p:cTn id="86" presetID="22" presetClass="entr" presetSubtype="4" fill="hold" nodeType="withEffect">
                                  <p:stCondLst>
                                    <p:cond delay="0"/>
                                  </p:stCondLst>
                                  <p:childTnLst>
                                    <p:set>
                                      <p:cBhvr>
                                        <p:cTn id="87" dur="1" fill="hold">
                                          <p:stCondLst>
                                            <p:cond delay="0"/>
                                          </p:stCondLst>
                                        </p:cTn>
                                        <p:tgtEl>
                                          <p:spTgt spid="41"/>
                                        </p:tgtEl>
                                        <p:attrNameLst>
                                          <p:attrName>style.visibility</p:attrName>
                                        </p:attrNameLst>
                                      </p:cBhvr>
                                      <p:to>
                                        <p:strVal val="visible"/>
                                      </p:to>
                                    </p:set>
                                    <p:animEffect transition="in" filter="wipe(down)">
                                      <p:cBhvr>
                                        <p:cTn id="88" dur="500"/>
                                        <p:tgtEl>
                                          <p:spTgt spid="41"/>
                                        </p:tgtEl>
                                      </p:cBhvr>
                                    </p:animEffect>
                                  </p:childTnLst>
                                </p:cTn>
                              </p:par>
                              <p:par>
                                <p:cTn id="89" presetID="22" presetClass="entr" presetSubtype="4" fill="hold" grpId="0" nodeType="withEffect">
                                  <p:stCondLst>
                                    <p:cond delay="0"/>
                                  </p:stCondLst>
                                  <p:childTnLst>
                                    <p:set>
                                      <p:cBhvr>
                                        <p:cTn id="90" dur="1" fill="hold">
                                          <p:stCondLst>
                                            <p:cond delay="0"/>
                                          </p:stCondLst>
                                        </p:cTn>
                                        <p:tgtEl>
                                          <p:spTgt spid="42"/>
                                        </p:tgtEl>
                                        <p:attrNameLst>
                                          <p:attrName>style.visibility</p:attrName>
                                        </p:attrNameLst>
                                      </p:cBhvr>
                                      <p:to>
                                        <p:strVal val="visible"/>
                                      </p:to>
                                    </p:set>
                                    <p:animEffect transition="in" filter="wipe(down)">
                                      <p:cBhvr>
                                        <p:cTn id="91" dur="500"/>
                                        <p:tgtEl>
                                          <p:spTgt spid="42"/>
                                        </p:tgtEl>
                                      </p:cBhvr>
                                    </p:animEffect>
                                  </p:childTnLst>
                                </p:cTn>
                              </p:par>
                              <p:par>
                                <p:cTn id="92" presetID="22" presetClass="entr" presetSubtype="4" fill="hold" nodeType="withEffect">
                                  <p:stCondLst>
                                    <p:cond delay="0"/>
                                  </p:stCondLst>
                                  <p:childTnLst>
                                    <p:set>
                                      <p:cBhvr>
                                        <p:cTn id="93" dur="1" fill="hold">
                                          <p:stCondLst>
                                            <p:cond delay="0"/>
                                          </p:stCondLst>
                                        </p:cTn>
                                        <p:tgtEl>
                                          <p:spTgt spid="59"/>
                                        </p:tgtEl>
                                        <p:attrNameLst>
                                          <p:attrName>style.visibility</p:attrName>
                                        </p:attrNameLst>
                                      </p:cBhvr>
                                      <p:to>
                                        <p:strVal val="visible"/>
                                      </p:to>
                                    </p:set>
                                    <p:animEffect transition="in" filter="wipe(down)">
                                      <p:cBhvr>
                                        <p:cTn id="94" dur="500"/>
                                        <p:tgtEl>
                                          <p:spTgt spid="59"/>
                                        </p:tgtEl>
                                      </p:cBhvr>
                                    </p:animEffect>
                                  </p:childTnLst>
                                </p:cTn>
                              </p:par>
                              <p:par>
                                <p:cTn id="95" presetID="22" presetClass="entr" presetSubtype="4" fill="hold" grpId="0" nodeType="withEffect">
                                  <p:stCondLst>
                                    <p:cond delay="0"/>
                                  </p:stCondLst>
                                  <p:childTnLst>
                                    <p:set>
                                      <p:cBhvr>
                                        <p:cTn id="96" dur="1" fill="hold">
                                          <p:stCondLst>
                                            <p:cond delay="0"/>
                                          </p:stCondLst>
                                        </p:cTn>
                                        <p:tgtEl>
                                          <p:spTgt spid="60"/>
                                        </p:tgtEl>
                                        <p:attrNameLst>
                                          <p:attrName>style.visibility</p:attrName>
                                        </p:attrNameLst>
                                      </p:cBhvr>
                                      <p:to>
                                        <p:strVal val="visible"/>
                                      </p:to>
                                    </p:set>
                                    <p:animEffect transition="in" filter="wipe(down)">
                                      <p:cBhvr>
                                        <p:cTn id="97" dur="500"/>
                                        <p:tgtEl>
                                          <p:spTgt spid="60"/>
                                        </p:tgtEl>
                                      </p:cBhvr>
                                    </p:animEffect>
                                  </p:childTnLst>
                                </p:cTn>
                              </p:par>
                              <p:par>
                                <p:cTn id="98" presetID="22" presetClass="entr" presetSubtype="4" fill="hold" nodeType="withEffect">
                                  <p:stCondLst>
                                    <p:cond delay="0"/>
                                  </p:stCondLst>
                                  <p:childTnLst>
                                    <p:set>
                                      <p:cBhvr>
                                        <p:cTn id="99" dur="1" fill="hold">
                                          <p:stCondLst>
                                            <p:cond delay="0"/>
                                          </p:stCondLst>
                                        </p:cTn>
                                        <p:tgtEl>
                                          <p:spTgt spid="61"/>
                                        </p:tgtEl>
                                        <p:attrNameLst>
                                          <p:attrName>style.visibility</p:attrName>
                                        </p:attrNameLst>
                                      </p:cBhvr>
                                      <p:to>
                                        <p:strVal val="visible"/>
                                      </p:to>
                                    </p:set>
                                    <p:animEffect transition="in" filter="wipe(down)">
                                      <p:cBhvr>
                                        <p:cTn id="100" dur="500"/>
                                        <p:tgtEl>
                                          <p:spTgt spid="61"/>
                                        </p:tgtEl>
                                      </p:cBhvr>
                                    </p:animEffect>
                                  </p:childTnLst>
                                </p:cTn>
                              </p:par>
                              <p:par>
                                <p:cTn id="101" presetID="22" presetClass="entr" presetSubtype="4" fill="hold" nodeType="withEffect">
                                  <p:stCondLst>
                                    <p:cond delay="0"/>
                                  </p:stCondLst>
                                  <p:childTnLst>
                                    <p:set>
                                      <p:cBhvr>
                                        <p:cTn id="102" dur="1" fill="hold">
                                          <p:stCondLst>
                                            <p:cond delay="0"/>
                                          </p:stCondLst>
                                        </p:cTn>
                                        <p:tgtEl>
                                          <p:spTgt spid="63"/>
                                        </p:tgtEl>
                                        <p:attrNameLst>
                                          <p:attrName>style.visibility</p:attrName>
                                        </p:attrNameLst>
                                      </p:cBhvr>
                                      <p:to>
                                        <p:strVal val="visible"/>
                                      </p:to>
                                    </p:set>
                                    <p:animEffect transition="in" filter="wipe(down)">
                                      <p:cBhvr>
                                        <p:cTn id="103" dur="500"/>
                                        <p:tgtEl>
                                          <p:spTgt spid="63"/>
                                        </p:tgtEl>
                                      </p:cBhvr>
                                    </p:animEffect>
                                  </p:childTnLst>
                                </p:cTn>
                              </p:par>
                              <p:par>
                                <p:cTn id="104" presetID="22" presetClass="entr" presetSubtype="4" fill="hold" nodeType="withEffect">
                                  <p:stCondLst>
                                    <p:cond delay="0"/>
                                  </p:stCondLst>
                                  <p:childTnLst>
                                    <p:set>
                                      <p:cBhvr>
                                        <p:cTn id="105" dur="1" fill="hold">
                                          <p:stCondLst>
                                            <p:cond delay="0"/>
                                          </p:stCondLst>
                                        </p:cTn>
                                        <p:tgtEl>
                                          <p:spTgt spid="64"/>
                                        </p:tgtEl>
                                        <p:attrNameLst>
                                          <p:attrName>style.visibility</p:attrName>
                                        </p:attrNameLst>
                                      </p:cBhvr>
                                      <p:to>
                                        <p:strVal val="visible"/>
                                      </p:to>
                                    </p:set>
                                    <p:animEffect transition="in" filter="wipe(down)">
                                      <p:cBhvr>
                                        <p:cTn id="106" dur="500"/>
                                        <p:tgtEl>
                                          <p:spTgt spid="64"/>
                                        </p:tgtEl>
                                      </p:cBhvr>
                                    </p:animEffect>
                                  </p:childTnLst>
                                </p:cTn>
                              </p:par>
                              <p:par>
                                <p:cTn id="107" presetID="22" presetClass="entr" presetSubtype="4" fill="hold" nodeType="withEffect">
                                  <p:stCondLst>
                                    <p:cond delay="0"/>
                                  </p:stCondLst>
                                  <p:childTnLst>
                                    <p:set>
                                      <p:cBhvr>
                                        <p:cTn id="108" dur="1" fill="hold">
                                          <p:stCondLst>
                                            <p:cond delay="0"/>
                                          </p:stCondLst>
                                        </p:cTn>
                                        <p:tgtEl>
                                          <p:spTgt spid="65"/>
                                        </p:tgtEl>
                                        <p:attrNameLst>
                                          <p:attrName>style.visibility</p:attrName>
                                        </p:attrNameLst>
                                      </p:cBhvr>
                                      <p:to>
                                        <p:strVal val="visible"/>
                                      </p:to>
                                    </p:set>
                                    <p:animEffect transition="in" filter="wipe(down)">
                                      <p:cBhvr>
                                        <p:cTn id="109" dur="500"/>
                                        <p:tgtEl>
                                          <p:spTgt spid="65"/>
                                        </p:tgtEl>
                                      </p:cBhvr>
                                    </p:animEffect>
                                  </p:childTnLst>
                                </p:cTn>
                              </p:par>
                              <p:par>
                                <p:cTn id="110" presetID="22" presetClass="entr" presetSubtype="4" fill="hold" grpId="0" nodeType="withEffect">
                                  <p:stCondLst>
                                    <p:cond delay="0"/>
                                  </p:stCondLst>
                                  <p:childTnLst>
                                    <p:set>
                                      <p:cBhvr>
                                        <p:cTn id="111" dur="1" fill="hold">
                                          <p:stCondLst>
                                            <p:cond delay="0"/>
                                          </p:stCondLst>
                                        </p:cTn>
                                        <p:tgtEl>
                                          <p:spTgt spid="68"/>
                                        </p:tgtEl>
                                        <p:attrNameLst>
                                          <p:attrName>style.visibility</p:attrName>
                                        </p:attrNameLst>
                                      </p:cBhvr>
                                      <p:to>
                                        <p:strVal val="visible"/>
                                      </p:to>
                                    </p:set>
                                    <p:animEffect transition="in" filter="wipe(down)">
                                      <p:cBhvr>
                                        <p:cTn id="112" dur="500"/>
                                        <p:tgtEl>
                                          <p:spTgt spid="68"/>
                                        </p:tgtEl>
                                      </p:cBhvr>
                                    </p:animEffect>
                                  </p:childTnLst>
                                </p:cTn>
                              </p:par>
                              <p:par>
                                <p:cTn id="113" presetID="22" presetClass="entr" presetSubtype="4" fill="hold" nodeType="withEffect">
                                  <p:stCondLst>
                                    <p:cond delay="0"/>
                                  </p:stCondLst>
                                  <p:childTnLst>
                                    <p:set>
                                      <p:cBhvr>
                                        <p:cTn id="114" dur="1" fill="hold">
                                          <p:stCondLst>
                                            <p:cond delay="0"/>
                                          </p:stCondLst>
                                        </p:cTn>
                                        <p:tgtEl>
                                          <p:spTgt spid="78"/>
                                        </p:tgtEl>
                                        <p:attrNameLst>
                                          <p:attrName>style.visibility</p:attrName>
                                        </p:attrNameLst>
                                      </p:cBhvr>
                                      <p:to>
                                        <p:strVal val="visible"/>
                                      </p:to>
                                    </p:set>
                                    <p:animEffect transition="in" filter="wipe(down)">
                                      <p:cBhvr>
                                        <p:cTn id="115" dur="500"/>
                                        <p:tgtEl>
                                          <p:spTgt spid="78"/>
                                        </p:tgtEl>
                                      </p:cBhvr>
                                    </p:animEffect>
                                  </p:childTnLst>
                                </p:cTn>
                              </p:par>
                              <p:par>
                                <p:cTn id="116" presetID="22" presetClass="entr" presetSubtype="4" fill="hold" grpId="0" nodeType="withEffect">
                                  <p:stCondLst>
                                    <p:cond delay="0"/>
                                  </p:stCondLst>
                                  <p:childTnLst>
                                    <p:set>
                                      <p:cBhvr>
                                        <p:cTn id="117" dur="1" fill="hold">
                                          <p:stCondLst>
                                            <p:cond delay="0"/>
                                          </p:stCondLst>
                                        </p:cTn>
                                        <p:tgtEl>
                                          <p:spTgt spid="70"/>
                                        </p:tgtEl>
                                        <p:attrNameLst>
                                          <p:attrName>style.visibility</p:attrName>
                                        </p:attrNameLst>
                                      </p:cBhvr>
                                      <p:to>
                                        <p:strVal val="visible"/>
                                      </p:to>
                                    </p:set>
                                    <p:animEffect transition="in" filter="wipe(down)">
                                      <p:cBhvr>
                                        <p:cTn id="118" dur="500"/>
                                        <p:tgtEl>
                                          <p:spTgt spid="70"/>
                                        </p:tgtEl>
                                      </p:cBhvr>
                                    </p:animEffect>
                                  </p:childTnLst>
                                </p:cTn>
                              </p:par>
                              <p:par>
                                <p:cTn id="119" presetID="22" presetClass="entr" presetSubtype="4" fill="hold" grpId="0" nodeType="withEffect">
                                  <p:stCondLst>
                                    <p:cond delay="0"/>
                                  </p:stCondLst>
                                  <p:childTnLst>
                                    <p:set>
                                      <p:cBhvr>
                                        <p:cTn id="120" dur="1" fill="hold">
                                          <p:stCondLst>
                                            <p:cond delay="0"/>
                                          </p:stCondLst>
                                        </p:cTn>
                                        <p:tgtEl>
                                          <p:spTgt spid="72"/>
                                        </p:tgtEl>
                                        <p:attrNameLst>
                                          <p:attrName>style.visibility</p:attrName>
                                        </p:attrNameLst>
                                      </p:cBhvr>
                                      <p:to>
                                        <p:strVal val="visible"/>
                                      </p:to>
                                    </p:set>
                                    <p:animEffect transition="in" filter="wipe(down)">
                                      <p:cBhvr>
                                        <p:cTn id="121" dur="500"/>
                                        <p:tgtEl>
                                          <p:spTgt spid="72"/>
                                        </p:tgtEl>
                                      </p:cBhvr>
                                    </p:animEffect>
                                  </p:childTnLst>
                                </p:cTn>
                              </p:par>
                              <p:par>
                                <p:cTn id="122" presetID="22" presetClass="entr" presetSubtype="4" fill="hold" grpId="0" nodeType="withEffect">
                                  <p:stCondLst>
                                    <p:cond delay="0"/>
                                  </p:stCondLst>
                                  <p:childTnLst>
                                    <p:set>
                                      <p:cBhvr>
                                        <p:cTn id="123" dur="1" fill="hold">
                                          <p:stCondLst>
                                            <p:cond delay="0"/>
                                          </p:stCondLst>
                                        </p:cTn>
                                        <p:tgtEl>
                                          <p:spTgt spid="73"/>
                                        </p:tgtEl>
                                        <p:attrNameLst>
                                          <p:attrName>style.visibility</p:attrName>
                                        </p:attrNameLst>
                                      </p:cBhvr>
                                      <p:to>
                                        <p:strVal val="visible"/>
                                      </p:to>
                                    </p:set>
                                    <p:animEffect transition="in" filter="wipe(down)">
                                      <p:cBhvr>
                                        <p:cTn id="124" dur="500"/>
                                        <p:tgtEl>
                                          <p:spTgt spid="73"/>
                                        </p:tgtEl>
                                      </p:cBhvr>
                                    </p:animEffect>
                                  </p:childTnLst>
                                </p:cTn>
                              </p:par>
                              <p:par>
                                <p:cTn id="125" presetID="22" presetClass="entr" presetSubtype="4" fill="hold" grpId="0" nodeType="withEffect">
                                  <p:stCondLst>
                                    <p:cond delay="0"/>
                                  </p:stCondLst>
                                  <p:childTnLst>
                                    <p:set>
                                      <p:cBhvr>
                                        <p:cTn id="126" dur="1" fill="hold">
                                          <p:stCondLst>
                                            <p:cond delay="0"/>
                                          </p:stCondLst>
                                        </p:cTn>
                                        <p:tgtEl>
                                          <p:spTgt spid="76"/>
                                        </p:tgtEl>
                                        <p:attrNameLst>
                                          <p:attrName>style.visibility</p:attrName>
                                        </p:attrNameLst>
                                      </p:cBhvr>
                                      <p:to>
                                        <p:strVal val="visible"/>
                                      </p:to>
                                    </p:set>
                                    <p:animEffect transition="in" filter="wipe(down)">
                                      <p:cBhvr>
                                        <p:cTn id="127"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77" grpId="0"/>
      <p:bldP spid="4" grpId="0" animBg="1"/>
      <p:bldP spid="5" grpId="0"/>
      <p:bldP spid="6" grpId="0"/>
      <p:bldP spid="7" grpId="0"/>
      <p:bldP spid="8" grpId="0"/>
      <p:bldP spid="9" grpId="0"/>
      <p:bldP spid="42" grpId="0"/>
      <p:bldP spid="60" grpId="0"/>
      <p:bldP spid="68" grpId="0"/>
      <p:bldP spid="70" grpId="0"/>
      <p:bldP spid="72" grpId="0" animBg="1"/>
      <p:bldP spid="73" grpId="0"/>
      <p:bldP spid="76" grpId="0"/>
      <p:bldP spid="77" grpId="1"/>
      <p:bldP spid="4" grpId="1" animBg="1"/>
      <p:bldP spid="5" grpId="1"/>
      <p:bldP spid="6" grpId="1"/>
      <p:bldP spid="7" grpId="1"/>
      <p:bldP spid="8" grpId="1"/>
      <p:bldP spid="9" grpId="1"/>
      <p:bldP spid="42" grpId="1"/>
      <p:bldP spid="60" grpId="1"/>
      <p:bldP spid="68" grpId="1"/>
      <p:bldP spid="70" grpId="1"/>
      <p:bldP spid="72" grpId="1" animBg="1"/>
      <p:bldP spid="73" grpId="1"/>
      <p:bldP spid="76"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p:cNvPicPr>
            <a:picLocks noChangeAspect="1"/>
          </p:cNvPicPr>
          <p:nvPr/>
        </p:nvPicPr>
        <p:blipFill>
          <a:blip r:embed="rId1" cstate="print"/>
          <a:stretch>
            <a:fillRect/>
          </a:stretch>
        </p:blipFill>
        <p:spPr>
          <a:xfrm>
            <a:off x="316" y="-12065"/>
            <a:ext cx="12192635" cy="6858635"/>
          </a:xfrm>
          <a:prstGeom prst="rect">
            <a:avLst/>
          </a:prstGeom>
          <a:ln>
            <a:solidFill>
              <a:schemeClr val="accent1"/>
            </a:solidFill>
          </a:ln>
        </p:spPr>
      </p:pic>
      <p:sp>
        <p:nvSpPr>
          <p:cNvPr id="6" name="文本框 4"/>
          <p:cNvSpPr txBox="1"/>
          <p:nvPr/>
        </p:nvSpPr>
        <p:spPr>
          <a:xfrm>
            <a:off x="-80010" y="-182880"/>
            <a:ext cx="9999345" cy="922020"/>
          </a:xfrm>
          <a:prstGeom prst="rect">
            <a:avLst/>
          </a:prstGeom>
          <a:noFill/>
        </p:spPr>
        <p:txBody>
          <a:bodyPr wrap="square" rtlCol="0">
            <a:spAutoFit/>
          </a:bodyPr>
          <a:p>
            <a:pPr algn="l">
              <a:lnSpc>
                <a:spcPct val="150000"/>
              </a:lnSpc>
            </a:pPr>
            <a:r>
              <a:rPr lang="zh-CN" altLang="zh-CN" sz="3600" b="1" dirty="0" smtClean="0">
                <a:solidFill>
                  <a:srgbClr val="FFC000"/>
                </a:solidFill>
              </a:rPr>
              <a:t>洛钼通过</a:t>
            </a:r>
            <a:r>
              <a:rPr lang="en-US" altLang="zh-CN" sz="3600" b="1" dirty="0" smtClean="0">
                <a:solidFill>
                  <a:srgbClr val="FFC000"/>
                </a:solidFill>
              </a:rPr>
              <a:t>5G</a:t>
            </a:r>
            <a:r>
              <a:rPr lang="zh-CN" altLang="en-US" sz="3600" b="1" dirty="0" smtClean="0">
                <a:solidFill>
                  <a:srgbClr val="FFC000"/>
                </a:solidFill>
              </a:rPr>
              <a:t>实现挖掘机远程操控和矿卡自动驾驶</a:t>
            </a:r>
            <a:endParaRPr lang="zh-CN" altLang="en-US" sz="3600" b="1" dirty="0" smtClean="0">
              <a:solidFill>
                <a:srgbClr val="FFC000"/>
              </a:solidFill>
            </a:endParaRPr>
          </a:p>
        </p:txBody>
      </p:sp>
      <p:sp>
        <p:nvSpPr>
          <p:cNvPr id="20" name="文本框 19"/>
          <p:cNvSpPr txBox="1"/>
          <p:nvPr/>
        </p:nvSpPr>
        <p:spPr>
          <a:xfrm>
            <a:off x="66040" y="789305"/>
            <a:ext cx="3176905" cy="1137285"/>
          </a:xfrm>
          <a:prstGeom prst="rect">
            <a:avLst/>
          </a:prstGeom>
          <a:noFill/>
          <a:ln w="28575">
            <a:solidFill>
              <a:srgbClr val="00FFFF"/>
            </a:solidFill>
          </a:ln>
        </p:spPr>
        <p:txBody>
          <a:bodyPr wrap="square" rtlCol="0">
            <a:spAutoFit/>
          </a:bodyPr>
          <a:p>
            <a:pPr algn="ctr"/>
            <a:r>
              <a:rPr lang="zh-CN" altLang="en-US" sz="2000" b="1" dirty="0">
                <a:solidFill>
                  <a:srgbClr val="00FFFF"/>
                </a:solidFill>
              </a:rPr>
              <a:t>应用场景</a:t>
            </a:r>
            <a:endParaRPr lang="zh-CN" altLang="en-US" sz="2000" b="1" dirty="0">
              <a:solidFill>
                <a:srgbClr val="00FFFF"/>
              </a:solidFill>
            </a:endParaRPr>
          </a:p>
          <a:p>
            <a:pPr algn="l"/>
            <a:r>
              <a:rPr lang="zh-CN" altLang="en-US" sz="1600">
                <a:solidFill>
                  <a:schemeClr val="bg1"/>
                </a:solidFill>
              </a:rPr>
              <a:t>基于多视觉视频实现远程控制</a:t>
            </a:r>
            <a:endParaRPr lang="zh-CN" altLang="en-US" sz="1600">
              <a:solidFill>
                <a:schemeClr val="bg1"/>
              </a:solidFill>
            </a:endParaRPr>
          </a:p>
          <a:p>
            <a:pPr marL="285750" indent="-285750" algn="l">
              <a:buFont typeface="Arial" panose="020B0604020202020204" pitchFamily="34" charset="0"/>
              <a:buChar char="•"/>
            </a:pPr>
            <a:r>
              <a:rPr lang="zh-CN" altLang="zh-CN" sz="1600">
                <a:solidFill>
                  <a:schemeClr val="bg1"/>
                </a:solidFill>
              </a:rPr>
              <a:t>驾驶员视觉</a:t>
            </a:r>
            <a:r>
              <a:rPr lang="en-US" altLang="zh-CN" sz="1600">
                <a:solidFill>
                  <a:schemeClr val="bg1"/>
                </a:solidFill>
              </a:rPr>
              <a:t>/</a:t>
            </a:r>
            <a:r>
              <a:rPr lang="zh-CN" altLang="en-US" sz="1600">
                <a:solidFill>
                  <a:schemeClr val="bg1"/>
                </a:solidFill>
              </a:rPr>
              <a:t>侧面</a:t>
            </a:r>
            <a:r>
              <a:rPr lang="en-US" altLang="zh-CN" sz="1600">
                <a:solidFill>
                  <a:schemeClr val="bg1"/>
                </a:solidFill>
              </a:rPr>
              <a:t>/</a:t>
            </a:r>
            <a:r>
              <a:rPr lang="zh-CN" altLang="en-US" sz="1600">
                <a:solidFill>
                  <a:schemeClr val="bg1"/>
                </a:solidFill>
              </a:rPr>
              <a:t>背面</a:t>
            </a:r>
            <a:r>
              <a:rPr lang="en-US" altLang="zh-CN" sz="1600">
                <a:solidFill>
                  <a:schemeClr val="bg1"/>
                </a:solidFill>
              </a:rPr>
              <a:t>/</a:t>
            </a:r>
            <a:r>
              <a:rPr lang="zh-CN" altLang="en-US" sz="1600">
                <a:solidFill>
                  <a:schemeClr val="bg1"/>
                </a:solidFill>
              </a:rPr>
              <a:t>全景等</a:t>
            </a:r>
            <a:endParaRPr lang="zh-CN" altLang="en-US" sz="1600">
              <a:solidFill>
                <a:schemeClr val="bg1"/>
              </a:solidFill>
            </a:endParaRPr>
          </a:p>
          <a:p>
            <a:pPr marL="285750" indent="-285750" algn="l">
              <a:buFont typeface="Arial" panose="020B0604020202020204" pitchFamily="34" charset="0"/>
              <a:buChar char="•"/>
            </a:pPr>
            <a:r>
              <a:rPr lang="zh-CN" altLang="en-US" sz="1600">
                <a:solidFill>
                  <a:schemeClr val="bg1"/>
                </a:solidFill>
              </a:rPr>
              <a:t>摄像头：</a:t>
            </a:r>
            <a:r>
              <a:rPr lang="en-US" altLang="zh-CN" sz="1600">
                <a:solidFill>
                  <a:schemeClr val="bg1"/>
                </a:solidFill>
              </a:rPr>
              <a:t>3</a:t>
            </a:r>
            <a:r>
              <a:rPr lang="zh-CN" altLang="en-US" sz="1600">
                <a:solidFill>
                  <a:schemeClr val="bg1"/>
                </a:solidFill>
              </a:rPr>
              <a:t>路</a:t>
            </a:r>
            <a:r>
              <a:rPr lang="en-US" altLang="zh-CN" sz="1600">
                <a:solidFill>
                  <a:schemeClr val="bg1"/>
                </a:solidFill>
              </a:rPr>
              <a:t>1080P/4k</a:t>
            </a:r>
            <a:endParaRPr lang="en-US" altLang="zh-CN" sz="1600">
              <a:solidFill>
                <a:schemeClr val="bg1"/>
              </a:solidFill>
            </a:endParaRPr>
          </a:p>
        </p:txBody>
      </p:sp>
      <p:grpSp>
        <p:nvGrpSpPr>
          <p:cNvPr id="12" name="组合 11"/>
          <p:cNvGrpSpPr/>
          <p:nvPr/>
        </p:nvGrpSpPr>
        <p:grpSpPr>
          <a:xfrm>
            <a:off x="3704590" y="789305"/>
            <a:ext cx="3189605" cy="2144436"/>
            <a:chOff x="5890" y="1243"/>
            <a:chExt cx="7070" cy="6746"/>
          </a:xfrm>
        </p:grpSpPr>
        <p:pic>
          <p:nvPicPr>
            <p:cNvPr id="2" name="图片 1"/>
            <p:cNvPicPr>
              <a:picLocks noChangeAspect="1"/>
            </p:cNvPicPr>
            <p:nvPr/>
          </p:nvPicPr>
          <p:blipFill>
            <a:blip r:embed="rId2"/>
            <a:stretch>
              <a:fillRect/>
            </a:stretch>
          </p:blipFill>
          <p:spPr>
            <a:xfrm>
              <a:off x="5890" y="1243"/>
              <a:ext cx="7070" cy="3833"/>
            </a:xfrm>
            <a:prstGeom prst="rect">
              <a:avLst/>
            </a:prstGeom>
          </p:spPr>
        </p:pic>
        <p:sp>
          <p:nvSpPr>
            <p:cNvPr id="7" name="文本框 6"/>
            <p:cNvSpPr txBox="1"/>
            <p:nvPr/>
          </p:nvSpPr>
          <p:spPr>
            <a:xfrm>
              <a:off x="5890" y="5210"/>
              <a:ext cx="2799" cy="1642"/>
            </a:xfrm>
            <a:prstGeom prst="rect">
              <a:avLst/>
            </a:prstGeom>
            <a:noFill/>
            <a:ln w="28575">
              <a:solidFill>
                <a:srgbClr val="00FFFF"/>
              </a:solidFill>
            </a:ln>
          </p:spPr>
          <p:txBody>
            <a:bodyPr wrap="square" rtlCol="0">
              <a:spAutoFit/>
            </a:bodyPr>
            <a:p>
              <a:pPr lvl="0" algn="ctr">
                <a:buClrTx/>
                <a:buSzTx/>
                <a:buFontTx/>
              </a:pPr>
              <a:r>
                <a:rPr lang="zh-CN" altLang="en-US" sz="1400" b="1" dirty="0">
                  <a:solidFill>
                    <a:schemeClr val="bg1"/>
                  </a:solidFill>
                  <a:sym typeface="+mn-ea"/>
                </a:rPr>
                <a:t>挖掘机、钻机远程驾驶系统</a:t>
              </a:r>
              <a:endParaRPr lang="zh-CN" altLang="en-US" sz="1400" b="1" dirty="0">
                <a:solidFill>
                  <a:schemeClr val="bg1"/>
                </a:solidFill>
                <a:sym typeface="+mn-ea"/>
              </a:endParaRPr>
            </a:p>
          </p:txBody>
        </p:sp>
        <p:sp>
          <p:nvSpPr>
            <p:cNvPr id="8" name="文本框 7"/>
            <p:cNvSpPr txBox="1"/>
            <p:nvPr/>
          </p:nvSpPr>
          <p:spPr>
            <a:xfrm>
              <a:off x="10160" y="5210"/>
              <a:ext cx="2800" cy="1642"/>
            </a:xfrm>
            <a:prstGeom prst="rect">
              <a:avLst/>
            </a:prstGeom>
            <a:noFill/>
            <a:ln w="28575">
              <a:solidFill>
                <a:srgbClr val="00FFFF"/>
              </a:solidFill>
            </a:ln>
          </p:spPr>
          <p:txBody>
            <a:bodyPr wrap="square" rtlCol="0">
              <a:spAutoFit/>
            </a:bodyPr>
            <a:p>
              <a:pPr lvl="0" algn="ctr">
                <a:buClrTx/>
                <a:buSzTx/>
                <a:buFontTx/>
              </a:pPr>
              <a:r>
                <a:rPr lang="zh-CN" altLang="en-US" sz="1400" b="1" dirty="0">
                  <a:solidFill>
                    <a:schemeClr val="bg1"/>
                  </a:solidFill>
                  <a:sym typeface="+mn-ea"/>
                </a:rPr>
                <a:t>矿卡调度系统</a:t>
              </a:r>
              <a:endParaRPr lang="zh-CN" altLang="en-US" sz="1400" b="1" dirty="0">
                <a:solidFill>
                  <a:schemeClr val="bg1"/>
                </a:solidFill>
                <a:sym typeface="+mn-ea"/>
              </a:endParaRPr>
            </a:p>
            <a:p>
              <a:pPr lvl="0" algn="ctr">
                <a:buClrTx/>
                <a:buSzTx/>
                <a:buFontTx/>
              </a:pPr>
              <a:r>
                <a:rPr lang="zh-CN" altLang="en-US" sz="1400" b="1" dirty="0">
                  <a:solidFill>
                    <a:schemeClr val="bg1"/>
                  </a:solidFill>
                  <a:sym typeface="+mn-ea"/>
                </a:rPr>
                <a:t>无人驾驶系统</a:t>
              </a:r>
              <a:endParaRPr lang="zh-CN" altLang="en-US" sz="1400" b="1" dirty="0">
                <a:solidFill>
                  <a:schemeClr val="bg1"/>
                </a:solidFill>
                <a:sym typeface="+mn-ea"/>
              </a:endParaRPr>
            </a:p>
          </p:txBody>
        </p:sp>
        <p:pic>
          <p:nvPicPr>
            <p:cNvPr id="10" name="图片 9" descr="E:\浏览器下载中心\谷歌\icons8-radio-tower-96.pngicons8-radio-tower-96"/>
            <p:cNvPicPr>
              <a:picLocks noChangeAspect="1"/>
            </p:cNvPicPr>
            <p:nvPr/>
          </p:nvPicPr>
          <p:blipFill>
            <a:blip r:embed="rId3"/>
            <a:srcRect/>
            <a:stretch>
              <a:fillRect/>
            </a:stretch>
          </p:blipFill>
          <p:spPr>
            <a:xfrm>
              <a:off x="8858" y="6175"/>
              <a:ext cx="1278" cy="1814"/>
            </a:xfrm>
            <a:prstGeom prst="rect">
              <a:avLst/>
            </a:prstGeom>
          </p:spPr>
        </p:pic>
      </p:grpSp>
      <p:pic>
        <p:nvPicPr>
          <p:cNvPr id="11" name="图片 10"/>
          <p:cNvPicPr>
            <a:picLocks noChangeAspect="1"/>
          </p:cNvPicPr>
          <p:nvPr/>
        </p:nvPicPr>
        <p:blipFill>
          <a:blip r:embed="rId4"/>
          <a:stretch>
            <a:fillRect/>
          </a:stretch>
        </p:blipFill>
        <p:spPr>
          <a:xfrm>
            <a:off x="226060" y="2649220"/>
            <a:ext cx="2393950" cy="2813050"/>
          </a:xfrm>
          <a:prstGeom prst="rect">
            <a:avLst/>
          </a:prstGeom>
        </p:spPr>
      </p:pic>
      <p:sp>
        <p:nvSpPr>
          <p:cNvPr id="13" name="文本框 12"/>
          <p:cNvSpPr txBox="1"/>
          <p:nvPr/>
        </p:nvSpPr>
        <p:spPr>
          <a:xfrm>
            <a:off x="3817620" y="2933700"/>
            <a:ext cx="1185545" cy="368300"/>
          </a:xfrm>
          <a:prstGeom prst="rect">
            <a:avLst/>
          </a:prstGeom>
          <a:noFill/>
        </p:spPr>
        <p:txBody>
          <a:bodyPr wrap="square" rtlCol="0">
            <a:spAutoFit/>
          </a:bodyPr>
          <a:p>
            <a:pPr algn="l"/>
            <a:r>
              <a:rPr lang="zh-CN" altLang="en-US">
                <a:solidFill>
                  <a:schemeClr val="bg1"/>
                </a:solidFill>
              </a:rPr>
              <a:t>远程钻机</a:t>
            </a:r>
            <a:endParaRPr lang="zh-CN" altLang="en-US">
              <a:solidFill>
                <a:schemeClr val="bg1"/>
              </a:solidFill>
            </a:endParaRPr>
          </a:p>
        </p:txBody>
      </p:sp>
      <p:sp>
        <p:nvSpPr>
          <p:cNvPr id="14" name="文本框 13"/>
          <p:cNvSpPr txBox="1"/>
          <p:nvPr/>
        </p:nvSpPr>
        <p:spPr>
          <a:xfrm>
            <a:off x="3817620" y="3922395"/>
            <a:ext cx="1116330" cy="368300"/>
          </a:xfrm>
          <a:prstGeom prst="rect">
            <a:avLst/>
          </a:prstGeom>
          <a:noFill/>
        </p:spPr>
        <p:txBody>
          <a:bodyPr wrap="square" rtlCol="0">
            <a:spAutoFit/>
          </a:bodyPr>
          <a:p>
            <a:pPr algn="l"/>
            <a:r>
              <a:rPr lang="zh-CN" altLang="en-US">
                <a:solidFill>
                  <a:schemeClr val="bg1"/>
                </a:solidFill>
              </a:rPr>
              <a:t>远程锤机</a:t>
            </a:r>
            <a:endParaRPr lang="zh-CN" altLang="en-US">
              <a:solidFill>
                <a:schemeClr val="bg1"/>
              </a:solidFill>
            </a:endParaRPr>
          </a:p>
        </p:txBody>
      </p:sp>
      <p:sp>
        <p:nvSpPr>
          <p:cNvPr id="16" name="文本框 15"/>
          <p:cNvSpPr txBox="1"/>
          <p:nvPr/>
        </p:nvSpPr>
        <p:spPr>
          <a:xfrm>
            <a:off x="3817620" y="5011420"/>
            <a:ext cx="1115695" cy="368300"/>
          </a:xfrm>
          <a:prstGeom prst="rect">
            <a:avLst/>
          </a:prstGeom>
          <a:noFill/>
        </p:spPr>
        <p:txBody>
          <a:bodyPr wrap="square" rtlCol="0">
            <a:spAutoFit/>
          </a:bodyPr>
          <a:p>
            <a:r>
              <a:rPr lang="zh-CN" altLang="en-US">
                <a:solidFill>
                  <a:schemeClr val="bg1"/>
                </a:solidFill>
              </a:rPr>
              <a:t>远程铲机</a:t>
            </a:r>
            <a:endParaRPr lang="zh-CN" altLang="en-US">
              <a:solidFill>
                <a:schemeClr val="bg1"/>
              </a:solidFill>
            </a:endParaRPr>
          </a:p>
        </p:txBody>
      </p:sp>
      <p:cxnSp>
        <p:nvCxnSpPr>
          <p:cNvPr id="17" name="直接连接符 16"/>
          <p:cNvCxnSpPr/>
          <p:nvPr/>
        </p:nvCxnSpPr>
        <p:spPr>
          <a:xfrm flipH="1">
            <a:off x="2598420" y="1661160"/>
            <a:ext cx="1111250" cy="974725"/>
          </a:xfrm>
          <a:prstGeom prst="line">
            <a:avLst/>
          </a:prstGeom>
          <a:ln w="28575">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6957695" y="1708150"/>
            <a:ext cx="1421765" cy="897890"/>
          </a:xfrm>
          <a:prstGeom prst="line">
            <a:avLst/>
          </a:prstGeom>
          <a:ln w="28575">
            <a:headEnd type="none"/>
            <a:tailEnd type="triangle"/>
          </a:ln>
        </p:spPr>
        <p:style>
          <a:lnRef idx="1">
            <a:schemeClr val="accent1"/>
          </a:lnRef>
          <a:fillRef idx="0">
            <a:schemeClr val="accent1"/>
          </a:fillRef>
          <a:effectRef idx="0">
            <a:schemeClr val="accent1"/>
          </a:effectRef>
          <a:fontRef idx="minor">
            <a:schemeClr val="tx1"/>
          </a:fontRef>
        </p:style>
      </p:cxnSp>
      <p:pic>
        <p:nvPicPr>
          <p:cNvPr id="19" name="图片 18"/>
          <p:cNvPicPr>
            <a:picLocks noChangeAspect="1"/>
          </p:cNvPicPr>
          <p:nvPr/>
        </p:nvPicPr>
        <p:blipFill>
          <a:blip r:embed="rId5"/>
          <a:stretch>
            <a:fillRect/>
          </a:stretch>
        </p:blipFill>
        <p:spPr>
          <a:xfrm>
            <a:off x="8379460" y="2635885"/>
            <a:ext cx="3549650" cy="2704465"/>
          </a:xfrm>
          <a:prstGeom prst="rect">
            <a:avLst/>
          </a:prstGeom>
        </p:spPr>
      </p:pic>
      <p:sp>
        <p:nvSpPr>
          <p:cNvPr id="21" name="文本框 20"/>
          <p:cNvSpPr txBox="1"/>
          <p:nvPr/>
        </p:nvSpPr>
        <p:spPr>
          <a:xfrm>
            <a:off x="6929755" y="2994025"/>
            <a:ext cx="1004570" cy="306705"/>
          </a:xfrm>
          <a:prstGeom prst="rect">
            <a:avLst/>
          </a:prstGeom>
          <a:noFill/>
          <a:ln w="28575">
            <a:solidFill>
              <a:srgbClr val="00FFFF"/>
            </a:solidFill>
          </a:ln>
        </p:spPr>
        <p:txBody>
          <a:bodyPr wrap="square" rtlCol="0">
            <a:spAutoFit/>
          </a:bodyPr>
          <a:p>
            <a:pPr lvl="0" algn="ctr">
              <a:buClrTx/>
              <a:buSzTx/>
              <a:buFontTx/>
            </a:pPr>
            <a:r>
              <a:rPr lang="zh-CN" altLang="en-US" sz="1400" b="1" dirty="0">
                <a:solidFill>
                  <a:schemeClr val="bg1"/>
                </a:solidFill>
                <a:sym typeface="+mn-ea"/>
              </a:rPr>
              <a:t>无人驾驶</a:t>
            </a:r>
            <a:endParaRPr lang="zh-CN" altLang="en-US" sz="1400" b="1" dirty="0">
              <a:solidFill>
                <a:schemeClr val="bg1"/>
              </a:solidFill>
              <a:sym typeface="+mn-ea"/>
            </a:endParaRPr>
          </a:p>
        </p:txBody>
      </p:sp>
      <p:sp>
        <p:nvSpPr>
          <p:cNvPr id="23" name="文本框 22"/>
          <p:cNvSpPr txBox="1"/>
          <p:nvPr/>
        </p:nvSpPr>
        <p:spPr>
          <a:xfrm>
            <a:off x="6929755" y="3514725"/>
            <a:ext cx="1004570" cy="306705"/>
          </a:xfrm>
          <a:prstGeom prst="rect">
            <a:avLst/>
          </a:prstGeom>
          <a:noFill/>
          <a:ln w="28575">
            <a:solidFill>
              <a:srgbClr val="00FFFF"/>
            </a:solidFill>
          </a:ln>
        </p:spPr>
        <p:txBody>
          <a:bodyPr wrap="square" rtlCol="0">
            <a:spAutoFit/>
          </a:bodyPr>
          <a:p>
            <a:pPr lvl="0" algn="ctr">
              <a:buClrTx/>
              <a:buSzTx/>
              <a:buFontTx/>
            </a:pPr>
            <a:r>
              <a:rPr lang="zh-CN" altLang="en-US" sz="1400" b="1" dirty="0">
                <a:solidFill>
                  <a:schemeClr val="bg1"/>
                </a:solidFill>
                <a:sym typeface="+mn-ea"/>
              </a:rPr>
              <a:t>精准停靠</a:t>
            </a:r>
            <a:endParaRPr lang="zh-CN" altLang="en-US" sz="1400" b="1" dirty="0">
              <a:solidFill>
                <a:schemeClr val="bg1"/>
              </a:solidFill>
              <a:sym typeface="+mn-ea"/>
            </a:endParaRPr>
          </a:p>
        </p:txBody>
      </p:sp>
      <p:sp>
        <p:nvSpPr>
          <p:cNvPr id="24" name="文本框 23"/>
          <p:cNvSpPr txBox="1"/>
          <p:nvPr/>
        </p:nvSpPr>
        <p:spPr>
          <a:xfrm>
            <a:off x="6929755" y="3983990"/>
            <a:ext cx="1004570" cy="521970"/>
          </a:xfrm>
          <a:prstGeom prst="rect">
            <a:avLst/>
          </a:prstGeom>
          <a:noFill/>
          <a:ln w="28575">
            <a:solidFill>
              <a:srgbClr val="00FFFF"/>
            </a:solidFill>
          </a:ln>
        </p:spPr>
        <p:txBody>
          <a:bodyPr wrap="square" rtlCol="0">
            <a:spAutoFit/>
          </a:bodyPr>
          <a:p>
            <a:pPr lvl="0" algn="ctr">
              <a:buClrTx/>
              <a:buSzTx/>
              <a:buFontTx/>
            </a:pPr>
            <a:r>
              <a:rPr lang="zh-CN" altLang="en-US" sz="1400" b="1" dirty="0">
                <a:solidFill>
                  <a:schemeClr val="bg1"/>
                </a:solidFill>
                <a:sym typeface="+mn-ea"/>
              </a:rPr>
              <a:t>三维智能感知</a:t>
            </a:r>
            <a:endParaRPr lang="zh-CN" altLang="en-US" sz="1400" b="1" dirty="0">
              <a:solidFill>
                <a:schemeClr val="bg1"/>
              </a:solidFill>
              <a:sym typeface="+mn-ea"/>
            </a:endParaRPr>
          </a:p>
        </p:txBody>
      </p:sp>
      <p:sp>
        <p:nvSpPr>
          <p:cNvPr id="25" name="文本框 24"/>
          <p:cNvSpPr txBox="1"/>
          <p:nvPr/>
        </p:nvSpPr>
        <p:spPr>
          <a:xfrm>
            <a:off x="6929755" y="4806950"/>
            <a:ext cx="1004570" cy="521970"/>
          </a:xfrm>
          <a:prstGeom prst="rect">
            <a:avLst/>
          </a:prstGeom>
          <a:noFill/>
          <a:ln w="28575">
            <a:solidFill>
              <a:srgbClr val="00FFFF"/>
            </a:solidFill>
          </a:ln>
        </p:spPr>
        <p:txBody>
          <a:bodyPr wrap="square" rtlCol="0">
            <a:spAutoFit/>
          </a:bodyPr>
          <a:p>
            <a:pPr lvl="0" algn="ctr">
              <a:buClrTx/>
              <a:buSzTx/>
              <a:buFontTx/>
            </a:pPr>
            <a:r>
              <a:rPr lang="zh-CN" altLang="en-US" sz="1400" b="1" dirty="0">
                <a:solidFill>
                  <a:schemeClr val="bg1"/>
                </a:solidFill>
                <a:sym typeface="+mn-ea"/>
              </a:rPr>
              <a:t>编队自动运输</a:t>
            </a:r>
            <a:endParaRPr lang="zh-CN" altLang="en-US" sz="1400" b="1" dirty="0">
              <a:solidFill>
                <a:schemeClr val="bg1"/>
              </a:solidFill>
              <a:sym typeface="+mn-ea"/>
            </a:endParaRPr>
          </a:p>
        </p:txBody>
      </p:sp>
      <p:sp>
        <p:nvSpPr>
          <p:cNvPr id="26" name="文本框 25"/>
          <p:cNvSpPr txBox="1"/>
          <p:nvPr/>
        </p:nvSpPr>
        <p:spPr>
          <a:xfrm>
            <a:off x="8514715" y="913130"/>
            <a:ext cx="3166745" cy="1630045"/>
          </a:xfrm>
          <a:prstGeom prst="rect">
            <a:avLst/>
          </a:prstGeom>
          <a:noFill/>
          <a:ln w="28575">
            <a:solidFill>
              <a:srgbClr val="00FFFF"/>
            </a:solidFill>
          </a:ln>
        </p:spPr>
        <p:txBody>
          <a:bodyPr wrap="square" rtlCol="0">
            <a:spAutoFit/>
          </a:bodyPr>
          <a:p>
            <a:pPr algn="ctr"/>
            <a:r>
              <a:rPr lang="zh-CN" altLang="en-US" sz="2000" b="1" dirty="0">
                <a:solidFill>
                  <a:srgbClr val="00FFFF"/>
                </a:solidFill>
              </a:rPr>
              <a:t>无人矿卡</a:t>
            </a:r>
            <a:endParaRPr lang="zh-CN" altLang="en-US" sz="2000" b="1" dirty="0">
              <a:solidFill>
                <a:srgbClr val="00FFFF"/>
              </a:solidFill>
            </a:endParaRPr>
          </a:p>
          <a:p>
            <a:pPr algn="l"/>
            <a:r>
              <a:rPr lang="zh-CN" altLang="en-US" sz="1600">
                <a:solidFill>
                  <a:schemeClr val="bg1"/>
                </a:solidFill>
              </a:rPr>
              <a:t>控制及监控</a:t>
            </a:r>
            <a:endParaRPr lang="zh-CN" altLang="en-US" sz="1600">
              <a:solidFill>
                <a:schemeClr val="bg1"/>
              </a:solidFill>
            </a:endParaRPr>
          </a:p>
          <a:p>
            <a:pPr marL="285750" indent="-285750" algn="l">
              <a:buFont typeface="Arial" panose="020B0604020202020204" pitchFamily="34" charset="0"/>
              <a:buChar char="•"/>
            </a:pPr>
            <a:r>
              <a:rPr lang="zh-CN" altLang="en-US" sz="1600">
                <a:solidFill>
                  <a:schemeClr val="bg1"/>
                </a:solidFill>
              </a:rPr>
              <a:t>车头双目摄像头：</a:t>
            </a:r>
            <a:r>
              <a:rPr lang="en-US" altLang="zh-CN" sz="1600">
                <a:solidFill>
                  <a:schemeClr val="bg1"/>
                </a:solidFill>
              </a:rPr>
              <a:t>1080P/4k</a:t>
            </a:r>
            <a:endParaRPr lang="en-US" altLang="zh-CN" sz="1600">
              <a:solidFill>
                <a:schemeClr val="bg1"/>
              </a:solidFill>
            </a:endParaRPr>
          </a:p>
          <a:p>
            <a:pPr marL="285750" indent="-285750" algn="l">
              <a:buFont typeface="Arial" panose="020B0604020202020204" pitchFamily="34" charset="0"/>
              <a:buChar char="•"/>
            </a:pPr>
            <a:r>
              <a:rPr lang="zh-CN" altLang="en-US" sz="1600">
                <a:solidFill>
                  <a:schemeClr val="bg1"/>
                </a:solidFill>
              </a:rPr>
              <a:t>车身摄像头：</a:t>
            </a:r>
            <a:r>
              <a:rPr lang="en-US" altLang="zh-CN" sz="1600">
                <a:solidFill>
                  <a:schemeClr val="bg1"/>
                </a:solidFill>
              </a:rPr>
              <a:t>2</a:t>
            </a:r>
            <a:r>
              <a:rPr lang="zh-CN" altLang="en-US" sz="1600">
                <a:solidFill>
                  <a:schemeClr val="bg1"/>
                </a:solidFill>
              </a:rPr>
              <a:t>路；</a:t>
            </a:r>
            <a:r>
              <a:rPr lang="en-US" altLang="zh-CN" sz="1600">
                <a:solidFill>
                  <a:schemeClr val="bg1"/>
                </a:solidFill>
                <a:sym typeface="+mn-ea"/>
              </a:rPr>
              <a:t>1080P/4k</a:t>
            </a:r>
            <a:endParaRPr lang="zh-CN" altLang="en-US" sz="1600">
              <a:solidFill>
                <a:schemeClr val="bg1"/>
              </a:solidFill>
            </a:endParaRPr>
          </a:p>
          <a:p>
            <a:pPr marL="285750" indent="-285750" algn="l">
              <a:buFont typeface="Arial" panose="020B0604020202020204" pitchFamily="34" charset="0"/>
              <a:buChar char="•"/>
            </a:pPr>
            <a:r>
              <a:rPr lang="zh-CN" altLang="en-US" sz="1600">
                <a:solidFill>
                  <a:srgbClr val="FF0000"/>
                </a:solidFill>
              </a:rPr>
              <a:t>为保证安全，需要传更多路摄像头到云端处理</a:t>
            </a:r>
            <a:endParaRPr lang="zh-CN" altLang="en-US" sz="1600">
              <a:solidFill>
                <a:srgbClr val="FF0000"/>
              </a:solidFill>
            </a:endParaRPr>
          </a:p>
        </p:txBody>
      </p:sp>
      <p:graphicFrame>
        <p:nvGraphicFramePr>
          <p:cNvPr id="28" name="表格 27"/>
          <p:cNvGraphicFramePr/>
          <p:nvPr>
            <p:custDataLst>
              <p:tags r:id="rId6"/>
            </p:custDataLst>
          </p:nvPr>
        </p:nvGraphicFramePr>
        <p:xfrm>
          <a:off x="165100" y="5530215"/>
          <a:ext cx="6143625" cy="1292225"/>
        </p:xfrm>
        <a:graphic>
          <a:graphicData uri="http://schemas.openxmlformats.org/drawingml/2006/table">
            <a:tbl>
              <a:tblPr firstRow="1" bandRow="1">
                <a:tableStyleId>{5C22544A-7EE6-4342-B048-85BDC9FD1C3A}</a:tableStyleId>
              </a:tblPr>
              <a:tblGrid>
                <a:gridCol w="1228725"/>
                <a:gridCol w="1228725"/>
                <a:gridCol w="1228725"/>
                <a:gridCol w="1228725"/>
                <a:gridCol w="1228725"/>
              </a:tblGrid>
              <a:tr h="243840">
                <a:tc rowSpan="3">
                  <a:txBody>
                    <a:bodyPr/>
                    <a:p>
                      <a:pPr algn="ctr">
                        <a:buNone/>
                      </a:pPr>
                      <a:r>
                        <a:rPr lang="zh-CN" altLang="en-US" sz="2000"/>
                        <a:t>单车需求</a:t>
                      </a:r>
                      <a:endParaRPr lang="zh-CN" altLang="en-US" sz="900"/>
                    </a:p>
                  </a:txBody>
                  <a:tcPr anchor="ctr" anchorCtr="0"/>
                </a:tc>
                <a:tc>
                  <a:txBody>
                    <a:bodyPr/>
                    <a:p>
                      <a:pPr algn="ctr">
                        <a:buNone/>
                      </a:pPr>
                      <a:r>
                        <a:rPr lang="zh-CN" altLang="en-US" sz="1000"/>
                        <a:t>场景</a:t>
                      </a:r>
                      <a:endParaRPr lang="zh-CN" altLang="en-US" sz="1000"/>
                    </a:p>
                  </a:txBody>
                  <a:tcPr anchor="ctr" anchorCtr="0"/>
                </a:tc>
                <a:tc>
                  <a:txBody>
                    <a:bodyPr/>
                    <a:p>
                      <a:pPr algn="ctr">
                        <a:buNone/>
                      </a:pPr>
                      <a:r>
                        <a:rPr lang="zh-CN" altLang="en-US" sz="1000"/>
                        <a:t>网络要求</a:t>
                      </a:r>
                      <a:endParaRPr lang="zh-CN" altLang="en-US" sz="1000"/>
                    </a:p>
                  </a:txBody>
                  <a:tcPr anchor="ctr" anchorCtr="0"/>
                </a:tc>
                <a:tc>
                  <a:txBody>
                    <a:bodyPr/>
                    <a:p>
                      <a:pPr algn="ctr">
                        <a:buNone/>
                      </a:pPr>
                      <a:r>
                        <a:rPr lang="en-US" altLang="zh-CN" sz="1000"/>
                        <a:t>4G</a:t>
                      </a:r>
                      <a:endParaRPr lang="en-US" altLang="zh-CN" sz="1000"/>
                    </a:p>
                  </a:txBody>
                  <a:tcPr anchor="ctr" anchorCtr="0"/>
                </a:tc>
                <a:tc>
                  <a:txBody>
                    <a:bodyPr/>
                    <a:p>
                      <a:pPr algn="ctr">
                        <a:buNone/>
                      </a:pPr>
                      <a:r>
                        <a:rPr lang="en-US" altLang="zh-CN" sz="1000"/>
                        <a:t>5G</a:t>
                      </a:r>
                      <a:endParaRPr lang="en-US" altLang="zh-CN" sz="1000"/>
                    </a:p>
                  </a:txBody>
                  <a:tcPr anchor="ctr" anchorCtr="0"/>
                </a:tc>
              </a:tr>
              <a:tr h="499745">
                <a:tc vMerge="1">
                  <a:tcPr/>
                </a:tc>
                <a:tc>
                  <a:txBody>
                    <a:bodyPr/>
                    <a:p>
                      <a:pPr algn="ctr">
                        <a:buNone/>
                      </a:pPr>
                      <a:r>
                        <a:rPr lang="zh-CN" altLang="en-US" sz="1000"/>
                        <a:t>挖机</a:t>
                      </a:r>
                      <a:r>
                        <a:rPr lang="en-US" altLang="zh-CN" sz="1000"/>
                        <a:t>/</a:t>
                      </a:r>
                      <a:r>
                        <a:rPr lang="zh-CN" altLang="en-US" sz="1000"/>
                        <a:t>矿山远程控制</a:t>
                      </a:r>
                      <a:endParaRPr lang="zh-CN" altLang="en-US" sz="1000"/>
                    </a:p>
                  </a:txBody>
                  <a:tcPr anchor="ctr" anchorCtr="0"/>
                </a:tc>
                <a:tc>
                  <a:txBody>
                    <a:bodyPr/>
                    <a:p>
                      <a:pPr algn="ctr">
                        <a:buNone/>
                      </a:pPr>
                      <a:r>
                        <a:rPr lang="zh-CN" altLang="en-US" sz="1000"/>
                        <a:t>时延</a:t>
                      </a:r>
                      <a:r>
                        <a:rPr lang="en-US" altLang="zh-CN" sz="1000"/>
                        <a:t>&lt;30ms</a:t>
                      </a:r>
                      <a:endParaRPr lang="en-US" altLang="zh-CN" sz="1000"/>
                    </a:p>
                  </a:txBody>
                  <a:tcPr anchor="ctr" anchorCtr="0"/>
                </a:tc>
                <a:tc>
                  <a:txBody>
                    <a:bodyPr/>
                    <a:p>
                      <a:pPr algn="ctr">
                        <a:buNone/>
                      </a:pPr>
                      <a:r>
                        <a:rPr lang="zh-CN" altLang="en-US" sz="1000"/>
                        <a:t>实测时延：</a:t>
                      </a:r>
                      <a:r>
                        <a:rPr lang="en-US" altLang="zh-CN" sz="1000"/>
                        <a:t>&gt;90ms</a:t>
                      </a:r>
                      <a:endParaRPr lang="en-US" altLang="zh-CN" sz="1000"/>
                    </a:p>
                  </a:txBody>
                  <a:tcPr anchor="ctr" anchorCtr="0"/>
                </a:tc>
                <a:tc>
                  <a:txBody>
                    <a:bodyPr/>
                    <a:p>
                      <a:pPr algn="ctr">
                        <a:buNone/>
                      </a:pPr>
                      <a:r>
                        <a:rPr lang="zh-CN" altLang="en-US" sz="1000">
                          <a:sym typeface="+mn-ea"/>
                        </a:rPr>
                        <a:t>实测时延：</a:t>
                      </a:r>
                      <a:r>
                        <a:rPr lang="en-US" altLang="zh-CN" sz="1000">
                          <a:sym typeface="+mn-ea"/>
                        </a:rPr>
                        <a:t>&lt;30ms</a:t>
                      </a:r>
                      <a:endParaRPr lang="en-US" altLang="zh-CN" sz="1000"/>
                    </a:p>
                    <a:p>
                      <a:pPr algn="ctr">
                        <a:buNone/>
                      </a:pPr>
                      <a:endParaRPr lang="en-US" altLang="zh-CN" sz="1000"/>
                    </a:p>
                  </a:txBody>
                  <a:tcPr anchor="ctr" anchorCtr="0"/>
                </a:tc>
              </a:tr>
              <a:tr h="548640">
                <a:tc vMerge="1">
                  <a:tcPr/>
                </a:tc>
                <a:tc>
                  <a:txBody>
                    <a:bodyPr/>
                    <a:p>
                      <a:pPr algn="ctr">
                        <a:buNone/>
                      </a:pPr>
                      <a:r>
                        <a:rPr lang="zh-CN" altLang="en-US" sz="1000"/>
                        <a:t>摄像头回传</a:t>
                      </a:r>
                      <a:endParaRPr lang="zh-CN" altLang="en-US" sz="1000"/>
                    </a:p>
                  </a:txBody>
                  <a:tcPr anchor="ctr" anchorCtr="0"/>
                </a:tc>
                <a:tc>
                  <a:txBody>
                    <a:bodyPr/>
                    <a:p>
                      <a:pPr algn="ctr">
                        <a:buNone/>
                      </a:pPr>
                      <a:r>
                        <a:rPr lang="zh-CN" altLang="en-US" sz="1000"/>
                        <a:t>上行宽带</a:t>
                      </a:r>
                      <a:r>
                        <a:rPr lang="en-US" altLang="zh-CN" sz="1000"/>
                        <a:t>4Mbps*3</a:t>
                      </a:r>
                      <a:endParaRPr lang="en-US" altLang="zh-CN" sz="1000"/>
                    </a:p>
                  </a:txBody>
                  <a:tcPr anchor="ctr" anchorCtr="0"/>
                </a:tc>
                <a:tc>
                  <a:txBody>
                    <a:bodyPr/>
                    <a:p>
                      <a:pPr algn="ctr">
                        <a:buNone/>
                      </a:pPr>
                      <a:r>
                        <a:rPr lang="zh-CN" altLang="en-US" sz="1000"/>
                        <a:t>实测上行：</a:t>
                      </a:r>
                      <a:r>
                        <a:rPr lang="en-US" altLang="zh-CN" sz="1000"/>
                        <a:t>&lt;1.5Mbps</a:t>
                      </a:r>
                      <a:endParaRPr lang="en-US" altLang="zh-CN" sz="1000"/>
                    </a:p>
                  </a:txBody>
                  <a:tcPr anchor="ctr" anchorCtr="0"/>
                </a:tc>
                <a:tc>
                  <a:txBody>
                    <a:bodyPr/>
                    <a:p>
                      <a:pPr algn="ctr">
                        <a:buNone/>
                      </a:pPr>
                      <a:r>
                        <a:rPr lang="zh-CN" altLang="en-US" sz="1000">
                          <a:sym typeface="+mn-ea"/>
                        </a:rPr>
                        <a:t>实测上行：</a:t>
                      </a:r>
                      <a:r>
                        <a:rPr lang="en-US" altLang="zh-CN" sz="1000">
                          <a:sym typeface="+mn-ea"/>
                        </a:rPr>
                        <a:t>&gt;80Mbps</a:t>
                      </a:r>
                      <a:endParaRPr lang="en-US" altLang="zh-CN" sz="1000"/>
                    </a:p>
                    <a:p>
                      <a:pPr algn="ctr">
                        <a:buNone/>
                      </a:pPr>
                      <a:endParaRPr lang="en-US" altLang="zh-CN" sz="1000"/>
                    </a:p>
                  </a:txBody>
                  <a:tcPr anchor="ctr" anchorCtr="0"/>
                </a:tc>
              </a:tr>
            </a:tbl>
          </a:graphicData>
        </a:graphic>
      </p:graphicFrame>
      <mc:AlternateContent xmlns:mc="http://schemas.openxmlformats.org/markup-compatibility/2006" xmlns:a14="http://schemas.microsoft.com/office/drawing/2010/main">
        <mc:Choice Requires="a14">
          <p:graphicFrame>
            <p:nvGraphicFramePr>
              <p:cNvPr id="29" name="表格 28"/>
              <p:cNvGraphicFramePr/>
              <p:nvPr>
                <p:custDataLst>
                  <p:tags r:id="rId7"/>
                </p:custDataLst>
              </p:nvPr>
            </p:nvGraphicFramePr>
            <p:xfrm>
              <a:off x="6786245" y="5530215"/>
              <a:ext cx="5224145" cy="1316355"/>
            </p:xfrm>
            <a:graphic>
              <a:graphicData uri="http://schemas.openxmlformats.org/drawingml/2006/table">
                <a:tbl>
                  <a:tblPr firstRow="1" bandRow="1">
                    <a:tableStyleId>{5C22544A-7EE6-4342-B048-85BDC9FD1C3A}</a:tableStyleId>
                  </a:tblPr>
                  <a:tblGrid>
                    <a:gridCol w="1306195"/>
                    <a:gridCol w="1306195"/>
                    <a:gridCol w="1295400"/>
                    <a:gridCol w="1316355"/>
                  </a:tblGrid>
                  <a:tr h="314325">
                    <a:tc rowSpan="3">
                      <a:txBody>
                        <a:bodyPr/>
                        <a:p>
                          <a:pPr algn="ctr">
                            <a:buNone/>
                          </a:pPr>
                          <a:r>
                            <a:rPr lang="zh-CN" altLang="en-US" sz="2000"/>
                            <a:t>矿区需求</a:t>
                          </a:r>
                          <a:endParaRPr lang="zh-CN" altLang="en-US" sz="2000"/>
                        </a:p>
                      </a:txBody>
                      <a:tcPr anchor="ctr" anchorCtr="0"/>
                    </a:tc>
                    <a:tc>
                      <a:txBody>
                        <a:bodyPr/>
                        <a:p>
                          <a:pPr algn="ctr">
                            <a:buNone/>
                          </a:pPr>
                          <a:r>
                            <a:rPr lang="zh-CN" altLang="en-US" sz="1400"/>
                            <a:t>分类</a:t>
                          </a:r>
                          <a:endParaRPr lang="zh-CN" altLang="en-US" sz="1400"/>
                        </a:p>
                      </a:txBody>
                      <a:tcPr/>
                    </a:tc>
                    <a:tc>
                      <a:txBody>
                        <a:bodyPr/>
                        <a:p>
                          <a:pPr algn="ctr">
                            <a:buNone/>
                          </a:pPr>
                          <a:r>
                            <a:rPr lang="zh-CN" altLang="en-US" sz="1400"/>
                            <a:t>挖掘机</a:t>
                          </a:r>
                          <a:endParaRPr lang="zh-CN" altLang="en-US" sz="1400"/>
                        </a:p>
                      </a:txBody>
                      <a:tcPr/>
                    </a:tc>
                    <a:tc>
                      <a:txBody>
                        <a:bodyPr/>
                        <a:p>
                          <a:pPr algn="ctr">
                            <a:buNone/>
                          </a:pPr>
                          <a:r>
                            <a:rPr lang="zh-CN" altLang="en-US" sz="1400"/>
                            <a:t>矿卡</a:t>
                          </a:r>
                          <a:endParaRPr lang="zh-CN" altLang="en-US" sz="1400"/>
                        </a:p>
                      </a:txBody>
                      <a:tcPr/>
                    </a:tc>
                  </a:tr>
                  <a:tr h="314325">
                    <a:tc vMerge="1">
                      <a:tcPr/>
                    </a:tc>
                    <a:tc>
                      <a:txBody>
                        <a:bodyPr/>
                        <a:p>
                          <a:pPr algn="ctr">
                            <a:buNone/>
                          </a:pPr>
                          <a:r>
                            <a:rPr lang="zh-CN" altLang="en-US" sz="1400"/>
                            <a:t>并发路数</a:t>
                          </a:r>
                          <a:endParaRPr lang="zh-CN" altLang="en-US" sz="1400"/>
                        </a:p>
                      </a:txBody>
                      <a:tcPr/>
                    </a:tc>
                    <a:tc>
                      <a:txBody>
                        <a:bodyPr/>
                        <a:p>
                          <a:pPr algn="ctr">
                            <a:buNone/>
                          </a:pPr>
                          <a:r>
                            <a:rPr lang="en-US" altLang="zh-CN" sz="1400"/>
                            <a:t>&gt;=2</a:t>
                          </a:r>
                          <a:r>
                            <a:rPr lang="zh-CN" altLang="en-US" sz="1400"/>
                            <a:t>个</a:t>
                          </a:r>
                          <a:r>
                            <a:rPr lang="en-US" altLang="zh-CN" sz="1400"/>
                            <a:t>/km</a:t>
                          </a:r>
                          <a:endParaRPr lang="en-US" altLang="zh-CN" sz="1400"/>
                        </a:p>
                      </a:txBody>
                      <a:tcPr/>
                    </a:tc>
                    <a:tc>
                      <a:txBody>
                        <a:bodyPr/>
                        <a:p>
                          <a:pPr algn="ctr">
                            <a:buNone/>
                          </a:pPr>
                          <a:r>
                            <a:rPr lang="en-US" altLang="zh-CN" sz="1400"/>
                            <a:t>&gt;=5</a:t>
                          </a:r>
                          <a:r>
                            <a:rPr lang="zh-CN" altLang="en-US" sz="1400"/>
                            <a:t>个</a:t>
                          </a:r>
                          <a:r>
                            <a:rPr lang="en-US" altLang="zh-CN" sz="1400"/>
                            <a:t>/km</a:t>
                          </a:r>
                          <a:endParaRPr lang="en-US" altLang="zh-CN" sz="1400"/>
                        </a:p>
                      </a:txBody>
                      <a:tcPr/>
                    </a:tc>
                  </a:tr>
                  <a:tr h="687705">
                    <a:tc vMerge="1">
                      <a:tcPr/>
                    </a:tc>
                    <a:tc>
                      <a:txBody>
                        <a:bodyPr/>
                        <a:p>
                          <a:pPr algn="ctr">
                            <a:buNone/>
                          </a:pPr>
                          <a:r>
                            <a:rPr lang="zh-CN" altLang="en-US" sz="1400"/>
                            <a:t>覆盖范围上行吞吐率</a:t>
                          </a:r>
                          <a:endParaRPr lang="zh-CN" altLang="en-US" sz="1400"/>
                        </a:p>
                      </a:txBody>
                      <a:tcPr anchor="ctr" anchorCtr="0"/>
                    </a:tc>
                    <a:tc>
                      <a:txBody>
                        <a:bodyPr/>
                        <a:p>
                          <a:pPr algn="ctr">
                            <a:buNone/>
                          </a:pPr>
                          <a:r>
                            <a:rPr lang="en-US" altLang="zh-CN" sz="1400" i="1">
                              <a:latin typeface="Cambria Math" panose="02040503050406030204" charset="0"/>
                              <a:cs typeface="Cambria Math" panose="02040503050406030204" charset="0"/>
                            </a:rPr>
                            <a:t>-40Mbps/</a:t>
                          </a:r>
                          <a14:m>
                            <m:oMath xmlns:m="http://schemas.openxmlformats.org/officeDocument/2006/math">
                              <m:sSup>
                                <m:sSupPr>
                                  <m:ctrlPr>
                                    <a:rPr lang="en-US" altLang="zh-CN" sz="1400" i="1">
                                      <a:latin typeface="Cambria Math" panose="02040503050406030204" charset="0"/>
                                      <a:cs typeface="Cambria Math" panose="02040503050406030204" charset="0"/>
                                    </a:rPr>
                                  </m:ctrlPr>
                                </m:sSupPr>
                                <m:e>
                                  <m:r>
                                    <a:rPr lang="en-US" altLang="zh-CN" sz="1400" i="1">
                                      <a:latin typeface="Cambria Math" panose="02040503050406030204" charset="0"/>
                                      <a:cs typeface="Cambria Math" panose="02040503050406030204" charset="0"/>
                                    </a:rPr>
                                    <m:t>𝑘𝑚</m:t>
                                  </m:r>
                                </m:e>
                                <m:sup>
                                  <m:r>
                                    <a:rPr lang="en-US" altLang="zh-CN" sz="1400" i="1">
                                      <a:latin typeface="Cambria Math" panose="02040503050406030204" charset="0"/>
                                      <a:cs typeface="Cambria Math" panose="02040503050406030204" charset="0"/>
                                    </a:rPr>
                                    <m:t>2</m:t>
                                  </m:r>
                                </m:sup>
                              </m:sSup>
                            </m:oMath>
                          </a14:m>
                          <a:endParaRPr lang="en-US" altLang="zh-CN" sz="1400" i="1">
                            <a:latin typeface="Cambria Math" panose="02040503050406030204" charset="0"/>
                            <a:cs typeface="Cambria Math" panose="02040503050406030204" charset="0"/>
                          </a:endParaRPr>
                        </a:p>
                      </a:txBody>
                      <a:tcPr anchor="ctr" anchorCtr="0"/>
                    </a:tc>
                    <a:tc>
                      <a:txBody>
                        <a:bodyPr/>
                        <a:p>
                          <a:pPr algn="ctr">
                            <a:buNone/>
                          </a:pPr>
                          <a:r>
                            <a:rPr lang="en-US" altLang="zh-CN" sz="1400" i="1">
                              <a:latin typeface="Cambria Math" panose="02040503050406030204" charset="0"/>
                              <a:cs typeface="Cambria Math" panose="02040503050406030204" charset="0"/>
                              <a:sym typeface="+mn-ea"/>
                            </a:rPr>
                            <a:t>-50Mbps/</a:t>
                          </a:r>
                          <a14:m>
                            <m:oMath xmlns:m="http://schemas.openxmlformats.org/officeDocument/2006/math">
                              <m:sSup>
                                <m:sSupPr>
                                  <m:ctrlPr>
                                    <a:rPr lang="en-US" altLang="zh-CN" sz="1400" i="1">
                                      <a:latin typeface="Cambria Math" panose="02040503050406030204" charset="0"/>
                                      <a:cs typeface="Cambria Math" panose="02040503050406030204" charset="0"/>
                                    </a:rPr>
                                  </m:ctrlPr>
                                </m:sSupPr>
                                <m:e>
                                  <m:r>
                                    <a:rPr lang="en-US" altLang="zh-CN" sz="1400" i="1">
                                      <a:latin typeface="Cambria Math" panose="02040503050406030204" charset="0"/>
                                      <a:cs typeface="Cambria Math" panose="02040503050406030204" charset="0"/>
                                    </a:rPr>
                                    <m:t>𝑘𝑚</m:t>
                                  </m:r>
                                </m:e>
                                <m:sup>
                                  <m:r>
                                    <a:rPr lang="en-US" altLang="zh-CN" sz="1400" i="1">
                                      <a:latin typeface="Cambria Math" panose="02040503050406030204" charset="0"/>
                                      <a:cs typeface="Cambria Math" panose="02040503050406030204" charset="0"/>
                                    </a:rPr>
                                    <m:t>2</m:t>
                                  </m:r>
                                </m:sup>
                              </m:sSup>
                            </m:oMath>
                          </a14:m>
                          <a:endParaRPr lang="en-US" altLang="zh-CN" sz="1400" i="1">
                            <a:latin typeface="Cambria Math" panose="02040503050406030204" charset="0"/>
                            <a:cs typeface="Cambria Math" panose="02040503050406030204" charset="0"/>
                          </a:endParaRPr>
                        </a:p>
                        <a:p>
                          <a:pPr algn="ctr">
                            <a:buNone/>
                          </a:pPr>
                          <a:endParaRPr lang="en-US" altLang="zh-CN" sz="1400" i="1">
                            <a:latin typeface="Cambria Math" panose="02040503050406030204" charset="0"/>
                            <a:cs typeface="Cambria Math" panose="02040503050406030204" charset="0"/>
                          </a:endParaRPr>
                        </a:p>
                      </a:txBody>
                      <a:tcPr anchor="ctr" anchorCtr="0"/>
                    </a:tc>
                  </a:tr>
                </a:tbl>
              </a:graphicData>
            </a:graphic>
          </p:graphicFrame>
        </mc:Choice>
        <mc:Fallback xmlns="">
          <p:graphicFrame>
            <p:nvGraphicFramePr>
              <p:cNvPr id="29" name="表格 28"/>
              <p:cNvGraphicFramePr/>
              <p:nvPr>
                <p:custDataLst>
                  <p:tags r:id="rId8"/>
                </p:custDataLst>
              </p:nvPr>
            </p:nvGraphicFramePr>
            <p:xfrm>
              <a:off x="6786245" y="5530215"/>
              <a:ext cx="5224145" cy="1316355"/>
            </p:xfrm>
            <a:graphic>
              <a:graphicData uri="http://schemas.openxmlformats.org/drawingml/2006/table">
                <a:tbl>
                  <a:tblPr firstRow="1" bandRow="1">
                    <a:tableStyleId>{5C22544A-7EE6-4342-B048-85BDC9FD1C3A}</a:tableStyleId>
                  </a:tblPr>
                  <a:tblGrid>
                    <a:gridCol w="1306195"/>
                    <a:gridCol w="1306195"/>
                    <a:gridCol w="1295400"/>
                    <a:gridCol w="1316355"/>
                  </a:tblGrid>
                  <a:tr h="314325">
                    <a:tc rowSpan="3">
                      <a:txBody>
                        <a:bodyPr/>
                        <a:p>
                          <a:pPr algn="ctr">
                            <a:buNone/>
                          </a:pPr>
                          <a:r>
                            <a:rPr lang="zh-CN" altLang="en-US" sz="2000"/>
                            <a:t>矿区需求</a:t>
                          </a:r>
                          <a:endParaRPr lang="zh-CN" altLang="en-US" sz="2000"/>
                        </a:p>
                      </a:txBody>
                      <a:tcPr anchor="ctr" anchorCtr="0"/>
                    </a:tc>
                    <a:tc>
                      <a:txBody>
                        <a:bodyPr/>
                        <a:p>
                          <a:pPr algn="ctr">
                            <a:buNone/>
                          </a:pPr>
                          <a:r>
                            <a:rPr lang="zh-CN" altLang="en-US" sz="1400"/>
                            <a:t>分类</a:t>
                          </a:r>
                          <a:endParaRPr lang="zh-CN" altLang="en-US" sz="1400"/>
                        </a:p>
                      </a:txBody>
                      <a:tcPr/>
                    </a:tc>
                    <a:tc>
                      <a:txBody>
                        <a:bodyPr/>
                        <a:p>
                          <a:pPr algn="ctr">
                            <a:buNone/>
                          </a:pPr>
                          <a:r>
                            <a:rPr lang="zh-CN" altLang="en-US" sz="1400"/>
                            <a:t>挖掘机</a:t>
                          </a:r>
                          <a:endParaRPr lang="zh-CN" altLang="en-US" sz="1400"/>
                        </a:p>
                      </a:txBody>
                      <a:tcPr/>
                    </a:tc>
                    <a:tc>
                      <a:txBody>
                        <a:bodyPr/>
                        <a:p>
                          <a:pPr algn="ctr">
                            <a:buNone/>
                          </a:pPr>
                          <a:r>
                            <a:rPr lang="zh-CN" altLang="en-US" sz="1400"/>
                            <a:t>矿卡</a:t>
                          </a:r>
                          <a:endParaRPr lang="zh-CN" altLang="en-US" sz="1400"/>
                        </a:p>
                      </a:txBody>
                      <a:tcPr/>
                    </a:tc>
                  </a:tr>
                  <a:tr h="314325">
                    <a:tc vMerge="1">
                      <a:tcPr/>
                    </a:tc>
                    <a:tc>
                      <a:txBody>
                        <a:bodyPr/>
                        <a:p>
                          <a:pPr algn="ctr">
                            <a:buNone/>
                          </a:pPr>
                          <a:r>
                            <a:rPr lang="zh-CN" altLang="en-US" sz="1400"/>
                            <a:t>并发路数</a:t>
                          </a:r>
                          <a:endParaRPr lang="zh-CN" altLang="en-US" sz="1400"/>
                        </a:p>
                      </a:txBody>
                      <a:tcPr/>
                    </a:tc>
                    <a:tc>
                      <a:txBody>
                        <a:bodyPr/>
                        <a:p>
                          <a:pPr algn="ctr">
                            <a:buNone/>
                          </a:pPr>
                          <a:r>
                            <a:rPr lang="en-US" altLang="zh-CN" sz="1400"/>
                            <a:t>&gt;=2</a:t>
                          </a:r>
                          <a:r>
                            <a:rPr lang="zh-CN" altLang="en-US" sz="1400"/>
                            <a:t>个</a:t>
                          </a:r>
                          <a:r>
                            <a:rPr lang="en-US" altLang="zh-CN" sz="1400"/>
                            <a:t>/km</a:t>
                          </a:r>
                          <a:endParaRPr lang="en-US" altLang="zh-CN" sz="1400"/>
                        </a:p>
                      </a:txBody>
                      <a:tcPr/>
                    </a:tc>
                    <a:tc>
                      <a:txBody>
                        <a:bodyPr/>
                        <a:p>
                          <a:pPr algn="ctr">
                            <a:buNone/>
                          </a:pPr>
                          <a:r>
                            <a:rPr lang="en-US" altLang="zh-CN" sz="1400"/>
                            <a:t>&gt;=5</a:t>
                          </a:r>
                          <a:r>
                            <a:rPr lang="zh-CN" altLang="en-US" sz="1400"/>
                            <a:t>个</a:t>
                          </a:r>
                          <a:r>
                            <a:rPr lang="en-US" altLang="zh-CN" sz="1400"/>
                            <a:t>/km</a:t>
                          </a:r>
                          <a:endParaRPr lang="en-US" altLang="zh-CN" sz="1400"/>
                        </a:p>
                      </a:txBody>
                      <a:tcPr/>
                    </a:tc>
                  </a:tr>
                  <a:tr h="687705">
                    <a:tc vMerge="1">
                      <a:tcPr/>
                    </a:tc>
                    <a:tc>
                      <a:txBody>
                        <a:bodyPr/>
                        <a:p>
                          <a:pPr algn="ctr">
                            <a:buNone/>
                          </a:pPr>
                          <a:r>
                            <a:rPr lang="zh-CN" altLang="en-US" sz="1400"/>
                            <a:t>覆盖范围上行吞吐率</a:t>
                          </a:r>
                          <a:endParaRPr lang="zh-CN" altLang="en-US" sz="1400"/>
                        </a:p>
                      </a:txBody>
                      <a:tcPr anchor="ctr" anchorCtr="0"/>
                    </a:tc>
                    <a:tc>
                      <a:txBody>
                        <a:bodyPr/>
                        <a:lstStyle/>
                        <a:p>
                          <a:endParaRPr lang="zh-CN"/>
                        </a:p>
                      </a:txBody>
                      <a:tcPr anchor="ctr" anchorCtr="0">
                        <a:blipFill>
                          <a:blip r:embed="rId9"/>
                        </a:blipFill>
                      </a:tcPr>
                    </a:tc>
                    <a:tc>
                      <a:txBody>
                        <a:bodyPr/>
                        <a:lstStyle/>
                        <a:p>
                          <a:endParaRPr lang="zh-CN"/>
                        </a:p>
                      </a:txBody>
                      <a:tcPr anchor="ctr" anchorCtr="0">
                        <a:blipFill>
                          <a:blip r:embed="rId9"/>
                        </a:blipFill>
                      </a:tcPr>
                    </a:tc>
                  </a:tr>
                </a:tbl>
              </a:graphicData>
            </a:graphic>
          </p:graphicFrame>
        </mc:Fallback>
      </mc:AlternateContent>
      <p:sp>
        <p:nvSpPr>
          <p:cNvPr id="30" name="文本框 29"/>
          <p:cNvSpPr txBox="1"/>
          <p:nvPr/>
        </p:nvSpPr>
        <p:spPr>
          <a:xfrm>
            <a:off x="7301230" y="1926590"/>
            <a:ext cx="734060" cy="245110"/>
          </a:xfrm>
          <a:prstGeom prst="rect">
            <a:avLst/>
          </a:prstGeom>
          <a:noFill/>
        </p:spPr>
        <p:txBody>
          <a:bodyPr wrap="square" rtlCol="0">
            <a:spAutoFit/>
          </a:bodyPr>
          <a:p>
            <a:r>
              <a:rPr lang="zh-CN" altLang="en-US" sz="1000" b="1" dirty="0">
                <a:solidFill>
                  <a:srgbClr val="00FFFF"/>
                </a:solidFill>
              </a:rPr>
              <a:t>1000KM</a:t>
            </a:r>
            <a:endParaRPr lang="zh-CN" altLang="en-US" sz="1000" b="1" dirty="0">
              <a:solidFill>
                <a:srgbClr val="00FFFF"/>
              </a:solidFill>
            </a:endParaRPr>
          </a:p>
        </p:txBody>
      </p:sp>
      <p:pic>
        <p:nvPicPr>
          <p:cNvPr id="33" name="图片 32"/>
          <p:cNvPicPr>
            <a:picLocks noChangeAspect="1"/>
          </p:cNvPicPr>
          <p:nvPr/>
        </p:nvPicPr>
        <p:blipFill>
          <a:blip r:embed="rId10"/>
          <a:stretch>
            <a:fillRect/>
          </a:stretch>
        </p:blipFill>
        <p:spPr>
          <a:xfrm>
            <a:off x="2833370" y="2749550"/>
            <a:ext cx="641350" cy="796290"/>
          </a:xfrm>
          <a:prstGeom prst="rect">
            <a:avLst/>
          </a:prstGeom>
        </p:spPr>
      </p:pic>
      <p:sp>
        <p:nvSpPr>
          <p:cNvPr id="32" name="文本框 31"/>
          <p:cNvSpPr txBox="1"/>
          <p:nvPr/>
        </p:nvSpPr>
        <p:spPr>
          <a:xfrm>
            <a:off x="2620010" y="2112010"/>
            <a:ext cx="734060" cy="245110"/>
          </a:xfrm>
          <a:prstGeom prst="rect">
            <a:avLst/>
          </a:prstGeom>
          <a:noFill/>
        </p:spPr>
        <p:txBody>
          <a:bodyPr wrap="square" rtlCol="0">
            <a:spAutoFit/>
          </a:bodyPr>
          <a:p>
            <a:r>
              <a:rPr lang="zh-CN" altLang="en-US" sz="1000" b="1" dirty="0">
                <a:solidFill>
                  <a:srgbClr val="00FFFF"/>
                </a:solidFill>
              </a:rPr>
              <a:t>1000KM</a:t>
            </a:r>
            <a:endParaRPr lang="zh-CN" altLang="en-US" sz="1000" b="1" dirty="0">
              <a:solidFill>
                <a:srgbClr val="00FFFF"/>
              </a:solidFill>
            </a:endParaRPr>
          </a:p>
        </p:txBody>
      </p:sp>
      <p:pic>
        <p:nvPicPr>
          <p:cNvPr id="35" name="图片 34"/>
          <p:cNvPicPr>
            <a:picLocks noChangeAspect="1"/>
          </p:cNvPicPr>
          <p:nvPr/>
        </p:nvPicPr>
        <p:blipFill>
          <a:blip r:embed="rId11"/>
          <a:stretch>
            <a:fillRect/>
          </a:stretch>
        </p:blipFill>
        <p:spPr>
          <a:xfrm>
            <a:off x="2833370" y="3729990"/>
            <a:ext cx="641350" cy="796290"/>
          </a:xfrm>
          <a:prstGeom prst="rect">
            <a:avLst/>
          </a:prstGeom>
        </p:spPr>
      </p:pic>
      <p:pic>
        <p:nvPicPr>
          <p:cNvPr id="36" name="图片 35"/>
          <p:cNvPicPr>
            <a:picLocks noChangeAspect="1"/>
          </p:cNvPicPr>
          <p:nvPr/>
        </p:nvPicPr>
        <p:blipFill>
          <a:blip r:embed="rId12"/>
          <a:stretch>
            <a:fillRect/>
          </a:stretch>
        </p:blipFill>
        <p:spPr>
          <a:xfrm>
            <a:off x="2834005" y="4655820"/>
            <a:ext cx="641350" cy="796290"/>
          </a:xfrm>
          <a:prstGeom prst="rect">
            <a:avLst/>
          </a:prstGeom>
        </p:spPr>
      </p:pic>
      <p:sp>
        <p:nvSpPr>
          <p:cNvPr id="37" name="文本框 36"/>
          <p:cNvSpPr txBox="1"/>
          <p:nvPr/>
        </p:nvSpPr>
        <p:spPr>
          <a:xfrm>
            <a:off x="5051425" y="2106295"/>
            <a:ext cx="483870" cy="306705"/>
          </a:xfrm>
          <a:prstGeom prst="rect">
            <a:avLst/>
          </a:prstGeom>
          <a:noFill/>
        </p:spPr>
        <p:txBody>
          <a:bodyPr wrap="square" rtlCol="0">
            <a:spAutoFit/>
          </a:bodyPr>
          <a:p>
            <a:r>
              <a:rPr lang="zh-CN" altLang="en-US" sz="1400" b="1" dirty="0">
                <a:solidFill>
                  <a:srgbClr val="00FFFF"/>
                </a:solidFill>
              </a:rPr>
              <a:t>5G</a:t>
            </a:r>
            <a:endParaRPr lang="zh-CN" altLang="en-US" sz="1400" b="1" dirty="0">
              <a:solidFill>
                <a:srgbClr val="00FFFF"/>
              </a:solidFill>
            </a:endParaRPr>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wipe(down)">
                                      <p:cBhvr>
                                        <p:cTn id="13" dur="500"/>
                                        <p:tgtEl>
                                          <p:spTgt spid="20"/>
                                        </p:tgtEl>
                                      </p:cBhvr>
                                    </p:animEffect>
                                  </p:childTnLst>
                                </p:cTn>
                              </p:par>
                              <p:par>
                                <p:cTn id="14" presetID="22" presetClass="entr" presetSubtype="4" fill="hold"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wipe(down)">
                                      <p:cBhvr>
                                        <p:cTn id="16" dur="500"/>
                                        <p:tgtEl>
                                          <p:spTgt spid="12"/>
                                        </p:tgtEl>
                                      </p:cBhvr>
                                    </p:animEffect>
                                  </p:childTnLst>
                                </p:cTn>
                              </p:par>
                              <p:par>
                                <p:cTn id="17" presetID="22" presetClass="entr" presetSubtype="4"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down)">
                                      <p:cBhvr>
                                        <p:cTn id="19" dur="500"/>
                                        <p:tgtEl>
                                          <p:spTgt spid="11"/>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down)">
                                      <p:cBhvr>
                                        <p:cTn id="22" dur="500"/>
                                        <p:tgtEl>
                                          <p:spTgt spid="13"/>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wipe(down)">
                                      <p:cBhvr>
                                        <p:cTn id="25" dur="500"/>
                                        <p:tgtEl>
                                          <p:spTgt spid="14"/>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wipe(down)">
                                      <p:cBhvr>
                                        <p:cTn id="28" dur="500"/>
                                        <p:tgtEl>
                                          <p:spTgt spid="16"/>
                                        </p:tgtEl>
                                      </p:cBhvr>
                                    </p:animEffect>
                                  </p:childTnLst>
                                </p:cTn>
                              </p:par>
                              <p:par>
                                <p:cTn id="29" presetID="22" presetClass="entr" presetSubtype="4" fill="hold" nodeType="with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wipe(down)">
                                      <p:cBhvr>
                                        <p:cTn id="31" dur="500"/>
                                        <p:tgtEl>
                                          <p:spTgt spid="17"/>
                                        </p:tgtEl>
                                      </p:cBhvr>
                                    </p:animEffect>
                                  </p:childTnLst>
                                </p:cTn>
                              </p:par>
                              <p:par>
                                <p:cTn id="32" presetID="22" presetClass="entr" presetSubtype="4" fill="hold" nodeType="with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wipe(down)">
                                      <p:cBhvr>
                                        <p:cTn id="34" dur="500"/>
                                        <p:tgtEl>
                                          <p:spTgt spid="18"/>
                                        </p:tgtEl>
                                      </p:cBhvr>
                                    </p:animEffect>
                                  </p:childTnLst>
                                </p:cTn>
                              </p:par>
                              <p:par>
                                <p:cTn id="35" presetID="22" presetClass="entr" presetSubtype="4" fill="hold" nodeType="with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wipe(down)">
                                      <p:cBhvr>
                                        <p:cTn id="37" dur="500"/>
                                        <p:tgtEl>
                                          <p:spTgt spid="19"/>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21"/>
                                        </p:tgtEl>
                                        <p:attrNameLst>
                                          <p:attrName>style.visibility</p:attrName>
                                        </p:attrNameLst>
                                      </p:cBhvr>
                                      <p:to>
                                        <p:strVal val="visible"/>
                                      </p:to>
                                    </p:set>
                                    <p:animEffect transition="in" filter="wipe(down)">
                                      <p:cBhvr>
                                        <p:cTn id="40" dur="500"/>
                                        <p:tgtEl>
                                          <p:spTgt spid="21"/>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wipe(down)">
                                      <p:cBhvr>
                                        <p:cTn id="43" dur="500"/>
                                        <p:tgtEl>
                                          <p:spTgt spid="23"/>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24"/>
                                        </p:tgtEl>
                                        <p:attrNameLst>
                                          <p:attrName>style.visibility</p:attrName>
                                        </p:attrNameLst>
                                      </p:cBhvr>
                                      <p:to>
                                        <p:strVal val="visible"/>
                                      </p:to>
                                    </p:set>
                                    <p:animEffect transition="in" filter="wipe(down)">
                                      <p:cBhvr>
                                        <p:cTn id="46" dur="500"/>
                                        <p:tgtEl>
                                          <p:spTgt spid="24"/>
                                        </p:tgtEl>
                                      </p:cBhvr>
                                    </p:animEffect>
                                  </p:childTnLst>
                                </p:cTn>
                              </p:par>
                              <p:par>
                                <p:cTn id="47" presetID="22" presetClass="entr" presetSubtype="4" fill="hold" grpId="0" nodeType="withEffect">
                                  <p:stCondLst>
                                    <p:cond delay="0"/>
                                  </p:stCondLst>
                                  <p:childTnLst>
                                    <p:set>
                                      <p:cBhvr>
                                        <p:cTn id="48" dur="1" fill="hold">
                                          <p:stCondLst>
                                            <p:cond delay="0"/>
                                          </p:stCondLst>
                                        </p:cTn>
                                        <p:tgtEl>
                                          <p:spTgt spid="25"/>
                                        </p:tgtEl>
                                        <p:attrNameLst>
                                          <p:attrName>style.visibility</p:attrName>
                                        </p:attrNameLst>
                                      </p:cBhvr>
                                      <p:to>
                                        <p:strVal val="visible"/>
                                      </p:to>
                                    </p:set>
                                    <p:animEffect transition="in" filter="wipe(down)">
                                      <p:cBhvr>
                                        <p:cTn id="49" dur="500"/>
                                        <p:tgtEl>
                                          <p:spTgt spid="25"/>
                                        </p:tgtEl>
                                      </p:cBhvr>
                                    </p:animEffect>
                                  </p:childTnLst>
                                </p:cTn>
                              </p:par>
                              <p:par>
                                <p:cTn id="50" presetID="22" presetClass="entr" presetSubtype="4" fill="hold" grpId="0" nodeType="withEffect">
                                  <p:stCondLst>
                                    <p:cond delay="0"/>
                                  </p:stCondLst>
                                  <p:childTnLst>
                                    <p:set>
                                      <p:cBhvr>
                                        <p:cTn id="51" dur="1" fill="hold">
                                          <p:stCondLst>
                                            <p:cond delay="0"/>
                                          </p:stCondLst>
                                        </p:cTn>
                                        <p:tgtEl>
                                          <p:spTgt spid="26"/>
                                        </p:tgtEl>
                                        <p:attrNameLst>
                                          <p:attrName>style.visibility</p:attrName>
                                        </p:attrNameLst>
                                      </p:cBhvr>
                                      <p:to>
                                        <p:strVal val="visible"/>
                                      </p:to>
                                    </p:set>
                                    <p:animEffect transition="in" filter="wipe(down)">
                                      <p:cBhvr>
                                        <p:cTn id="52" dur="500"/>
                                        <p:tgtEl>
                                          <p:spTgt spid="26"/>
                                        </p:tgtEl>
                                      </p:cBhvr>
                                    </p:animEffect>
                                  </p:childTnLst>
                                </p:cTn>
                              </p:par>
                              <p:par>
                                <p:cTn id="53" presetID="22" presetClass="entr" presetSubtype="4" fill="hold" nodeType="withEffect">
                                  <p:stCondLst>
                                    <p:cond delay="0"/>
                                  </p:stCondLst>
                                  <p:childTnLst>
                                    <p:set>
                                      <p:cBhvr>
                                        <p:cTn id="54" dur="1" fill="hold">
                                          <p:stCondLst>
                                            <p:cond delay="0"/>
                                          </p:stCondLst>
                                        </p:cTn>
                                        <p:tgtEl>
                                          <p:spTgt spid="28"/>
                                        </p:tgtEl>
                                        <p:attrNameLst>
                                          <p:attrName>style.visibility</p:attrName>
                                        </p:attrNameLst>
                                      </p:cBhvr>
                                      <p:to>
                                        <p:strVal val="visible"/>
                                      </p:to>
                                    </p:set>
                                    <p:animEffect transition="in" filter="wipe(down)">
                                      <p:cBhvr>
                                        <p:cTn id="55" dur="500"/>
                                        <p:tgtEl>
                                          <p:spTgt spid="28"/>
                                        </p:tgtEl>
                                      </p:cBhvr>
                                    </p:animEffect>
                                  </p:childTnLst>
                                </p:cTn>
                              </p:par>
                              <p:par>
                                <p:cTn id="56" presetID="22" presetClass="entr" presetSubtype="4" fill="hold" nodeType="withEffect">
                                  <p:stCondLst>
                                    <p:cond delay="0"/>
                                  </p:stCondLst>
                                  <p:childTnLst>
                                    <p:set>
                                      <p:cBhvr>
                                        <p:cTn id="57" dur="1" fill="hold">
                                          <p:stCondLst>
                                            <p:cond delay="0"/>
                                          </p:stCondLst>
                                        </p:cTn>
                                        <p:tgtEl>
                                          <p:spTgt spid="29"/>
                                        </p:tgtEl>
                                        <p:attrNameLst>
                                          <p:attrName>style.visibility</p:attrName>
                                        </p:attrNameLst>
                                      </p:cBhvr>
                                      <p:to>
                                        <p:strVal val="visible"/>
                                      </p:to>
                                    </p:set>
                                    <p:animEffect transition="in" filter="wipe(down)">
                                      <p:cBhvr>
                                        <p:cTn id="58" dur="500"/>
                                        <p:tgtEl>
                                          <p:spTgt spid="29"/>
                                        </p:tgtEl>
                                      </p:cBhvr>
                                    </p:animEffect>
                                  </p:childTnLst>
                                </p:cTn>
                              </p:par>
                              <p:par>
                                <p:cTn id="59" presetID="22" presetClass="entr" presetSubtype="4" fill="hold" grpId="0" nodeType="withEffect">
                                  <p:stCondLst>
                                    <p:cond delay="0"/>
                                  </p:stCondLst>
                                  <p:childTnLst>
                                    <p:set>
                                      <p:cBhvr>
                                        <p:cTn id="60" dur="1" fill="hold">
                                          <p:stCondLst>
                                            <p:cond delay="0"/>
                                          </p:stCondLst>
                                        </p:cTn>
                                        <p:tgtEl>
                                          <p:spTgt spid="30"/>
                                        </p:tgtEl>
                                        <p:attrNameLst>
                                          <p:attrName>style.visibility</p:attrName>
                                        </p:attrNameLst>
                                      </p:cBhvr>
                                      <p:to>
                                        <p:strVal val="visible"/>
                                      </p:to>
                                    </p:set>
                                    <p:animEffect transition="in" filter="wipe(down)">
                                      <p:cBhvr>
                                        <p:cTn id="61" dur="500"/>
                                        <p:tgtEl>
                                          <p:spTgt spid="30"/>
                                        </p:tgtEl>
                                      </p:cBhvr>
                                    </p:animEffect>
                                  </p:childTnLst>
                                </p:cTn>
                              </p:par>
                              <p:par>
                                <p:cTn id="62" presetID="22" presetClass="entr" presetSubtype="4" fill="hold" nodeType="withEffect">
                                  <p:stCondLst>
                                    <p:cond delay="0"/>
                                  </p:stCondLst>
                                  <p:childTnLst>
                                    <p:set>
                                      <p:cBhvr>
                                        <p:cTn id="63" dur="1" fill="hold">
                                          <p:stCondLst>
                                            <p:cond delay="0"/>
                                          </p:stCondLst>
                                        </p:cTn>
                                        <p:tgtEl>
                                          <p:spTgt spid="33"/>
                                        </p:tgtEl>
                                        <p:attrNameLst>
                                          <p:attrName>style.visibility</p:attrName>
                                        </p:attrNameLst>
                                      </p:cBhvr>
                                      <p:to>
                                        <p:strVal val="visible"/>
                                      </p:to>
                                    </p:set>
                                    <p:animEffect transition="in" filter="wipe(down)">
                                      <p:cBhvr>
                                        <p:cTn id="64" dur="500"/>
                                        <p:tgtEl>
                                          <p:spTgt spid="33"/>
                                        </p:tgtEl>
                                      </p:cBhvr>
                                    </p:animEffect>
                                  </p:childTnLst>
                                </p:cTn>
                              </p:par>
                              <p:par>
                                <p:cTn id="65" presetID="22" presetClass="entr" presetSubtype="4" fill="hold" grpId="0" nodeType="withEffect">
                                  <p:stCondLst>
                                    <p:cond delay="0"/>
                                  </p:stCondLst>
                                  <p:childTnLst>
                                    <p:set>
                                      <p:cBhvr>
                                        <p:cTn id="66" dur="1" fill="hold">
                                          <p:stCondLst>
                                            <p:cond delay="0"/>
                                          </p:stCondLst>
                                        </p:cTn>
                                        <p:tgtEl>
                                          <p:spTgt spid="32"/>
                                        </p:tgtEl>
                                        <p:attrNameLst>
                                          <p:attrName>style.visibility</p:attrName>
                                        </p:attrNameLst>
                                      </p:cBhvr>
                                      <p:to>
                                        <p:strVal val="visible"/>
                                      </p:to>
                                    </p:set>
                                    <p:animEffect transition="in" filter="wipe(down)">
                                      <p:cBhvr>
                                        <p:cTn id="67" dur="500"/>
                                        <p:tgtEl>
                                          <p:spTgt spid="32"/>
                                        </p:tgtEl>
                                      </p:cBhvr>
                                    </p:animEffect>
                                  </p:childTnLst>
                                </p:cTn>
                              </p:par>
                              <p:par>
                                <p:cTn id="68" presetID="22" presetClass="entr" presetSubtype="4" fill="hold" nodeType="withEffect">
                                  <p:stCondLst>
                                    <p:cond delay="0"/>
                                  </p:stCondLst>
                                  <p:childTnLst>
                                    <p:set>
                                      <p:cBhvr>
                                        <p:cTn id="69" dur="1" fill="hold">
                                          <p:stCondLst>
                                            <p:cond delay="0"/>
                                          </p:stCondLst>
                                        </p:cTn>
                                        <p:tgtEl>
                                          <p:spTgt spid="35"/>
                                        </p:tgtEl>
                                        <p:attrNameLst>
                                          <p:attrName>style.visibility</p:attrName>
                                        </p:attrNameLst>
                                      </p:cBhvr>
                                      <p:to>
                                        <p:strVal val="visible"/>
                                      </p:to>
                                    </p:set>
                                    <p:animEffect transition="in" filter="wipe(down)">
                                      <p:cBhvr>
                                        <p:cTn id="70" dur="500"/>
                                        <p:tgtEl>
                                          <p:spTgt spid="35"/>
                                        </p:tgtEl>
                                      </p:cBhvr>
                                    </p:animEffect>
                                  </p:childTnLst>
                                </p:cTn>
                              </p:par>
                              <p:par>
                                <p:cTn id="71" presetID="22" presetClass="entr" presetSubtype="4" fill="hold" nodeType="withEffect">
                                  <p:stCondLst>
                                    <p:cond delay="0"/>
                                  </p:stCondLst>
                                  <p:childTnLst>
                                    <p:set>
                                      <p:cBhvr>
                                        <p:cTn id="72" dur="1" fill="hold">
                                          <p:stCondLst>
                                            <p:cond delay="0"/>
                                          </p:stCondLst>
                                        </p:cTn>
                                        <p:tgtEl>
                                          <p:spTgt spid="36"/>
                                        </p:tgtEl>
                                        <p:attrNameLst>
                                          <p:attrName>style.visibility</p:attrName>
                                        </p:attrNameLst>
                                      </p:cBhvr>
                                      <p:to>
                                        <p:strVal val="visible"/>
                                      </p:to>
                                    </p:set>
                                    <p:animEffect transition="in" filter="wipe(down)">
                                      <p:cBhvr>
                                        <p:cTn id="73" dur="500"/>
                                        <p:tgtEl>
                                          <p:spTgt spid="36"/>
                                        </p:tgtEl>
                                      </p:cBhvr>
                                    </p:animEffect>
                                  </p:childTnLst>
                                </p:cTn>
                              </p:par>
                              <p:par>
                                <p:cTn id="74" presetID="22" presetClass="entr" presetSubtype="4" fill="hold" grpId="0" nodeType="withEffect">
                                  <p:stCondLst>
                                    <p:cond delay="0"/>
                                  </p:stCondLst>
                                  <p:childTnLst>
                                    <p:set>
                                      <p:cBhvr>
                                        <p:cTn id="75" dur="1" fill="hold">
                                          <p:stCondLst>
                                            <p:cond delay="0"/>
                                          </p:stCondLst>
                                        </p:cTn>
                                        <p:tgtEl>
                                          <p:spTgt spid="37"/>
                                        </p:tgtEl>
                                        <p:attrNameLst>
                                          <p:attrName>style.visibility</p:attrName>
                                        </p:attrNameLst>
                                      </p:cBhvr>
                                      <p:to>
                                        <p:strVal val="visible"/>
                                      </p:to>
                                    </p:set>
                                    <p:animEffect transition="in" filter="wipe(down)">
                                      <p:cBhvr>
                                        <p:cTn id="76"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20" grpId="0" animBg="1"/>
      <p:bldP spid="13" grpId="0"/>
      <p:bldP spid="14" grpId="0"/>
      <p:bldP spid="16" grpId="0"/>
      <p:bldP spid="21" grpId="0" animBg="1"/>
      <p:bldP spid="23" grpId="0" animBg="1"/>
      <p:bldP spid="24" grpId="0" animBg="1"/>
      <p:bldP spid="25" grpId="0" animBg="1"/>
      <p:bldP spid="26" grpId="0" animBg="1"/>
      <p:bldP spid="30" grpId="0"/>
      <p:bldP spid="32" grpId="0"/>
      <p:bldP spid="37" grpId="0"/>
      <p:bldP spid="20" grpId="1" animBg="1"/>
      <p:bldP spid="13" grpId="1"/>
      <p:bldP spid="14" grpId="1"/>
      <p:bldP spid="16" grpId="1"/>
      <p:bldP spid="21" grpId="1" animBg="1"/>
      <p:bldP spid="23" grpId="1" animBg="1"/>
      <p:bldP spid="24" grpId="1" animBg="1"/>
      <p:bldP spid="25" grpId="1" animBg="1"/>
      <p:bldP spid="26" grpId="1" animBg="1"/>
      <p:bldP spid="30" grpId="1"/>
      <p:bldP spid="32" grpId="1"/>
      <p:bldP spid="37"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文本框 30"/>
          <p:cNvPicPr>
            <a:picLocks noChangeAspect="1"/>
          </p:cNvPicPr>
          <p:nvPr/>
        </p:nvPicPr>
        <p:blipFill>
          <a:blip r:embed="rId1" cstate="print"/>
          <a:stretch>
            <a:fillRect/>
          </a:stretch>
        </p:blipFill>
        <p:spPr>
          <a:xfrm>
            <a:off x="316" y="-635"/>
            <a:ext cx="12192635" cy="6858635"/>
          </a:xfrm>
          <a:prstGeom prst="rect">
            <a:avLst/>
          </a:prstGeom>
          <a:noFill/>
          <a:ln w="12700" cmpd="sng">
            <a:solidFill>
              <a:schemeClr val="accent4">
                <a:lumMod val="60000"/>
                <a:lumOff val="40000"/>
              </a:schemeClr>
            </a:solidFill>
            <a:prstDash val="solid"/>
          </a:ln>
        </p:spPr>
      </p:pic>
      <p:sp>
        <p:nvSpPr>
          <p:cNvPr id="6" name="文本框 4"/>
          <p:cNvSpPr txBox="1"/>
          <p:nvPr/>
        </p:nvSpPr>
        <p:spPr>
          <a:xfrm>
            <a:off x="-70485" y="-262890"/>
            <a:ext cx="11295380" cy="922020"/>
          </a:xfrm>
          <a:prstGeom prst="rect">
            <a:avLst/>
          </a:prstGeom>
          <a:noFill/>
        </p:spPr>
        <p:txBody>
          <a:bodyPr wrap="square" rtlCol="0">
            <a:spAutoFit/>
          </a:bodyPr>
          <a:p>
            <a:pPr algn="l">
              <a:lnSpc>
                <a:spcPct val="150000"/>
              </a:lnSpc>
            </a:pPr>
            <a:r>
              <a:rPr lang="zh-CN" altLang="zh-CN" sz="3600" b="1" dirty="0" smtClean="0">
                <a:solidFill>
                  <a:srgbClr val="FFC000"/>
                </a:solidFill>
              </a:rPr>
              <a:t>洛阳钼矿</a:t>
            </a:r>
            <a:r>
              <a:rPr lang="en-US" altLang="zh-CN" sz="3600" b="1" dirty="0" smtClean="0">
                <a:solidFill>
                  <a:srgbClr val="FFC000"/>
                </a:solidFill>
              </a:rPr>
              <a:t>“</a:t>
            </a:r>
            <a:r>
              <a:rPr lang="zh-CN" altLang="en-US" sz="3600" b="1" dirty="0" smtClean="0">
                <a:solidFill>
                  <a:srgbClr val="FFC000"/>
                </a:solidFill>
              </a:rPr>
              <a:t>钻铲装运</a:t>
            </a:r>
            <a:r>
              <a:rPr lang="en-US" altLang="zh-CN" sz="3600" b="1" dirty="0" smtClean="0">
                <a:solidFill>
                  <a:srgbClr val="FFC000"/>
                </a:solidFill>
              </a:rPr>
              <a:t>” </a:t>
            </a:r>
            <a:r>
              <a:rPr lang="zh-CN" altLang="en-US" sz="3600" b="1" dirty="0" smtClean="0">
                <a:solidFill>
                  <a:srgbClr val="FFC000"/>
                </a:solidFill>
              </a:rPr>
              <a:t>全程无人操作，安全效益无限提升</a:t>
            </a:r>
            <a:endParaRPr lang="zh-CN" altLang="en-US" sz="3600" b="1" dirty="0" smtClean="0">
              <a:solidFill>
                <a:srgbClr val="FFC000"/>
              </a:solidFill>
            </a:endParaRPr>
          </a:p>
        </p:txBody>
      </p:sp>
      <p:grpSp>
        <p:nvGrpSpPr>
          <p:cNvPr id="50" name="组合 49"/>
          <p:cNvGrpSpPr/>
          <p:nvPr/>
        </p:nvGrpSpPr>
        <p:grpSpPr>
          <a:xfrm>
            <a:off x="361950" y="702310"/>
            <a:ext cx="11606530" cy="6137275"/>
            <a:chOff x="570" y="1106"/>
            <a:chExt cx="18278" cy="9665"/>
          </a:xfrm>
        </p:grpSpPr>
        <p:sp>
          <p:nvSpPr>
            <p:cNvPr id="3" name="文本框 2"/>
            <p:cNvSpPr txBox="1"/>
            <p:nvPr/>
          </p:nvSpPr>
          <p:spPr>
            <a:xfrm>
              <a:off x="1280" y="4206"/>
              <a:ext cx="8426" cy="919"/>
            </a:xfrm>
            <a:prstGeom prst="rect">
              <a:avLst/>
            </a:prstGeom>
            <a:noFill/>
          </p:spPr>
          <p:txBody>
            <a:bodyPr wrap="square" rtlCol="0">
              <a:spAutoFit/>
            </a:bodyPr>
            <a:p>
              <a:pPr algn="ctr"/>
              <a:r>
                <a:rPr lang="en-US" altLang="zh-CN" sz="1600">
                  <a:solidFill>
                    <a:schemeClr val="bg1"/>
                  </a:solidFill>
                </a:rPr>
                <a:t>     </a:t>
              </a:r>
              <a:r>
                <a:rPr lang="zh-CN" altLang="en-US" sz="1600">
                  <a:solidFill>
                    <a:schemeClr val="bg1"/>
                  </a:solidFill>
                </a:rPr>
                <a:t>亚洲第一大钼矿栾川三道庄</a:t>
              </a:r>
              <a:endParaRPr lang="zh-CN" altLang="en-US" sz="1600">
                <a:solidFill>
                  <a:schemeClr val="bg1"/>
                </a:solidFill>
              </a:endParaRPr>
            </a:p>
            <a:p>
              <a:pPr algn="ctr"/>
              <a:r>
                <a:rPr lang="zh-CN" altLang="en-US" sz="1600">
                  <a:solidFill>
                    <a:schemeClr val="bg1"/>
                  </a:solidFill>
                </a:rPr>
                <a:t>洛阳钼业</a:t>
              </a:r>
              <a:r>
                <a:rPr lang="en-US" altLang="zh-CN" sz="1600">
                  <a:solidFill>
                    <a:schemeClr val="bg1"/>
                  </a:solidFill>
                </a:rPr>
                <a:t> + </a:t>
              </a:r>
              <a:r>
                <a:rPr lang="zh-CN" altLang="en-US" sz="1600">
                  <a:solidFill>
                    <a:schemeClr val="bg1"/>
                  </a:solidFill>
                </a:rPr>
                <a:t>跃新集团</a:t>
              </a:r>
              <a:r>
                <a:rPr lang="en-US" altLang="zh-CN" sz="1600">
                  <a:solidFill>
                    <a:schemeClr val="bg1"/>
                  </a:solidFill>
                </a:rPr>
                <a:t> + </a:t>
              </a:r>
              <a:r>
                <a:rPr lang="zh-CN" altLang="en-US" sz="1600">
                  <a:solidFill>
                    <a:schemeClr val="bg1"/>
                  </a:solidFill>
                </a:rPr>
                <a:t>移动</a:t>
              </a:r>
              <a:r>
                <a:rPr lang="en-US" altLang="zh-CN" sz="1600">
                  <a:solidFill>
                    <a:schemeClr val="bg1"/>
                  </a:solidFill>
                </a:rPr>
                <a:t> + </a:t>
              </a:r>
              <a:r>
                <a:rPr lang="zh-CN" altLang="en-US" sz="1600">
                  <a:solidFill>
                    <a:schemeClr val="bg1"/>
                  </a:solidFill>
                </a:rPr>
                <a:t>华为</a:t>
              </a:r>
              <a:endParaRPr lang="zh-CN" altLang="en-US" sz="1600">
                <a:solidFill>
                  <a:schemeClr val="bg1"/>
                </a:solidFill>
              </a:endParaRPr>
            </a:p>
          </p:txBody>
        </p:sp>
        <p:pic>
          <p:nvPicPr>
            <p:cNvPr id="7" name="图片 6"/>
            <p:cNvPicPr>
              <a:picLocks noChangeAspect="1"/>
            </p:cNvPicPr>
            <p:nvPr/>
          </p:nvPicPr>
          <p:blipFill>
            <a:blip r:embed="rId2"/>
            <a:stretch>
              <a:fillRect/>
            </a:stretch>
          </p:blipFill>
          <p:spPr>
            <a:xfrm>
              <a:off x="1106" y="1106"/>
              <a:ext cx="8773" cy="3071"/>
            </a:xfrm>
            <a:prstGeom prst="rect">
              <a:avLst/>
            </a:prstGeom>
          </p:spPr>
        </p:pic>
        <p:grpSp>
          <p:nvGrpSpPr>
            <p:cNvPr id="8" name="组合 7"/>
            <p:cNvGrpSpPr/>
            <p:nvPr/>
          </p:nvGrpSpPr>
          <p:grpSpPr>
            <a:xfrm>
              <a:off x="11986" y="1566"/>
              <a:ext cx="1443" cy="1941"/>
              <a:chOff x="11354" y="1236"/>
              <a:chExt cx="1443" cy="1941"/>
            </a:xfrm>
          </p:grpSpPr>
          <p:pic>
            <p:nvPicPr>
              <p:cNvPr id="9" name="图片 8" descr="icons8-lightning-bolt-96 (1)"/>
              <p:cNvPicPr>
                <a:picLocks noChangeAspect="1"/>
              </p:cNvPicPr>
              <p:nvPr/>
            </p:nvPicPr>
            <p:blipFill>
              <a:blip r:embed="rId3"/>
              <a:stretch>
                <a:fillRect/>
              </a:stretch>
            </p:blipFill>
            <p:spPr>
              <a:xfrm>
                <a:off x="11354" y="1236"/>
                <a:ext cx="1443" cy="1440"/>
              </a:xfrm>
              <a:prstGeom prst="teardrop">
                <a:avLst/>
              </a:prstGeom>
              <a:ln>
                <a:noFill/>
              </a:ln>
            </p:spPr>
          </p:pic>
          <p:sp>
            <p:nvSpPr>
              <p:cNvPr id="10" name="文本框 9"/>
              <p:cNvSpPr txBox="1"/>
              <p:nvPr/>
            </p:nvSpPr>
            <p:spPr>
              <a:xfrm>
                <a:off x="11593" y="2549"/>
                <a:ext cx="1116" cy="628"/>
              </a:xfrm>
              <a:prstGeom prst="rect">
                <a:avLst/>
              </a:prstGeom>
              <a:noFill/>
              <a:ln>
                <a:noFill/>
              </a:ln>
            </p:spPr>
            <p:txBody>
              <a:bodyPr wrap="square" rtlCol="0">
                <a:spAutoFit/>
              </a:bodyPr>
              <a:p>
                <a:pPr algn="ctr"/>
                <a:r>
                  <a:rPr lang="zh-CN" altLang="en-US" sz="2000" b="1" dirty="0" smtClean="0">
                    <a:solidFill>
                      <a:schemeClr val="accent2">
                        <a:lumMod val="60000"/>
                        <a:lumOff val="40000"/>
                      </a:schemeClr>
                    </a:solidFill>
                  </a:rPr>
                  <a:t>安全</a:t>
                </a:r>
                <a:endParaRPr lang="zh-CN" altLang="en-US" sz="1600" b="1" dirty="0">
                  <a:solidFill>
                    <a:srgbClr val="00FFFF"/>
                  </a:solidFill>
                </a:endParaRPr>
              </a:p>
            </p:txBody>
          </p:sp>
        </p:grpSp>
        <p:sp>
          <p:nvSpPr>
            <p:cNvPr id="11" name="文本框 10"/>
            <p:cNvSpPr txBox="1"/>
            <p:nvPr/>
          </p:nvSpPr>
          <p:spPr>
            <a:xfrm>
              <a:off x="13560" y="1236"/>
              <a:ext cx="5289" cy="2567"/>
            </a:xfrm>
            <a:prstGeom prst="rect">
              <a:avLst/>
            </a:prstGeom>
            <a:noFill/>
            <a:ln w="12700" cmpd="sng">
              <a:solidFill>
                <a:srgbClr val="4FCEFF"/>
              </a:solidFill>
              <a:prstDash val="solid"/>
            </a:ln>
          </p:spPr>
          <p:txBody>
            <a:bodyPr wrap="square" rtlCol="0">
              <a:spAutoFit/>
            </a:bodyPr>
            <a:p>
              <a:pPr marL="285750" indent="-285750">
                <a:buFont typeface="Wingdings" panose="05000000000000000000" charset="0"/>
                <a:buChar char="p"/>
              </a:pPr>
              <a:r>
                <a:rPr lang="zh-CN" altLang="en-US">
                  <a:solidFill>
                    <a:schemeClr val="bg1"/>
                  </a:solidFill>
                </a:rPr>
                <a:t>安全事故，人员</a:t>
              </a:r>
              <a:r>
                <a:rPr lang="zh-CN" altLang="en-US" sz="2000">
                  <a:solidFill>
                    <a:srgbClr val="C00000"/>
                  </a:solidFill>
                </a:rPr>
                <a:t>伤亡降低为</a:t>
              </a:r>
              <a:r>
                <a:rPr lang="en-US" altLang="zh-CN" sz="2000">
                  <a:solidFill>
                    <a:srgbClr val="C00000"/>
                  </a:solidFill>
                </a:rPr>
                <a:t>0</a:t>
              </a:r>
              <a:endParaRPr lang="en-US" altLang="zh-CN" sz="2000">
                <a:solidFill>
                  <a:srgbClr val="C00000"/>
                </a:solidFill>
              </a:endParaRPr>
            </a:p>
            <a:p>
              <a:pPr marL="285750" indent="-285750">
                <a:buFont typeface="Wingdings" panose="05000000000000000000" charset="0"/>
                <a:buChar char="p"/>
              </a:pPr>
              <a:r>
                <a:rPr lang="zh-CN" altLang="en-US">
                  <a:solidFill>
                    <a:schemeClr val="bg1"/>
                  </a:solidFill>
                </a:rPr>
                <a:t>安全风险成本</a:t>
              </a:r>
              <a:r>
                <a:rPr lang="zh-CN" altLang="en-US" sz="2000">
                  <a:solidFill>
                    <a:srgbClr val="C00000"/>
                  </a:solidFill>
                </a:rPr>
                <a:t>千万级</a:t>
              </a:r>
              <a:endParaRPr lang="zh-CN" altLang="en-US">
                <a:solidFill>
                  <a:schemeClr val="bg1"/>
                </a:solidFill>
              </a:endParaRPr>
            </a:p>
            <a:p>
              <a:pPr marL="285750" indent="-285750">
                <a:buFont typeface="Wingdings" panose="05000000000000000000" charset="0"/>
                <a:buChar char="p"/>
              </a:pPr>
              <a:r>
                <a:rPr lang="zh-CN" altLang="en-US">
                  <a:solidFill>
                    <a:schemeClr val="bg1"/>
                  </a:solidFill>
                </a:rPr>
                <a:t>有风险不能去的矿可以</a:t>
              </a:r>
              <a:r>
                <a:rPr lang="zh-CN" altLang="en-US" sz="2000">
                  <a:solidFill>
                    <a:srgbClr val="C00000"/>
                  </a:solidFill>
                </a:rPr>
                <a:t>尝试无人挖掘</a:t>
              </a:r>
              <a:endParaRPr lang="zh-CN" altLang="en-US" sz="2000">
                <a:solidFill>
                  <a:srgbClr val="C00000"/>
                </a:solidFill>
              </a:endParaRPr>
            </a:p>
          </p:txBody>
        </p:sp>
        <p:grpSp>
          <p:nvGrpSpPr>
            <p:cNvPr id="12" name="组合 11"/>
            <p:cNvGrpSpPr/>
            <p:nvPr/>
          </p:nvGrpSpPr>
          <p:grpSpPr>
            <a:xfrm rot="0">
              <a:off x="12196" y="4064"/>
              <a:ext cx="1202" cy="1725"/>
              <a:chOff x="11624" y="3685"/>
              <a:chExt cx="1202" cy="1725"/>
            </a:xfrm>
          </p:grpSpPr>
          <p:pic>
            <p:nvPicPr>
              <p:cNvPr id="13" name="图片 12" descr="icons8-japanese-yen-96"/>
              <p:cNvPicPr>
                <a:picLocks noChangeAspect="1"/>
              </p:cNvPicPr>
              <p:nvPr/>
            </p:nvPicPr>
            <p:blipFill>
              <a:blip r:embed="rId4"/>
              <a:stretch>
                <a:fillRect/>
              </a:stretch>
            </p:blipFill>
            <p:spPr>
              <a:xfrm>
                <a:off x="11624" y="3685"/>
                <a:ext cx="1202" cy="1202"/>
              </a:xfrm>
              <a:prstGeom prst="rect">
                <a:avLst/>
              </a:prstGeom>
              <a:ln>
                <a:noFill/>
              </a:ln>
            </p:spPr>
          </p:pic>
          <p:sp>
            <p:nvSpPr>
              <p:cNvPr id="14" name="文本框 13"/>
              <p:cNvSpPr txBox="1"/>
              <p:nvPr/>
            </p:nvSpPr>
            <p:spPr>
              <a:xfrm>
                <a:off x="11682" y="4782"/>
                <a:ext cx="1113" cy="628"/>
              </a:xfrm>
              <a:prstGeom prst="rect">
                <a:avLst/>
              </a:prstGeom>
              <a:noFill/>
            </p:spPr>
            <p:txBody>
              <a:bodyPr wrap="square" rtlCol="0">
                <a:spAutoFit/>
              </a:bodyPr>
              <a:p>
                <a:pPr lvl="0" algn="ctr">
                  <a:buClrTx/>
                  <a:buSzTx/>
                  <a:buFontTx/>
                </a:pPr>
                <a:r>
                  <a:rPr lang="zh-CN" altLang="en-US" sz="2000" b="1" dirty="0" smtClean="0">
                    <a:solidFill>
                      <a:schemeClr val="accent2">
                        <a:lumMod val="60000"/>
                        <a:lumOff val="40000"/>
                      </a:schemeClr>
                    </a:solidFill>
                    <a:sym typeface="+mn-ea"/>
                  </a:rPr>
                  <a:t>收益</a:t>
                </a:r>
                <a:endParaRPr lang="zh-CN" altLang="en-US" sz="2000" b="1" dirty="0" smtClean="0">
                  <a:solidFill>
                    <a:schemeClr val="accent2">
                      <a:lumMod val="60000"/>
                      <a:lumOff val="40000"/>
                    </a:schemeClr>
                  </a:solidFill>
                  <a:sym typeface="+mn-ea"/>
                </a:endParaRPr>
              </a:p>
            </p:txBody>
          </p:sp>
        </p:grpSp>
        <p:sp>
          <p:nvSpPr>
            <p:cNvPr id="15" name="文本框 14"/>
            <p:cNvSpPr txBox="1"/>
            <p:nvPr/>
          </p:nvSpPr>
          <p:spPr>
            <a:xfrm>
              <a:off x="13560" y="4516"/>
              <a:ext cx="5288" cy="1113"/>
            </a:xfrm>
            <a:prstGeom prst="rect">
              <a:avLst/>
            </a:prstGeom>
            <a:noFill/>
            <a:ln w="12700" cmpd="sng">
              <a:solidFill>
                <a:srgbClr val="4FCEFF"/>
              </a:solidFill>
              <a:prstDash val="solid"/>
            </a:ln>
          </p:spPr>
          <p:txBody>
            <a:bodyPr wrap="square" rtlCol="0">
              <a:spAutoFit/>
            </a:bodyPr>
            <a:p>
              <a:pPr marL="285750" lvl="0" indent="-285750" algn="l">
                <a:buClrTx/>
                <a:buSzTx/>
                <a:buFont typeface="Wingdings" panose="05000000000000000000" charset="0"/>
                <a:buChar char="p"/>
              </a:pPr>
              <a:r>
                <a:rPr lang="zh-CN" altLang="en-US">
                  <a:solidFill>
                    <a:schemeClr val="bg1"/>
                  </a:solidFill>
                  <a:sym typeface="+mn-ea"/>
                </a:rPr>
                <a:t>多回收残矿</a:t>
              </a:r>
              <a:r>
                <a:rPr lang="zh-CN" altLang="en-US" sz="2000">
                  <a:solidFill>
                    <a:srgbClr val="C00000"/>
                  </a:solidFill>
                  <a:sym typeface="+mn-ea"/>
                </a:rPr>
                <a:t>82</a:t>
              </a:r>
              <a:r>
                <a:rPr lang="zh-CN" altLang="en-US" sz="2000">
                  <a:solidFill>
                    <a:srgbClr val="C00000"/>
                  </a:solidFill>
                  <a:sym typeface="+mn-ea"/>
                </a:rPr>
                <a:t>万吨</a:t>
              </a:r>
              <a:r>
                <a:rPr lang="zh-CN" altLang="en-US" sz="2000">
                  <a:solidFill>
                    <a:srgbClr val="C00000"/>
                  </a:solidFill>
                  <a:sym typeface="+mn-ea"/>
                </a:rPr>
                <a:t>/</a:t>
              </a:r>
              <a:r>
                <a:rPr lang="zh-CN" altLang="en-US" sz="2000">
                  <a:solidFill>
                    <a:srgbClr val="C00000"/>
                  </a:solidFill>
                  <a:sym typeface="+mn-ea"/>
                </a:rPr>
                <a:t>年</a:t>
              </a:r>
              <a:endParaRPr lang="zh-CN" altLang="en-US">
                <a:solidFill>
                  <a:schemeClr val="bg1"/>
                </a:solidFill>
                <a:sym typeface="+mn-ea"/>
              </a:endParaRPr>
            </a:p>
            <a:p>
              <a:pPr marL="285750" lvl="0" indent="-285750" algn="l">
                <a:buClrTx/>
                <a:buSzTx/>
                <a:buFont typeface="Wingdings" panose="05000000000000000000" charset="0"/>
                <a:buChar char="p"/>
              </a:pPr>
              <a:r>
                <a:rPr lang="zh-CN" altLang="en-US">
                  <a:solidFill>
                    <a:schemeClr val="bg1"/>
                  </a:solidFill>
                  <a:sym typeface="+mn-ea"/>
                </a:rPr>
                <a:t>新增产值</a:t>
              </a:r>
              <a:r>
                <a:rPr lang="zh-CN" altLang="en-US" sz="2000">
                  <a:solidFill>
                    <a:srgbClr val="C00000"/>
                  </a:solidFill>
                  <a:sym typeface="+mn-ea"/>
                </a:rPr>
                <a:t>1.6</a:t>
              </a:r>
              <a:r>
                <a:rPr lang="zh-CN" altLang="en-US" sz="2000">
                  <a:solidFill>
                    <a:srgbClr val="C00000"/>
                  </a:solidFill>
                  <a:sym typeface="+mn-ea"/>
                </a:rPr>
                <a:t>亿元</a:t>
              </a:r>
              <a:r>
                <a:rPr lang="zh-CN" altLang="en-US" sz="2000">
                  <a:solidFill>
                    <a:srgbClr val="C00000"/>
                  </a:solidFill>
                  <a:sym typeface="+mn-ea"/>
                </a:rPr>
                <a:t>/</a:t>
              </a:r>
              <a:r>
                <a:rPr lang="zh-CN" altLang="en-US" sz="2000">
                  <a:solidFill>
                    <a:srgbClr val="C00000"/>
                  </a:solidFill>
                  <a:sym typeface="+mn-ea"/>
                </a:rPr>
                <a:t>年</a:t>
              </a:r>
              <a:endParaRPr lang="zh-CN" altLang="en-US" sz="2000">
                <a:solidFill>
                  <a:srgbClr val="C00000"/>
                </a:solidFill>
                <a:sym typeface="+mn-ea"/>
              </a:endParaRPr>
            </a:p>
          </p:txBody>
        </p:sp>
        <p:grpSp>
          <p:nvGrpSpPr>
            <p:cNvPr id="18" name="组合 17"/>
            <p:cNvGrpSpPr/>
            <p:nvPr/>
          </p:nvGrpSpPr>
          <p:grpSpPr>
            <a:xfrm>
              <a:off x="12003" y="6346"/>
              <a:ext cx="1440" cy="2068"/>
              <a:chOff x="11593" y="5957"/>
              <a:chExt cx="1440" cy="2068"/>
            </a:xfrm>
          </p:grpSpPr>
          <p:pic>
            <p:nvPicPr>
              <p:cNvPr id="20" name="图片 19" descr="icons8-car-96"/>
              <p:cNvPicPr>
                <a:picLocks noChangeAspect="1"/>
              </p:cNvPicPr>
              <p:nvPr/>
            </p:nvPicPr>
            <p:blipFill>
              <a:blip r:embed="rId5"/>
              <a:stretch>
                <a:fillRect/>
              </a:stretch>
            </p:blipFill>
            <p:spPr>
              <a:xfrm>
                <a:off x="11593" y="5957"/>
                <a:ext cx="1440" cy="1440"/>
              </a:xfrm>
              <a:prstGeom prst="rect">
                <a:avLst/>
              </a:prstGeom>
              <a:ln>
                <a:noFill/>
              </a:ln>
            </p:spPr>
          </p:pic>
          <p:sp>
            <p:nvSpPr>
              <p:cNvPr id="22" name="文本框 21"/>
              <p:cNvSpPr txBox="1"/>
              <p:nvPr/>
            </p:nvSpPr>
            <p:spPr>
              <a:xfrm>
                <a:off x="11791" y="7397"/>
                <a:ext cx="1113" cy="628"/>
              </a:xfrm>
              <a:prstGeom prst="rect">
                <a:avLst/>
              </a:prstGeom>
              <a:noFill/>
            </p:spPr>
            <p:txBody>
              <a:bodyPr wrap="square" rtlCol="0">
                <a:spAutoFit/>
              </a:bodyPr>
              <a:p>
                <a:pPr lvl="0" algn="ctr">
                  <a:buClrTx/>
                  <a:buSzTx/>
                  <a:buFontTx/>
                </a:pPr>
                <a:r>
                  <a:rPr lang="zh-CN" altLang="en-US" sz="2000" b="1" dirty="0" smtClean="0">
                    <a:solidFill>
                      <a:schemeClr val="accent2">
                        <a:lumMod val="60000"/>
                        <a:lumOff val="40000"/>
                      </a:schemeClr>
                    </a:solidFill>
                    <a:sym typeface="+mn-ea"/>
                  </a:rPr>
                  <a:t>效率</a:t>
                </a:r>
                <a:endParaRPr lang="zh-CN" altLang="en-US" sz="2000" b="1" dirty="0" smtClean="0">
                  <a:solidFill>
                    <a:schemeClr val="accent2">
                      <a:lumMod val="60000"/>
                      <a:lumOff val="40000"/>
                    </a:schemeClr>
                  </a:solidFill>
                  <a:sym typeface="+mn-ea"/>
                </a:endParaRPr>
              </a:p>
            </p:txBody>
          </p:sp>
        </p:grpSp>
        <p:sp>
          <p:nvSpPr>
            <p:cNvPr id="25" name="文本框 24"/>
            <p:cNvSpPr txBox="1"/>
            <p:nvPr/>
          </p:nvSpPr>
          <p:spPr>
            <a:xfrm>
              <a:off x="13560" y="6342"/>
              <a:ext cx="5289" cy="2082"/>
            </a:xfrm>
            <a:prstGeom prst="rect">
              <a:avLst/>
            </a:prstGeom>
            <a:noFill/>
            <a:ln w="12700" cmpd="sng">
              <a:solidFill>
                <a:srgbClr val="4FCEFF"/>
              </a:solidFill>
              <a:prstDash val="solid"/>
            </a:ln>
          </p:spPr>
          <p:txBody>
            <a:bodyPr wrap="square" rtlCol="0">
              <a:spAutoFit/>
            </a:bodyPr>
            <a:p>
              <a:pPr marL="285750" lvl="0" indent="-285750" algn="l">
                <a:buClrTx/>
                <a:buSzTx/>
                <a:buFont typeface="Wingdings" panose="05000000000000000000" charset="0"/>
                <a:buChar char="p"/>
              </a:pPr>
              <a:r>
                <a:rPr lang="zh-CN" altLang="en-US">
                  <a:solidFill>
                    <a:schemeClr val="bg1"/>
                  </a:solidFill>
                  <a:sym typeface="+mn-ea"/>
                </a:rPr>
                <a:t>人工驾驶</a:t>
              </a:r>
              <a:r>
                <a:rPr lang="zh-CN" altLang="en-US">
                  <a:solidFill>
                    <a:schemeClr val="bg1"/>
                  </a:solidFill>
                  <a:sym typeface="+mn-ea"/>
                </a:rPr>
                <a:t>&lt;</a:t>
              </a:r>
              <a:r>
                <a:rPr lang="zh-CN" altLang="en-US" sz="2000">
                  <a:solidFill>
                    <a:srgbClr val="C00000"/>
                  </a:solidFill>
                  <a:sym typeface="+mn-ea"/>
                </a:rPr>
                <a:t>10km/h</a:t>
              </a:r>
              <a:r>
                <a:rPr lang="zh-CN" altLang="en-US">
                  <a:solidFill>
                    <a:schemeClr val="bg1"/>
                  </a:solidFill>
                  <a:sym typeface="+mn-ea"/>
                </a:rPr>
                <a:t>, </a:t>
              </a:r>
              <a:r>
                <a:rPr lang="zh-CN" altLang="en-US">
                  <a:solidFill>
                    <a:schemeClr val="bg1"/>
                  </a:solidFill>
                  <a:sym typeface="+mn-ea"/>
                </a:rPr>
                <a:t>提升至</a:t>
              </a:r>
              <a:r>
                <a:rPr lang="zh-CN" altLang="en-US" sz="2000">
                  <a:solidFill>
                    <a:srgbClr val="C00000"/>
                  </a:solidFill>
                  <a:sym typeface="+mn-ea"/>
                </a:rPr>
                <a:t>30km/h</a:t>
              </a:r>
              <a:endParaRPr lang="zh-CN" altLang="en-US">
                <a:solidFill>
                  <a:schemeClr val="bg1"/>
                </a:solidFill>
                <a:sym typeface="+mn-ea"/>
              </a:endParaRPr>
            </a:p>
            <a:p>
              <a:pPr marL="285750" lvl="0" indent="-285750" algn="l">
                <a:buClrTx/>
                <a:buSzTx/>
                <a:buFont typeface="Wingdings" panose="05000000000000000000" charset="0"/>
                <a:buChar char="p"/>
              </a:pPr>
              <a:r>
                <a:rPr lang="zh-CN" altLang="en-US">
                  <a:solidFill>
                    <a:schemeClr val="bg1"/>
                  </a:solidFill>
                  <a:sym typeface="+mn-ea"/>
                </a:rPr>
                <a:t>运输时间长可由</a:t>
              </a:r>
              <a:r>
                <a:rPr lang="zh-CN" altLang="en-US" sz="2000">
                  <a:solidFill>
                    <a:srgbClr val="C00000"/>
                  </a:solidFill>
                  <a:sym typeface="+mn-ea"/>
                </a:rPr>
                <a:t>16</a:t>
              </a:r>
              <a:r>
                <a:rPr lang="zh-CN" altLang="en-US" sz="2000">
                  <a:solidFill>
                    <a:srgbClr val="C00000"/>
                  </a:solidFill>
                  <a:sym typeface="+mn-ea"/>
                </a:rPr>
                <a:t>小时</a:t>
              </a:r>
              <a:r>
                <a:rPr lang="zh-CN" altLang="en-US">
                  <a:solidFill>
                    <a:schemeClr val="bg1"/>
                  </a:solidFill>
                  <a:sym typeface="+mn-ea"/>
                </a:rPr>
                <a:t>升</a:t>
              </a:r>
              <a:r>
                <a:rPr lang="zh-CN" altLang="en-US" sz="2000">
                  <a:solidFill>
                    <a:srgbClr val="C00000"/>
                  </a:solidFill>
                  <a:sym typeface="+mn-ea"/>
                </a:rPr>
                <a:t>24</a:t>
              </a:r>
              <a:r>
                <a:rPr lang="zh-CN" altLang="en-US" sz="2000">
                  <a:solidFill>
                    <a:srgbClr val="C00000"/>
                  </a:solidFill>
                  <a:sym typeface="+mn-ea"/>
                </a:rPr>
                <a:t>小时</a:t>
              </a:r>
              <a:endParaRPr lang="zh-CN" altLang="en-US" sz="2000">
                <a:solidFill>
                  <a:srgbClr val="C00000"/>
                </a:solidFill>
                <a:sym typeface="+mn-ea"/>
              </a:endParaRPr>
            </a:p>
          </p:txBody>
        </p:sp>
        <p:grpSp>
          <p:nvGrpSpPr>
            <p:cNvPr id="33" name="组合 32"/>
            <p:cNvGrpSpPr/>
            <p:nvPr/>
          </p:nvGrpSpPr>
          <p:grpSpPr>
            <a:xfrm>
              <a:off x="12119" y="8829"/>
              <a:ext cx="1441" cy="1942"/>
              <a:chOff x="11613" y="8321"/>
              <a:chExt cx="1979" cy="1942"/>
            </a:xfrm>
          </p:grpSpPr>
          <p:pic>
            <p:nvPicPr>
              <p:cNvPr id="34" name="图片 33" descr="icons8-man-96"/>
              <p:cNvPicPr>
                <a:picLocks noChangeAspect="1"/>
              </p:cNvPicPr>
              <p:nvPr/>
            </p:nvPicPr>
            <p:blipFill>
              <a:blip r:embed="rId6"/>
              <a:stretch>
                <a:fillRect/>
              </a:stretch>
            </p:blipFill>
            <p:spPr>
              <a:xfrm>
                <a:off x="11613" y="8321"/>
                <a:ext cx="1979" cy="1440"/>
              </a:xfrm>
              <a:prstGeom prst="rect">
                <a:avLst/>
              </a:prstGeom>
              <a:ln>
                <a:noFill/>
              </a:ln>
            </p:spPr>
          </p:pic>
          <p:sp>
            <p:nvSpPr>
              <p:cNvPr id="35" name="文本框 34"/>
              <p:cNvSpPr txBox="1"/>
              <p:nvPr/>
            </p:nvSpPr>
            <p:spPr>
              <a:xfrm>
                <a:off x="11783" y="9635"/>
                <a:ext cx="1530" cy="628"/>
              </a:xfrm>
              <a:prstGeom prst="rect">
                <a:avLst/>
              </a:prstGeom>
              <a:noFill/>
            </p:spPr>
            <p:txBody>
              <a:bodyPr wrap="square" rtlCol="0">
                <a:spAutoFit/>
              </a:bodyPr>
              <a:p>
                <a:pPr lvl="0" algn="ctr">
                  <a:buClrTx/>
                  <a:buSzTx/>
                  <a:buFontTx/>
                </a:pPr>
                <a:r>
                  <a:rPr lang="zh-CN" altLang="en-US" sz="2000" b="1" dirty="0" smtClean="0">
                    <a:solidFill>
                      <a:schemeClr val="accent2">
                        <a:lumMod val="60000"/>
                        <a:lumOff val="40000"/>
                      </a:schemeClr>
                    </a:solidFill>
                    <a:sym typeface="+mn-ea"/>
                  </a:rPr>
                  <a:t>人力</a:t>
                </a:r>
                <a:endParaRPr lang="zh-CN" altLang="en-US" sz="2000" b="1" dirty="0" smtClean="0">
                  <a:solidFill>
                    <a:schemeClr val="accent2">
                      <a:lumMod val="60000"/>
                      <a:lumOff val="40000"/>
                    </a:schemeClr>
                  </a:solidFill>
                  <a:sym typeface="+mn-ea"/>
                </a:endParaRPr>
              </a:p>
            </p:txBody>
          </p:sp>
        </p:grpSp>
        <p:sp>
          <p:nvSpPr>
            <p:cNvPr id="36" name="文本框 35"/>
            <p:cNvSpPr txBox="1"/>
            <p:nvPr/>
          </p:nvSpPr>
          <p:spPr>
            <a:xfrm>
              <a:off x="13560" y="9137"/>
              <a:ext cx="5288" cy="1113"/>
            </a:xfrm>
            <a:prstGeom prst="rect">
              <a:avLst/>
            </a:prstGeom>
            <a:noFill/>
            <a:ln w="12700" cmpd="sng">
              <a:solidFill>
                <a:srgbClr val="4FCEFF"/>
              </a:solidFill>
              <a:prstDash val="solid"/>
            </a:ln>
          </p:spPr>
          <p:txBody>
            <a:bodyPr wrap="square" rtlCol="0">
              <a:spAutoFit/>
            </a:bodyPr>
            <a:p>
              <a:pPr marL="285750" lvl="0" indent="-285750" algn="l">
                <a:buClrTx/>
                <a:buSzTx/>
                <a:buFont typeface="Wingdings" panose="05000000000000000000" charset="0"/>
                <a:buChar char="p"/>
              </a:pPr>
              <a:r>
                <a:rPr lang="zh-CN" altLang="en-US">
                  <a:solidFill>
                    <a:schemeClr val="bg1"/>
                  </a:solidFill>
                  <a:sym typeface="+mn-ea"/>
                </a:rPr>
                <a:t>由原来的</a:t>
              </a:r>
              <a:r>
                <a:rPr lang="zh-CN" altLang="en-US" sz="2000">
                  <a:solidFill>
                    <a:srgbClr val="C00000"/>
                  </a:solidFill>
                  <a:sym typeface="+mn-ea"/>
                </a:rPr>
                <a:t>100</a:t>
              </a:r>
              <a:r>
                <a:rPr lang="zh-CN" altLang="en-US" sz="2000">
                  <a:solidFill>
                    <a:srgbClr val="C00000"/>
                  </a:solidFill>
                  <a:sym typeface="+mn-ea"/>
                </a:rPr>
                <a:t>人</a:t>
              </a:r>
              <a:r>
                <a:rPr lang="zh-CN" altLang="en-US">
                  <a:solidFill>
                    <a:schemeClr val="bg1"/>
                  </a:solidFill>
                  <a:sym typeface="+mn-ea"/>
                </a:rPr>
                <a:t>减少到</a:t>
              </a:r>
              <a:r>
                <a:rPr lang="zh-CN" altLang="en-US" sz="2000">
                  <a:solidFill>
                    <a:srgbClr val="C00000"/>
                  </a:solidFill>
                  <a:sym typeface="+mn-ea"/>
                </a:rPr>
                <a:t>20</a:t>
              </a:r>
              <a:r>
                <a:rPr lang="zh-CN" altLang="en-US" sz="2000">
                  <a:solidFill>
                    <a:srgbClr val="C00000"/>
                  </a:solidFill>
                  <a:sym typeface="+mn-ea"/>
                </a:rPr>
                <a:t>人</a:t>
              </a:r>
              <a:endParaRPr lang="zh-CN" altLang="en-US">
                <a:solidFill>
                  <a:schemeClr val="bg1"/>
                </a:solidFill>
                <a:sym typeface="+mn-ea"/>
              </a:endParaRPr>
            </a:p>
            <a:p>
              <a:pPr marL="285750" lvl="0" indent="-285750" algn="l">
                <a:buClrTx/>
                <a:buSzTx/>
                <a:buFont typeface="Wingdings" panose="05000000000000000000" charset="0"/>
                <a:buChar char="p"/>
              </a:pPr>
              <a:r>
                <a:rPr lang="zh-CN" altLang="en-US">
                  <a:solidFill>
                    <a:schemeClr val="bg1"/>
                  </a:solidFill>
                  <a:sym typeface="+mn-ea"/>
                </a:rPr>
                <a:t>人力成本减少</a:t>
              </a:r>
              <a:r>
                <a:rPr lang="zh-CN" altLang="en-US" sz="2000">
                  <a:solidFill>
                    <a:srgbClr val="C00000"/>
                  </a:solidFill>
                  <a:sym typeface="+mn-ea"/>
                </a:rPr>
                <a:t>1500</a:t>
              </a:r>
              <a:r>
                <a:rPr lang="zh-CN" altLang="en-US" sz="2000">
                  <a:solidFill>
                    <a:srgbClr val="C00000"/>
                  </a:solidFill>
                  <a:sym typeface="+mn-ea"/>
                </a:rPr>
                <a:t>万</a:t>
              </a:r>
              <a:r>
                <a:rPr lang="zh-CN" altLang="en-US">
                  <a:solidFill>
                    <a:schemeClr val="bg1"/>
                  </a:solidFill>
                  <a:sym typeface="+mn-ea"/>
                </a:rPr>
                <a:t>以上</a:t>
              </a:r>
              <a:endParaRPr lang="zh-CN" altLang="en-US">
                <a:solidFill>
                  <a:schemeClr val="bg1"/>
                </a:solidFill>
                <a:sym typeface="+mn-ea"/>
              </a:endParaRPr>
            </a:p>
          </p:txBody>
        </p:sp>
        <p:sp>
          <p:nvSpPr>
            <p:cNvPr id="37" name="文本框 36"/>
            <p:cNvSpPr txBox="1"/>
            <p:nvPr/>
          </p:nvSpPr>
          <p:spPr>
            <a:xfrm>
              <a:off x="3096" y="5431"/>
              <a:ext cx="4700" cy="725"/>
            </a:xfrm>
            <a:prstGeom prst="rect">
              <a:avLst/>
            </a:prstGeom>
            <a:noFill/>
          </p:spPr>
          <p:txBody>
            <a:bodyPr wrap="square" rtlCol="0">
              <a:spAutoFit/>
            </a:bodyPr>
            <a:p>
              <a:pPr lvl="0" algn="ctr">
                <a:buClrTx/>
                <a:buSzTx/>
                <a:buFontTx/>
              </a:pPr>
              <a:r>
                <a:rPr lang="zh-CN" altLang="en-US" sz="2000" b="1" dirty="0" smtClean="0">
                  <a:solidFill>
                    <a:schemeClr val="accent2">
                      <a:lumMod val="60000"/>
                      <a:lumOff val="40000"/>
                    </a:schemeClr>
                  </a:solidFill>
                  <a:sym typeface="+mn-ea"/>
                </a:rPr>
                <a:t>远程开采是急迫需求</a:t>
              </a:r>
              <a:endParaRPr lang="zh-CN" altLang="en-US" sz="2000" b="1" dirty="0" smtClean="0">
                <a:solidFill>
                  <a:schemeClr val="accent2">
                    <a:lumMod val="60000"/>
                    <a:lumOff val="40000"/>
                  </a:schemeClr>
                </a:solidFill>
                <a:sym typeface="+mn-ea"/>
              </a:endParaRPr>
            </a:p>
          </p:txBody>
        </p:sp>
        <p:sp>
          <p:nvSpPr>
            <p:cNvPr id="38" name="文本框 37"/>
            <p:cNvSpPr txBox="1"/>
            <p:nvPr/>
          </p:nvSpPr>
          <p:spPr>
            <a:xfrm>
              <a:off x="2565" y="8273"/>
              <a:ext cx="5795" cy="725"/>
            </a:xfrm>
            <a:prstGeom prst="rect">
              <a:avLst/>
            </a:prstGeom>
            <a:noFill/>
          </p:spPr>
          <p:txBody>
            <a:bodyPr wrap="square" rtlCol="0">
              <a:spAutoFit/>
            </a:bodyPr>
            <a:p>
              <a:pPr lvl="0" algn="ctr">
                <a:buClrTx/>
                <a:buSzTx/>
                <a:buFontTx/>
              </a:pPr>
              <a:r>
                <a:rPr lang="zh-CN" altLang="en-US" sz="2000" b="1" dirty="0" smtClean="0">
                  <a:solidFill>
                    <a:schemeClr val="accent2">
                      <a:lumMod val="60000"/>
                      <a:lumOff val="40000"/>
                    </a:schemeClr>
                  </a:solidFill>
                  <a:sym typeface="+mn-ea"/>
                </a:rPr>
                <a:t>5G</a:t>
              </a:r>
              <a:r>
                <a:rPr lang="zh-CN" altLang="en-US" sz="2000" b="1" dirty="0" smtClean="0">
                  <a:solidFill>
                    <a:schemeClr val="accent2">
                      <a:lumMod val="60000"/>
                      <a:lumOff val="40000"/>
                    </a:schemeClr>
                  </a:solidFill>
                  <a:sym typeface="+mn-ea"/>
                </a:rPr>
                <a:t>基站覆盖无人矿山区域</a:t>
              </a:r>
              <a:endParaRPr lang="zh-CN" altLang="en-US" sz="2000" b="1" dirty="0" smtClean="0">
                <a:solidFill>
                  <a:schemeClr val="accent2">
                    <a:lumMod val="60000"/>
                    <a:lumOff val="40000"/>
                  </a:schemeClr>
                </a:solidFill>
                <a:sym typeface="+mn-ea"/>
              </a:endParaRPr>
            </a:p>
          </p:txBody>
        </p:sp>
        <p:sp>
          <p:nvSpPr>
            <p:cNvPr id="43" name="文本框 42"/>
            <p:cNvSpPr txBox="1"/>
            <p:nvPr/>
          </p:nvSpPr>
          <p:spPr>
            <a:xfrm>
              <a:off x="570" y="8917"/>
              <a:ext cx="9844" cy="1598"/>
            </a:xfrm>
            <a:prstGeom prst="rect">
              <a:avLst/>
            </a:prstGeom>
            <a:noFill/>
            <a:ln w="12700" cmpd="sng">
              <a:solidFill>
                <a:srgbClr val="4FCEFF"/>
              </a:solidFill>
              <a:prstDash val="solid"/>
            </a:ln>
          </p:spPr>
          <p:txBody>
            <a:bodyPr wrap="square" rtlCol="0">
              <a:spAutoFit/>
            </a:bodyPr>
            <a:p>
              <a:pPr marL="285750" lvl="0" indent="-285750" algn="l">
                <a:buClrTx/>
                <a:buSzTx/>
                <a:buFont typeface="Wingdings" panose="05000000000000000000" charset="0"/>
                <a:buChar char="p"/>
              </a:pPr>
              <a:r>
                <a:rPr lang="zh-CN" altLang="en-US">
                  <a:solidFill>
                    <a:schemeClr val="bg1"/>
                  </a:solidFill>
                  <a:sym typeface="+mn-ea"/>
                </a:rPr>
                <a:t>实现</a:t>
              </a:r>
              <a:r>
                <a:rPr lang="zh-CN" altLang="en-US" sz="2000">
                  <a:solidFill>
                    <a:srgbClr val="C00000"/>
                  </a:solidFill>
                  <a:sym typeface="+mn-ea"/>
                </a:rPr>
                <a:t>500</a:t>
              </a:r>
              <a:r>
                <a:rPr lang="zh-CN" altLang="en-US" sz="2000">
                  <a:solidFill>
                    <a:srgbClr val="C00000"/>
                  </a:solidFill>
                  <a:sym typeface="+mn-ea"/>
                </a:rPr>
                <a:t>万</a:t>
              </a:r>
              <a:r>
                <a:rPr lang="zh-CN" altLang="en-US">
                  <a:solidFill>
                    <a:schemeClr val="bg1"/>
                  </a:solidFill>
                  <a:sym typeface="+mn-ea"/>
                </a:rPr>
                <a:t>吨年产</a:t>
              </a:r>
              <a:endParaRPr lang="zh-CN" altLang="en-US">
                <a:solidFill>
                  <a:schemeClr val="bg1"/>
                </a:solidFill>
                <a:sym typeface="+mn-ea"/>
              </a:endParaRPr>
            </a:p>
            <a:p>
              <a:pPr marL="285750" lvl="0" indent="-285750" algn="l">
                <a:buClrTx/>
                <a:buSzTx/>
                <a:buFont typeface="Wingdings" panose="05000000000000000000" charset="0"/>
                <a:buChar char="p"/>
              </a:pPr>
              <a:r>
                <a:rPr lang="zh-CN" altLang="en-US" sz="2000">
                  <a:solidFill>
                    <a:srgbClr val="C00000"/>
                  </a:solidFill>
                  <a:sym typeface="+mn-ea"/>
                </a:rPr>
                <a:t>3</a:t>
              </a:r>
              <a:r>
                <a:rPr lang="zh-CN" altLang="en-US" sz="2000">
                  <a:solidFill>
                    <a:srgbClr val="C00000"/>
                  </a:solidFill>
                  <a:sym typeface="+mn-ea"/>
                </a:rPr>
                <a:t>台</a:t>
              </a:r>
              <a:r>
                <a:rPr lang="zh-CN" altLang="en-US" sz="2000">
                  <a:solidFill>
                    <a:srgbClr val="C00000"/>
                  </a:solidFill>
                  <a:sym typeface="+mn-ea"/>
                </a:rPr>
                <a:t>远程</a:t>
              </a:r>
              <a:r>
                <a:rPr lang="zh-CN" altLang="en-US">
                  <a:solidFill>
                    <a:schemeClr val="bg1"/>
                  </a:solidFill>
                  <a:sym typeface="+mn-ea"/>
                </a:rPr>
                <a:t>挖掘机，</a:t>
              </a:r>
              <a:r>
                <a:rPr lang="zh-CN" altLang="en-US" sz="2000">
                  <a:solidFill>
                    <a:srgbClr val="C00000"/>
                  </a:solidFill>
                  <a:sym typeface="+mn-ea"/>
                </a:rPr>
                <a:t>40</a:t>
              </a:r>
              <a:r>
                <a:rPr lang="zh-CN" altLang="en-US" sz="2000">
                  <a:solidFill>
                    <a:srgbClr val="C00000"/>
                  </a:solidFill>
                  <a:sym typeface="+mn-ea"/>
                </a:rPr>
                <a:t>台无人矿车</a:t>
              </a:r>
              <a:r>
                <a:rPr lang="zh-CN" altLang="en-US">
                  <a:solidFill>
                    <a:schemeClr val="bg1"/>
                  </a:solidFill>
                  <a:sym typeface="+mn-ea"/>
                </a:rPr>
                <a:t>已可实现全天候单车或编队自动运输，</a:t>
              </a:r>
              <a:r>
                <a:rPr lang="zh-CN" altLang="en-US" sz="2000">
                  <a:solidFill>
                    <a:srgbClr val="C00000"/>
                  </a:solidFill>
                  <a:sym typeface="+mn-ea"/>
                </a:rPr>
                <a:t>只需</a:t>
              </a:r>
              <a:r>
                <a:rPr lang="zh-CN" altLang="en-US" sz="2000">
                  <a:solidFill>
                    <a:srgbClr val="C00000"/>
                  </a:solidFill>
                  <a:sym typeface="+mn-ea"/>
                </a:rPr>
                <a:t>1</a:t>
              </a:r>
              <a:r>
                <a:rPr lang="zh-CN" altLang="en-US" sz="2000">
                  <a:solidFill>
                    <a:srgbClr val="C00000"/>
                  </a:solidFill>
                  <a:sym typeface="+mn-ea"/>
                </a:rPr>
                <a:t>台</a:t>
              </a:r>
              <a:r>
                <a:rPr lang="zh-CN" altLang="en-US" sz="2000">
                  <a:solidFill>
                    <a:srgbClr val="C00000"/>
                  </a:solidFill>
                  <a:sym typeface="+mn-ea"/>
                </a:rPr>
                <a:t>电脑辅助调度</a:t>
              </a:r>
              <a:endParaRPr lang="zh-CN" altLang="en-US" sz="2000">
                <a:solidFill>
                  <a:srgbClr val="C00000"/>
                </a:solidFill>
                <a:sym typeface="+mn-ea"/>
              </a:endParaRPr>
            </a:p>
          </p:txBody>
        </p:sp>
        <p:sp>
          <p:nvSpPr>
            <p:cNvPr id="44" name="右箭头 43"/>
            <p:cNvSpPr/>
            <p:nvPr/>
          </p:nvSpPr>
          <p:spPr>
            <a:xfrm>
              <a:off x="10392" y="4980"/>
              <a:ext cx="1594" cy="797"/>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endParaRPr lang="zh-CN" altLang="en-US"/>
            </a:p>
          </p:txBody>
        </p:sp>
        <mc:AlternateContent xmlns:mc="http://schemas.openxmlformats.org/markup-compatibility/2006">
          <mc:Choice xmlns:a14="http://schemas.microsoft.com/office/drawing/2010/main" Requires="a14">
            <p:sp>
              <p:nvSpPr>
                <p:cNvPr id="49" name="文本框 48"/>
                <p:cNvSpPr txBox="1"/>
                <p:nvPr/>
              </p:nvSpPr>
              <p:spPr>
                <a:xfrm>
                  <a:off x="570" y="6093"/>
                  <a:ext cx="9844" cy="1549"/>
                </a:xfrm>
                <a:prstGeom prst="rect">
                  <a:avLst/>
                </a:prstGeom>
                <a:noFill/>
                <a:ln w="12700" cmpd="sng">
                  <a:solidFill>
                    <a:srgbClr val="4FCEFF"/>
                  </a:solidFill>
                  <a:prstDash val="solid"/>
                </a:ln>
              </p:spPr>
              <p:txBody>
                <a:bodyPr wrap="square" rtlCol="0">
                  <a:spAutoFit/>
                </a:bodyPr>
                <a:p>
                  <a:pPr marL="285750" lvl="0" indent="-285750" algn="l">
                    <a:buClrTx/>
                    <a:buSzTx/>
                    <a:buFont typeface="Wingdings" panose="05000000000000000000" charset="0"/>
                    <a:buChar char="p"/>
                  </a:pPr>
                  <a:r>
                    <a:rPr lang="zh-CN" altLang="en-US" sz="2000">
                      <a:solidFill>
                        <a:srgbClr val="C00000"/>
                      </a:solidFill>
                      <a:sym typeface="+mn-ea"/>
                    </a:rPr>
                    <a:t>不规则巨大空采区</a:t>
                  </a:r>
                  <a:r>
                    <a:rPr lang="zh-CN" altLang="en-US">
                      <a:solidFill>
                        <a:schemeClr val="bg1"/>
                      </a:solidFill>
                      <a:sym typeface="+mn-ea"/>
                    </a:rPr>
                    <a:t>：</a:t>
                  </a:r>
                  <a14:m>
                    <m:oMath xmlns:m="http://schemas.openxmlformats.org/officeDocument/2006/math">
                      <m:r>
                        <a:rPr lang="zh-CN" altLang="en-US">
                          <a:solidFill>
                            <a:schemeClr val="bg1"/>
                          </a:solidFill>
                          <a:latin typeface="Cambria Math" panose="02040503050406030204" charset="0"/>
                          <a:sym typeface="+mn-ea"/>
                        </a:rPr>
                        <m:t>𝑠</m:t>
                      </m:r>
                      <m:r>
                        <a:rPr lang="zh-CN" altLang="en-US">
                          <a:solidFill>
                            <a:schemeClr val="bg1"/>
                          </a:solidFill>
                          <a:latin typeface="Cambria Math" panose="02040503050406030204" charset="0"/>
                          <a:sym typeface="+mn-ea"/>
                        </a:rPr>
                        <m:t>=</m:t>
                      </m:r>
                      <m:r>
                        <a:rPr lang="zh-CN" altLang="en-US">
                          <a:solidFill>
                            <a:schemeClr val="bg1"/>
                          </a:solidFill>
                          <a:latin typeface="Cambria Math" panose="02040503050406030204" charset="0"/>
                          <a:sym typeface="+mn-ea"/>
                        </a:rPr>
                        <m:t>120</m:t>
                      </m:r>
                      <m:r>
                        <a:rPr lang="zh-CN" altLang="en-US">
                          <a:solidFill>
                            <a:schemeClr val="bg1"/>
                          </a:solidFill>
                          <a:latin typeface="Cambria Math" panose="02040503050406030204" charset="0"/>
                          <a:sym typeface="+mn-ea"/>
                        </a:rPr>
                        <m:t>万</m:t>
                      </m:r>
                      <m:sSup>
                        <m:sSupPr>
                          <m:ctrlPr>
                            <a:rPr lang="zh-CN" altLang="en-US">
                              <a:solidFill>
                                <a:schemeClr val="bg1"/>
                              </a:solidFill>
                              <a:sym typeface="+mn-ea"/>
                            </a:rPr>
                          </m:ctrlPr>
                        </m:sSupPr>
                        <m:e>
                          <m:r>
                            <a:rPr lang="zh-CN" altLang="en-US">
                              <a:solidFill>
                                <a:schemeClr val="bg1"/>
                              </a:solidFill>
                              <a:latin typeface="Cambria Math" panose="02040503050406030204" charset="0"/>
                              <a:sym typeface="+mn-ea"/>
                            </a:rPr>
                            <m:t>𝑚</m:t>
                          </m:r>
                        </m:e>
                        <m:sup>
                          <m:r>
                            <a:rPr lang="zh-CN" altLang="en-US">
                              <a:solidFill>
                                <a:schemeClr val="bg1"/>
                              </a:solidFill>
                              <a:latin typeface="Cambria Math" panose="02040503050406030204" charset="0"/>
                              <a:sym typeface="+mn-ea"/>
                            </a:rPr>
                            <m:t>2</m:t>
                          </m:r>
                        </m:sup>
                      </m:sSup>
                      <m:r>
                        <a:rPr lang="zh-CN" altLang="en-US">
                          <a:solidFill>
                            <a:schemeClr val="bg1"/>
                          </a:solidFill>
                          <a:latin typeface="Cambria Math" panose="02040503050406030204" charset="0"/>
                          <a:sym typeface="+mn-ea"/>
                        </a:rPr>
                        <m:t>， </m:t>
                      </m:r>
                      <m:r>
                        <a:rPr lang="zh-CN" altLang="en-US">
                          <a:solidFill>
                            <a:schemeClr val="bg1"/>
                          </a:solidFill>
                          <a:latin typeface="Cambria Math" panose="02040503050406030204" charset="0"/>
                          <a:sym typeface="+mn-ea"/>
                        </a:rPr>
                        <m:t>𝑣</m:t>
                      </m:r>
                      <m:r>
                        <a:rPr lang="zh-CN" altLang="en-US">
                          <a:solidFill>
                            <a:schemeClr val="bg1"/>
                          </a:solidFill>
                          <a:latin typeface="Cambria Math" panose="02040503050406030204" charset="0"/>
                          <a:sym typeface="+mn-ea"/>
                        </a:rPr>
                        <m:t>= </m:t>
                      </m:r>
                      <m:r>
                        <a:rPr lang="zh-CN" altLang="en-US">
                          <a:solidFill>
                            <a:schemeClr val="bg1"/>
                          </a:solidFill>
                          <a:latin typeface="Cambria Math" panose="02040503050406030204" charset="0"/>
                          <a:sym typeface="+mn-ea"/>
                        </a:rPr>
                        <m:t>1800</m:t>
                      </m:r>
                      <m:r>
                        <a:rPr lang="zh-CN" altLang="en-US">
                          <a:solidFill>
                            <a:schemeClr val="bg1"/>
                          </a:solidFill>
                          <a:latin typeface="Cambria Math" panose="02040503050406030204" charset="0"/>
                          <a:sym typeface="+mn-ea"/>
                        </a:rPr>
                        <m:t>万</m:t>
                      </m:r>
                      <m:sSup>
                        <m:sSupPr>
                          <m:ctrlPr>
                            <a:rPr lang="zh-CN" altLang="en-US">
                              <a:solidFill>
                                <a:schemeClr val="bg1"/>
                              </a:solidFill>
                              <a:sym typeface="+mn-ea"/>
                            </a:rPr>
                          </m:ctrlPr>
                        </m:sSupPr>
                        <m:e>
                          <m:r>
                            <a:rPr lang="zh-CN" altLang="en-US">
                              <a:solidFill>
                                <a:schemeClr val="bg1"/>
                              </a:solidFill>
                              <a:latin typeface="Cambria Math" panose="02040503050406030204" charset="0"/>
                              <a:sym typeface="+mn-ea"/>
                            </a:rPr>
                            <m:t>𝑚</m:t>
                          </m:r>
                        </m:e>
                        <m:sup>
                          <m:r>
                            <a:rPr lang="zh-CN" altLang="en-US">
                              <a:solidFill>
                                <a:schemeClr val="bg1"/>
                              </a:solidFill>
                              <a:latin typeface="Cambria Math" panose="02040503050406030204" charset="0"/>
                              <a:sym typeface="+mn-ea"/>
                            </a:rPr>
                            <m:t>3</m:t>
                          </m:r>
                        </m:sup>
                      </m:sSup>
                    </m:oMath>
                  </a14:m>
                  <a:r>
                    <a:rPr lang="zh-CN" altLang="en-US">
                      <a:solidFill>
                        <a:schemeClr val="bg1"/>
                      </a:solidFill>
                      <a:sym typeface="+mn-ea"/>
                    </a:rPr>
                    <a:t>。</a:t>
                  </a:r>
                  <a:endParaRPr lang="zh-CN" altLang="en-US">
                    <a:solidFill>
                      <a:schemeClr val="bg1"/>
                    </a:solidFill>
                    <a:sym typeface="+mn-ea"/>
                  </a:endParaRPr>
                </a:p>
                <a:p>
                  <a:pPr marL="285750" lvl="0" indent="-285750" algn="l">
                    <a:buClrTx/>
                    <a:buSzTx/>
                    <a:buFont typeface="Wingdings" panose="05000000000000000000" charset="0"/>
                    <a:buChar char="p"/>
                  </a:pPr>
                  <a:r>
                    <a:rPr lang="zh-CN" altLang="en-US">
                      <a:solidFill>
                        <a:schemeClr val="bg1"/>
                      </a:solidFill>
                      <a:sym typeface="+mn-ea"/>
                    </a:rPr>
                    <a:t>危险高：随着开采台阶的下降，</a:t>
                  </a:r>
                  <a:r>
                    <a:rPr lang="zh-CN" altLang="en-US" sz="2000">
                      <a:solidFill>
                        <a:srgbClr val="C00000"/>
                      </a:solidFill>
                      <a:sym typeface="+mn-ea"/>
                    </a:rPr>
                    <a:t>出现露天平台塌</a:t>
                  </a:r>
                  <a:r>
                    <a:rPr lang="zh-CN" altLang="en-US" sz="2000">
                      <a:solidFill>
                        <a:srgbClr val="C00000"/>
                      </a:solidFill>
                      <a:sym typeface="+mn-ea"/>
                    </a:rPr>
                    <a:t>陷灾害</a:t>
                  </a:r>
                  <a:r>
                    <a:rPr lang="zh-CN" altLang="en-US">
                      <a:solidFill>
                        <a:schemeClr val="bg1"/>
                      </a:solidFill>
                      <a:sym typeface="+mn-ea"/>
                    </a:rPr>
                    <a:t>。</a:t>
                  </a:r>
                  <a:endParaRPr lang="zh-CN" altLang="en-US">
                    <a:solidFill>
                      <a:schemeClr val="bg1"/>
                    </a:solidFill>
                    <a:sym typeface="+mn-ea"/>
                  </a:endParaRPr>
                </a:p>
                <a:p>
                  <a:pPr marL="285750" lvl="0" indent="-285750" algn="l">
                    <a:buClrTx/>
                    <a:buSzTx/>
                    <a:buFont typeface="Wingdings" panose="05000000000000000000" charset="0"/>
                    <a:buChar char="p"/>
                  </a:pPr>
                  <a:r>
                    <a:rPr lang="zh-CN" altLang="en-US">
                      <a:solidFill>
                        <a:schemeClr val="bg1"/>
                      </a:solidFill>
                      <a:sym typeface="+mn-ea"/>
                    </a:rPr>
                    <a:t>落石是家常便饭。</a:t>
                  </a:r>
                  <a:endParaRPr lang="zh-CN" altLang="en-US">
                    <a:solidFill>
                      <a:schemeClr val="bg1"/>
                    </a:solidFill>
                    <a:sym typeface="+mn-ea"/>
                  </a:endParaRPr>
                </a:p>
              </p:txBody>
            </p:sp>
          </mc:Choice>
          <mc:Fallback>
            <p:sp>
              <p:nvSpPr>
                <p:cNvPr id="49" name="文本框 48"/>
                <p:cNvSpPr txBox="1">
                  <a:spLocks noRot="1" noChangeAspect="1" noMove="1" noResize="1" noEditPoints="1" noAdjustHandles="1" noChangeArrowheads="1" noChangeShapeType="1" noTextEdit="1"/>
                </p:cNvSpPr>
                <p:nvPr/>
              </p:nvSpPr>
              <p:spPr>
                <a:xfrm>
                  <a:off x="570" y="6093"/>
                  <a:ext cx="9844" cy="1549"/>
                </a:xfrm>
                <a:prstGeom prst="rect">
                  <a:avLst/>
                </a:prstGeom>
                <a:blipFill rotWithShape="1">
                  <a:blip r:embed="rId7"/>
                </a:blipFill>
                <a:ln w="12700" cmpd="sng">
                  <a:solidFill>
                    <a:srgbClr val="4FCEFF"/>
                  </a:solidFill>
                  <a:prstDash val="solid"/>
                </a:ln>
              </p:spPr>
              <p:txBody>
                <a:bodyPr/>
                <a:lstStyle/>
                <a:p>
                  <a:r>
                    <a:rPr lang="zh-CN" altLang="en-US">
                      <a:noFill/>
                    </a:rPr>
                    <a:t> </a:t>
                  </a:r>
                </a:p>
              </p:txBody>
            </p:sp>
          </mc:Fallback>
        </mc:AlternateContent>
      </p:gr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50"/>
                                        </p:tgtEl>
                                        <p:attrNameLst>
                                          <p:attrName>style.visibility</p:attrName>
                                        </p:attrNameLst>
                                      </p:cBhvr>
                                      <p:to>
                                        <p:strVal val="visible"/>
                                      </p:to>
                                    </p:set>
                                    <p:animEffect transition="in" filter="wipe(down)">
                                      <p:cBhvr>
                                        <p:cTn id="13"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p:cNvPicPr>
            <a:picLocks noChangeAspect="1"/>
          </p:cNvPicPr>
          <p:nvPr/>
        </p:nvPicPr>
        <p:blipFill>
          <a:blip r:embed="rId1" cstate="print"/>
          <a:stretch>
            <a:fillRect/>
          </a:stretch>
        </p:blipFill>
        <p:spPr>
          <a:xfrm>
            <a:off x="-319" y="0"/>
            <a:ext cx="12192635" cy="6858635"/>
          </a:xfrm>
          <a:prstGeom prst="rect">
            <a:avLst/>
          </a:prstGeom>
        </p:spPr>
      </p:pic>
      <p:sp>
        <p:nvSpPr>
          <p:cNvPr id="25" name="文本框 24"/>
          <p:cNvSpPr txBox="1"/>
          <p:nvPr/>
        </p:nvSpPr>
        <p:spPr>
          <a:xfrm>
            <a:off x="2439035" y="539749"/>
            <a:ext cx="7315200" cy="645160"/>
          </a:xfrm>
          <a:prstGeom prst="rect">
            <a:avLst/>
          </a:prstGeom>
          <a:noFill/>
        </p:spPr>
        <p:txBody>
          <a:bodyPr wrap="square" rtlCol="0">
            <a:spAutoFit/>
          </a:bodyPr>
          <a:lstStyle/>
          <a:p>
            <a:pPr algn="ctr"/>
            <a:r>
              <a:rPr lang="en-US" altLang="zh-CN" sz="3600" b="1" dirty="0">
                <a:solidFill>
                  <a:srgbClr val="FFC000"/>
                </a:solidFill>
                <a:latin typeface="+mn-ea"/>
              </a:rPr>
              <a:t>6G</a:t>
            </a:r>
            <a:r>
              <a:rPr lang="zh-CN" altLang="en-US" sz="3600" b="1" dirty="0">
                <a:solidFill>
                  <a:srgbClr val="FFC000"/>
                </a:solidFill>
                <a:latin typeface="+mn-ea"/>
              </a:rPr>
              <a:t>无线通信网络发展愿景</a:t>
            </a:r>
            <a:endParaRPr lang="zh-CN" altLang="en-US" sz="3600" b="1" dirty="0">
              <a:solidFill>
                <a:srgbClr val="FFC000"/>
              </a:solidFill>
              <a:latin typeface="+mn-ea"/>
            </a:endParaRPr>
          </a:p>
        </p:txBody>
      </p:sp>
      <p:pic>
        <p:nvPicPr>
          <p:cNvPr id="2" name="图片 1"/>
          <p:cNvPicPr>
            <a:picLocks noChangeAspect="1"/>
          </p:cNvPicPr>
          <p:nvPr/>
        </p:nvPicPr>
        <p:blipFill>
          <a:blip r:embed="rId1" cstate="print"/>
          <a:stretch>
            <a:fillRect/>
          </a:stretch>
        </p:blipFill>
        <p:spPr>
          <a:xfrm>
            <a:off x="179386" y="0"/>
            <a:ext cx="12192635" cy="6858635"/>
          </a:xfrm>
          <a:prstGeom prst="rect">
            <a:avLst/>
          </a:prstGeom>
        </p:spPr>
      </p:pic>
      <p:sp>
        <p:nvSpPr>
          <p:cNvPr id="5" name="文本框 4"/>
          <p:cNvSpPr txBox="1"/>
          <p:nvPr/>
        </p:nvSpPr>
        <p:spPr>
          <a:xfrm>
            <a:off x="635" y="0"/>
            <a:ext cx="11370310" cy="645160"/>
          </a:xfrm>
          <a:prstGeom prst="rect">
            <a:avLst/>
          </a:prstGeom>
          <a:noFill/>
        </p:spPr>
        <p:txBody>
          <a:bodyPr wrap="square" rtlCol="0">
            <a:spAutoFit/>
          </a:bodyPr>
          <a:p>
            <a:pPr algn="l"/>
            <a:r>
              <a:rPr lang="zh-CN" altLang="en-US" sz="3600" b="1" dirty="0">
                <a:solidFill>
                  <a:srgbClr val="FFC000"/>
                </a:solidFill>
                <a:latin typeface="+mn-ea"/>
              </a:rPr>
              <a:t>宁波舟山港：</a:t>
            </a:r>
            <a:r>
              <a:rPr lang="en-US" altLang="zh-CN" sz="3600" b="1" dirty="0">
                <a:solidFill>
                  <a:srgbClr val="FFC000"/>
                </a:solidFill>
                <a:latin typeface="+mn-ea"/>
              </a:rPr>
              <a:t>5G</a:t>
            </a:r>
            <a:r>
              <a:rPr lang="zh-CN" altLang="en-US" sz="3600" b="1" dirty="0">
                <a:solidFill>
                  <a:srgbClr val="FFC000"/>
                </a:solidFill>
                <a:latin typeface="+mn-ea"/>
              </a:rPr>
              <a:t>龙门吊远程操控，提升效率，降低成本</a:t>
            </a:r>
            <a:endParaRPr lang="zh-CN" altLang="en-US" sz="3600" b="1" dirty="0">
              <a:solidFill>
                <a:srgbClr val="FFC000"/>
              </a:solidFill>
              <a:latin typeface="+mn-ea"/>
            </a:endParaRPr>
          </a:p>
        </p:txBody>
      </p:sp>
      <p:pic>
        <p:nvPicPr>
          <p:cNvPr id="3" name="图片 2"/>
          <p:cNvPicPr>
            <a:picLocks noChangeAspect="1"/>
          </p:cNvPicPr>
          <p:nvPr/>
        </p:nvPicPr>
        <p:blipFill>
          <a:blip r:embed="rId2"/>
          <a:stretch>
            <a:fillRect/>
          </a:stretch>
        </p:blipFill>
        <p:spPr>
          <a:xfrm>
            <a:off x="3271837" y="1184910"/>
            <a:ext cx="2461895" cy="1729740"/>
          </a:xfrm>
          <a:prstGeom prst="rect">
            <a:avLst/>
          </a:prstGeom>
        </p:spPr>
      </p:pic>
      <p:sp>
        <p:nvSpPr>
          <p:cNvPr id="70" name="文本框 69"/>
          <p:cNvSpPr txBox="1"/>
          <p:nvPr/>
        </p:nvSpPr>
        <p:spPr>
          <a:xfrm>
            <a:off x="3237230" y="827405"/>
            <a:ext cx="2531110" cy="398780"/>
          </a:xfrm>
          <a:prstGeom prst="rect">
            <a:avLst/>
          </a:prstGeom>
          <a:noFill/>
        </p:spPr>
        <p:txBody>
          <a:bodyPr wrap="square" rtlCol="0">
            <a:spAutoFit/>
          </a:bodyPr>
          <a:p>
            <a:pPr algn="ctr">
              <a:buClrTx/>
              <a:buSzTx/>
              <a:buFontTx/>
            </a:pPr>
            <a:r>
              <a:rPr lang="zh-CN" altLang="en-US" sz="2000" b="1" dirty="0" smtClean="0">
                <a:solidFill>
                  <a:schemeClr val="accent2">
                    <a:lumMod val="60000"/>
                    <a:lumOff val="40000"/>
                  </a:schemeClr>
                </a:solidFill>
              </a:rPr>
              <a:t>精准控制需18路高清</a:t>
            </a:r>
            <a:endParaRPr lang="zh-CN" altLang="en-US" sz="2000" b="1" dirty="0" smtClean="0">
              <a:solidFill>
                <a:schemeClr val="accent2">
                  <a:lumMod val="60000"/>
                  <a:lumOff val="40000"/>
                </a:schemeClr>
              </a:solidFill>
            </a:endParaRPr>
          </a:p>
        </p:txBody>
      </p:sp>
      <p:sp>
        <p:nvSpPr>
          <p:cNvPr id="27" name="文本框 26"/>
          <p:cNvSpPr txBox="1"/>
          <p:nvPr/>
        </p:nvSpPr>
        <p:spPr>
          <a:xfrm>
            <a:off x="3138805" y="2998470"/>
            <a:ext cx="2727960" cy="583565"/>
          </a:xfrm>
          <a:prstGeom prst="rect">
            <a:avLst/>
          </a:prstGeom>
          <a:noFill/>
          <a:ln w="12700" cmpd="sng">
            <a:noFill/>
            <a:prstDash val="solid"/>
          </a:ln>
        </p:spPr>
        <p:txBody>
          <a:bodyPr wrap="square" rtlCol="0">
            <a:spAutoFit/>
          </a:bodyPr>
          <a:p>
            <a:pPr lvl="0" algn="ctr">
              <a:buClrTx/>
              <a:buSzTx/>
              <a:buFont typeface="Wingdings" panose="05000000000000000000" charset="0"/>
            </a:pPr>
            <a:r>
              <a:rPr lang="zh-CN" altLang="zh-CN" sz="1600">
                <a:solidFill>
                  <a:schemeClr val="bg1">
                    <a:lumMod val="85000"/>
                  </a:schemeClr>
                </a:solidFill>
                <a:sym typeface="+mn-ea"/>
              </a:rPr>
              <a:t>50</a:t>
            </a:r>
            <a:r>
              <a:rPr lang="zh-CN" altLang="zh-CN" sz="1600">
                <a:solidFill>
                  <a:schemeClr val="bg1">
                    <a:lumMod val="85000"/>
                  </a:schemeClr>
                </a:solidFill>
                <a:sym typeface="+mn-ea"/>
              </a:rPr>
              <a:t>台龙门吊，每台</a:t>
            </a:r>
            <a:r>
              <a:rPr lang="zh-CN" altLang="zh-CN" sz="1600">
                <a:solidFill>
                  <a:schemeClr val="bg1">
                    <a:lumMod val="85000"/>
                  </a:schemeClr>
                </a:solidFill>
                <a:sym typeface="+mn-ea"/>
              </a:rPr>
              <a:t>10-18</a:t>
            </a:r>
            <a:r>
              <a:rPr lang="zh-CN" altLang="zh-CN" sz="1600">
                <a:solidFill>
                  <a:schemeClr val="bg1">
                    <a:lumMod val="85000"/>
                  </a:schemeClr>
                </a:solidFill>
                <a:sym typeface="+mn-ea"/>
              </a:rPr>
              <a:t>个</a:t>
            </a:r>
            <a:r>
              <a:rPr lang="zh-CN" altLang="zh-CN" sz="1600">
                <a:solidFill>
                  <a:schemeClr val="bg1">
                    <a:lumMod val="85000"/>
                  </a:schemeClr>
                </a:solidFill>
                <a:sym typeface="+mn-ea"/>
              </a:rPr>
              <a:t>摄像</a:t>
            </a:r>
            <a:r>
              <a:rPr lang="zh-CN" altLang="zh-CN" sz="1600">
                <a:solidFill>
                  <a:schemeClr val="bg1">
                    <a:lumMod val="85000"/>
                  </a:schemeClr>
                </a:solidFill>
                <a:sym typeface="+mn-ea"/>
              </a:rPr>
              <a:t>头，多角度监控</a:t>
            </a:r>
            <a:endParaRPr lang="zh-CN" altLang="zh-CN" sz="1600">
              <a:solidFill>
                <a:schemeClr val="bg1">
                  <a:lumMod val="85000"/>
                </a:schemeClr>
              </a:solidFill>
              <a:sym typeface="+mn-ea"/>
            </a:endParaRPr>
          </a:p>
        </p:txBody>
      </p:sp>
      <p:pic>
        <p:nvPicPr>
          <p:cNvPr id="9" name="图片 8"/>
          <p:cNvPicPr>
            <a:picLocks noChangeAspect="1"/>
          </p:cNvPicPr>
          <p:nvPr/>
        </p:nvPicPr>
        <p:blipFill>
          <a:blip r:embed="rId3"/>
          <a:stretch>
            <a:fillRect/>
          </a:stretch>
        </p:blipFill>
        <p:spPr>
          <a:xfrm>
            <a:off x="179070" y="1184910"/>
            <a:ext cx="2461895" cy="1729740"/>
          </a:xfrm>
          <a:prstGeom prst="rect">
            <a:avLst/>
          </a:prstGeom>
        </p:spPr>
      </p:pic>
      <p:sp>
        <p:nvSpPr>
          <p:cNvPr id="10" name="文本框 9"/>
          <p:cNvSpPr txBox="1"/>
          <p:nvPr/>
        </p:nvSpPr>
        <p:spPr>
          <a:xfrm>
            <a:off x="268605" y="827405"/>
            <a:ext cx="2282825" cy="398780"/>
          </a:xfrm>
          <a:prstGeom prst="rect">
            <a:avLst/>
          </a:prstGeom>
          <a:noFill/>
        </p:spPr>
        <p:txBody>
          <a:bodyPr wrap="square" rtlCol="0">
            <a:spAutoFit/>
          </a:bodyPr>
          <a:p>
            <a:pPr algn="ctr"/>
            <a:r>
              <a:rPr lang="zh-CN" altLang="en-US" sz="2000" b="1" dirty="0" smtClean="0">
                <a:solidFill>
                  <a:schemeClr val="accent2">
                    <a:lumMod val="60000"/>
                    <a:lumOff val="40000"/>
                  </a:schemeClr>
                </a:solidFill>
              </a:rPr>
              <a:t>现有龙门吊的光纤</a:t>
            </a:r>
            <a:endParaRPr lang="zh-CN" altLang="en-US" sz="2000" b="1" dirty="0" smtClean="0">
              <a:solidFill>
                <a:schemeClr val="accent2">
                  <a:lumMod val="60000"/>
                  <a:lumOff val="40000"/>
                </a:schemeClr>
              </a:solidFill>
            </a:endParaRPr>
          </a:p>
        </p:txBody>
      </p:sp>
      <p:sp>
        <p:nvSpPr>
          <p:cNvPr id="11" name="文本框 10"/>
          <p:cNvSpPr txBox="1"/>
          <p:nvPr/>
        </p:nvSpPr>
        <p:spPr>
          <a:xfrm>
            <a:off x="161290" y="2998470"/>
            <a:ext cx="2497455" cy="583565"/>
          </a:xfrm>
          <a:prstGeom prst="rect">
            <a:avLst/>
          </a:prstGeom>
          <a:noFill/>
          <a:ln w="12700" cmpd="sng">
            <a:noFill/>
            <a:prstDash val="solid"/>
          </a:ln>
        </p:spPr>
        <p:txBody>
          <a:bodyPr wrap="square" rtlCol="0">
            <a:spAutoFit/>
          </a:bodyPr>
          <a:p>
            <a:pPr lvl="0" indent="0" algn="ctr">
              <a:buClrTx/>
              <a:buSzTx/>
              <a:buFont typeface="Wingdings" panose="05000000000000000000" charset="0"/>
              <a:buNone/>
            </a:pPr>
            <a:r>
              <a:rPr lang="zh-CN" altLang="zh-CN" sz="1600">
                <a:solidFill>
                  <a:schemeClr val="bg1">
                    <a:lumMod val="85000"/>
                  </a:schemeClr>
                </a:solidFill>
                <a:sym typeface="+mn-ea"/>
              </a:rPr>
              <a:t>部署光纤转盘易缠绕；受海潮影响，近海不易铺设。</a:t>
            </a:r>
            <a:endParaRPr lang="zh-CN" altLang="zh-CN" sz="1600">
              <a:solidFill>
                <a:schemeClr val="bg1">
                  <a:lumMod val="85000"/>
                </a:schemeClr>
              </a:solidFill>
              <a:sym typeface="+mn-ea"/>
            </a:endParaRPr>
          </a:p>
        </p:txBody>
      </p:sp>
      <p:sp>
        <p:nvSpPr>
          <p:cNvPr id="12" name="文本框 11"/>
          <p:cNvSpPr txBox="1"/>
          <p:nvPr/>
        </p:nvSpPr>
        <p:spPr>
          <a:xfrm>
            <a:off x="6806565" y="2998470"/>
            <a:ext cx="4873625" cy="583565"/>
          </a:xfrm>
          <a:prstGeom prst="rect">
            <a:avLst/>
          </a:prstGeom>
          <a:noFill/>
          <a:ln w="12700" cmpd="sng">
            <a:noFill/>
            <a:prstDash val="solid"/>
          </a:ln>
        </p:spPr>
        <p:txBody>
          <a:bodyPr wrap="square" rtlCol="0">
            <a:spAutoFit/>
          </a:bodyPr>
          <a:p>
            <a:pPr lvl="0" algn="ctr">
              <a:buClrTx/>
              <a:buSzTx/>
              <a:buFont typeface="Wingdings" panose="05000000000000000000" charset="0"/>
            </a:pPr>
            <a:r>
              <a:rPr lang="zh-CN" altLang="zh-CN" sz="1600">
                <a:solidFill>
                  <a:schemeClr val="bg1">
                    <a:lumMod val="85000"/>
                  </a:schemeClr>
                </a:solidFill>
                <a:sym typeface="+mn-ea"/>
              </a:rPr>
              <a:t>中控室远程驾驶</a:t>
            </a:r>
            <a:r>
              <a:rPr lang="zh-CN" altLang="zh-CN" sz="1600">
                <a:solidFill>
                  <a:srgbClr val="FF0000"/>
                </a:solidFill>
                <a:sym typeface="+mn-ea"/>
              </a:rPr>
              <a:t>远程可同时操控</a:t>
            </a:r>
            <a:r>
              <a:rPr lang="zh-CN" altLang="zh-CN" sz="1600">
                <a:solidFill>
                  <a:srgbClr val="FF0000"/>
                </a:solidFill>
                <a:sym typeface="+mn-ea"/>
              </a:rPr>
              <a:t>2-3</a:t>
            </a:r>
            <a:r>
              <a:rPr lang="zh-CN" altLang="zh-CN" sz="1600">
                <a:solidFill>
                  <a:srgbClr val="FF0000"/>
                </a:solidFill>
                <a:sym typeface="+mn-ea"/>
              </a:rPr>
              <a:t>台。</a:t>
            </a:r>
            <a:endParaRPr lang="zh-CN" altLang="zh-CN" sz="1600">
              <a:solidFill>
                <a:schemeClr val="bg1">
                  <a:lumMod val="85000"/>
                </a:schemeClr>
              </a:solidFill>
              <a:sym typeface="+mn-ea"/>
            </a:endParaRPr>
          </a:p>
          <a:p>
            <a:pPr lvl="0" algn="ctr">
              <a:buClrTx/>
              <a:buSzTx/>
              <a:buFont typeface="Wingdings" panose="05000000000000000000" charset="0"/>
            </a:pPr>
            <a:r>
              <a:rPr lang="zh-CN" altLang="zh-CN" sz="1600">
                <a:solidFill>
                  <a:schemeClr val="bg1">
                    <a:lumMod val="85000"/>
                  </a:schemeClr>
                </a:solidFill>
                <a:sym typeface="+mn-ea"/>
              </a:rPr>
              <a:t>网络需求：</a:t>
            </a:r>
            <a:r>
              <a:rPr lang="zh-CN" altLang="zh-CN" sz="1600">
                <a:solidFill>
                  <a:srgbClr val="FF0000"/>
                </a:solidFill>
                <a:sym typeface="+mn-ea"/>
              </a:rPr>
              <a:t>带宽</a:t>
            </a:r>
            <a:r>
              <a:rPr lang="zh-CN" altLang="zh-CN" sz="1600">
                <a:solidFill>
                  <a:srgbClr val="FF0000"/>
                </a:solidFill>
                <a:sym typeface="+mn-ea"/>
              </a:rPr>
              <a:t>50Mbps/</a:t>
            </a:r>
            <a:r>
              <a:rPr lang="zh-CN" altLang="zh-CN" sz="1600">
                <a:solidFill>
                  <a:srgbClr val="FF0000"/>
                </a:solidFill>
                <a:sym typeface="+mn-ea"/>
              </a:rPr>
              <a:t>台，端到端时延</a:t>
            </a:r>
            <a:r>
              <a:rPr lang="zh-CN" altLang="zh-CN" sz="1600">
                <a:solidFill>
                  <a:srgbClr val="FF0000"/>
                </a:solidFill>
                <a:sym typeface="+mn-ea"/>
              </a:rPr>
              <a:t>40ms</a:t>
            </a:r>
            <a:endParaRPr lang="zh-CN" altLang="zh-CN" sz="1600">
              <a:solidFill>
                <a:srgbClr val="FF0000"/>
              </a:solidFill>
              <a:sym typeface="+mn-ea"/>
            </a:endParaRPr>
          </a:p>
        </p:txBody>
      </p:sp>
      <p:grpSp>
        <p:nvGrpSpPr>
          <p:cNvPr id="21" name="组合 20"/>
          <p:cNvGrpSpPr/>
          <p:nvPr/>
        </p:nvGrpSpPr>
        <p:grpSpPr>
          <a:xfrm>
            <a:off x="6638608" y="827405"/>
            <a:ext cx="5209540" cy="2086610"/>
            <a:chOff x="10492" y="1303"/>
            <a:chExt cx="8204" cy="3286"/>
          </a:xfrm>
        </p:grpSpPr>
        <p:grpSp>
          <p:nvGrpSpPr>
            <p:cNvPr id="20" name="组合 19"/>
            <p:cNvGrpSpPr/>
            <p:nvPr/>
          </p:nvGrpSpPr>
          <p:grpSpPr>
            <a:xfrm>
              <a:off x="14820" y="1303"/>
              <a:ext cx="3876" cy="3287"/>
              <a:chOff x="14756" y="1303"/>
              <a:chExt cx="3876" cy="3287"/>
            </a:xfrm>
          </p:grpSpPr>
          <p:pic>
            <p:nvPicPr>
              <p:cNvPr id="4" name="图片 3"/>
              <p:cNvPicPr>
                <a:picLocks noChangeAspect="1"/>
              </p:cNvPicPr>
              <p:nvPr/>
            </p:nvPicPr>
            <p:blipFill>
              <a:blip r:embed="rId4"/>
              <a:stretch>
                <a:fillRect/>
              </a:stretch>
            </p:blipFill>
            <p:spPr>
              <a:xfrm>
                <a:off x="14756" y="1866"/>
                <a:ext cx="3877" cy="2724"/>
              </a:xfrm>
              <a:prstGeom prst="rect">
                <a:avLst/>
              </a:prstGeom>
            </p:spPr>
          </p:pic>
          <p:sp>
            <p:nvSpPr>
              <p:cNvPr id="6" name="文本框 5"/>
              <p:cNvSpPr txBox="1"/>
              <p:nvPr/>
            </p:nvSpPr>
            <p:spPr>
              <a:xfrm>
                <a:off x="15643" y="1303"/>
                <a:ext cx="2071" cy="628"/>
              </a:xfrm>
              <a:prstGeom prst="rect">
                <a:avLst/>
              </a:prstGeom>
              <a:noFill/>
            </p:spPr>
            <p:txBody>
              <a:bodyPr wrap="square" rtlCol="0">
                <a:spAutoFit/>
              </a:bodyPr>
              <a:p>
                <a:pPr lvl="0" algn="ctr">
                  <a:buClrTx/>
                  <a:buSzTx/>
                  <a:buFontTx/>
                </a:pPr>
                <a:r>
                  <a:rPr lang="zh-CN" altLang="en-US" sz="2000" b="1" dirty="0" smtClean="0">
                    <a:solidFill>
                      <a:schemeClr val="accent2">
                        <a:lumMod val="60000"/>
                        <a:lumOff val="40000"/>
                      </a:schemeClr>
                    </a:solidFill>
                    <a:sym typeface="+mn-ea"/>
                  </a:rPr>
                  <a:t>现场作业</a:t>
                </a:r>
                <a:endParaRPr lang="zh-CN" altLang="en-US" sz="2000" b="1" dirty="0" smtClean="0">
                  <a:solidFill>
                    <a:schemeClr val="accent2">
                      <a:lumMod val="60000"/>
                      <a:lumOff val="40000"/>
                    </a:schemeClr>
                  </a:solidFill>
                  <a:sym typeface="+mn-ea"/>
                </a:endParaRPr>
              </a:p>
            </p:txBody>
          </p:sp>
        </p:grpSp>
        <p:grpSp>
          <p:nvGrpSpPr>
            <p:cNvPr id="19" name="组合 18"/>
            <p:cNvGrpSpPr/>
            <p:nvPr/>
          </p:nvGrpSpPr>
          <p:grpSpPr>
            <a:xfrm>
              <a:off x="10492" y="1303"/>
              <a:ext cx="3876" cy="3287"/>
              <a:chOff x="10652" y="1303"/>
              <a:chExt cx="3876" cy="3287"/>
            </a:xfrm>
          </p:grpSpPr>
          <p:sp>
            <p:nvSpPr>
              <p:cNvPr id="8" name="文本框 7"/>
              <p:cNvSpPr txBox="1"/>
              <p:nvPr/>
            </p:nvSpPr>
            <p:spPr>
              <a:xfrm>
                <a:off x="10764" y="1303"/>
                <a:ext cx="3653" cy="628"/>
              </a:xfrm>
              <a:prstGeom prst="rect">
                <a:avLst/>
              </a:prstGeom>
              <a:noFill/>
            </p:spPr>
            <p:txBody>
              <a:bodyPr wrap="square" rtlCol="0">
                <a:spAutoFit/>
              </a:bodyPr>
              <a:p>
                <a:pPr lvl="0" algn="ctr">
                  <a:buClrTx/>
                  <a:buSzTx/>
                  <a:buFontTx/>
                </a:pPr>
                <a:r>
                  <a:rPr lang="zh-CN" altLang="en-US" sz="2000" b="1" dirty="0" smtClean="0">
                    <a:solidFill>
                      <a:schemeClr val="accent2">
                        <a:lumMod val="60000"/>
                        <a:lumOff val="40000"/>
                      </a:schemeClr>
                    </a:solidFill>
                    <a:sym typeface="+mn-ea"/>
                  </a:rPr>
                  <a:t>远程监控和遥控杆</a:t>
                </a:r>
                <a:endParaRPr lang="zh-CN" altLang="en-US" sz="2000" b="1" dirty="0" smtClean="0">
                  <a:solidFill>
                    <a:schemeClr val="accent2">
                      <a:lumMod val="60000"/>
                      <a:lumOff val="40000"/>
                    </a:schemeClr>
                  </a:solidFill>
                  <a:sym typeface="+mn-ea"/>
                </a:endParaRPr>
              </a:p>
            </p:txBody>
          </p:sp>
          <p:pic>
            <p:nvPicPr>
              <p:cNvPr id="13" name="图片 12"/>
              <p:cNvPicPr>
                <a:picLocks noChangeAspect="1"/>
              </p:cNvPicPr>
              <p:nvPr/>
            </p:nvPicPr>
            <p:blipFill>
              <a:blip r:embed="rId5"/>
              <a:stretch>
                <a:fillRect/>
              </a:stretch>
            </p:blipFill>
            <p:spPr>
              <a:xfrm>
                <a:off x="10652" y="1866"/>
                <a:ext cx="3877" cy="2724"/>
              </a:xfrm>
              <a:prstGeom prst="rect">
                <a:avLst/>
              </a:prstGeom>
            </p:spPr>
          </p:pic>
        </p:grpSp>
      </p:grpSp>
      <p:sp>
        <p:nvSpPr>
          <p:cNvPr id="15" name="文本框 14"/>
          <p:cNvSpPr txBox="1"/>
          <p:nvPr/>
        </p:nvSpPr>
        <p:spPr>
          <a:xfrm>
            <a:off x="938213" y="3835400"/>
            <a:ext cx="3886200" cy="706755"/>
          </a:xfrm>
          <a:prstGeom prst="rect">
            <a:avLst/>
          </a:prstGeom>
          <a:noFill/>
        </p:spPr>
        <p:txBody>
          <a:bodyPr wrap="square" rtlCol="0">
            <a:spAutoFit/>
          </a:bodyPr>
          <a:p>
            <a:pPr lvl="0" algn="ctr">
              <a:buClrTx/>
              <a:buSzTx/>
              <a:buFontTx/>
            </a:pPr>
            <a:r>
              <a:rPr lang="zh-CN" altLang="en-US" sz="2000" b="1" dirty="0" smtClean="0">
                <a:solidFill>
                  <a:schemeClr val="accent2">
                    <a:lumMod val="60000"/>
                    <a:lumOff val="40000"/>
                  </a:schemeClr>
                </a:solidFill>
                <a:sym typeface="+mn-ea"/>
              </a:rPr>
              <a:t>完成无线部署，三个宏站</a:t>
            </a:r>
            <a:r>
              <a:rPr lang="zh-CN" altLang="en-US" sz="2000" b="1" dirty="0" smtClean="0">
                <a:solidFill>
                  <a:schemeClr val="accent2">
                    <a:lumMod val="60000"/>
                    <a:lumOff val="40000"/>
                  </a:schemeClr>
                </a:solidFill>
                <a:sym typeface="+mn-ea"/>
              </a:rPr>
              <a:t>+8AAU</a:t>
            </a:r>
            <a:r>
              <a:rPr lang="zh-CN" altLang="en-US" sz="2000" b="1" dirty="0" smtClean="0">
                <a:solidFill>
                  <a:schemeClr val="accent2">
                    <a:lumMod val="60000"/>
                    <a:lumOff val="40000"/>
                  </a:schemeClr>
                </a:solidFill>
                <a:sym typeface="+mn-ea"/>
              </a:rPr>
              <a:t>。</a:t>
            </a:r>
            <a:endParaRPr lang="zh-CN" altLang="en-US" sz="2000" b="1" dirty="0" smtClean="0">
              <a:solidFill>
                <a:schemeClr val="accent2">
                  <a:lumMod val="60000"/>
                  <a:lumOff val="40000"/>
                </a:schemeClr>
              </a:solidFill>
              <a:sym typeface="+mn-ea"/>
            </a:endParaRPr>
          </a:p>
          <a:p>
            <a:pPr lvl="0" algn="ctr">
              <a:buClrTx/>
              <a:buSzTx/>
              <a:buFontTx/>
            </a:pPr>
            <a:r>
              <a:rPr lang="zh-CN" altLang="en-US" sz="2000" b="1" dirty="0" smtClean="0">
                <a:solidFill>
                  <a:schemeClr val="accent2">
                    <a:lumMod val="60000"/>
                    <a:lumOff val="40000"/>
                  </a:schemeClr>
                </a:solidFill>
                <a:sym typeface="+mn-ea"/>
              </a:rPr>
              <a:t>一期</a:t>
            </a:r>
            <a:r>
              <a:rPr lang="zh-CN" altLang="en-US" sz="2000" b="1" dirty="0" smtClean="0">
                <a:solidFill>
                  <a:schemeClr val="accent2">
                    <a:lumMod val="60000"/>
                    <a:lumOff val="40000"/>
                  </a:schemeClr>
                </a:solidFill>
                <a:sym typeface="+mn-ea"/>
              </a:rPr>
              <a:t>1500</a:t>
            </a:r>
            <a:r>
              <a:rPr lang="zh-CN" altLang="en-US" sz="2000" b="1" dirty="0" smtClean="0">
                <a:solidFill>
                  <a:schemeClr val="accent2">
                    <a:lumMod val="60000"/>
                    <a:lumOff val="40000"/>
                  </a:schemeClr>
                </a:solidFill>
                <a:sym typeface="+mn-ea"/>
              </a:rPr>
              <a:t>平米红色区域</a:t>
            </a:r>
            <a:endParaRPr lang="zh-CN" altLang="en-US" sz="2000" b="1" dirty="0" smtClean="0">
              <a:solidFill>
                <a:schemeClr val="accent2">
                  <a:lumMod val="60000"/>
                  <a:lumOff val="40000"/>
                </a:schemeClr>
              </a:solidFill>
              <a:sym typeface="+mn-ea"/>
            </a:endParaRPr>
          </a:p>
        </p:txBody>
      </p:sp>
      <p:pic>
        <p:nvPicPr>
          <p:cNvPr id="16" name="图片 15"/>
          <p:cNvPicPr>
            <a:picLocks noChangeAspect="1"/>
          </p:cNvPicPr>
          <p:nvPr/>
        </p:nvPicPr>
        <p:blipFill>
          <a:blip r:embed="rId6"/>
          <a:stretch>
            <a:fillRect/>
          </a:stretch>
        </p:blipFill>
        <p:spPr>
          <a:xfrm>
            <a:off x="478790" y="4478655"/>
            <a:ext cx="4805045" cy="2230120"/>
          </a:xfrm>
          <a:prstGeom prst="rect">
            <a:avLst/>
          </a:prstGeom>
          <a:effectLst>
            <a:outerShdw blurRad="1270000" dist="50800" dir="5400000" algn="ctr" rotWithShape="0">
              <a:srgbClr val="000000">
                <a:alpha val="43000"/>
              </a:srgbClr>
            </a:outerShdw>
          </a:effectLst>
        </p:spPr>
      </p:pic>
      <p:sp>
        <p:nvSpPr>
          <p:cNvPr id="18" name="文本框 17"/>
          <p:cNvSpPr txBox="1"/>
          <p:nvPr/>
        </p:nvSpPr>
        <p:spPr>
          <a:xfrm>
            <a:off x="6411595" y="4478655"/>
            <a:ext cx="5158105" cy="2245360"/>
          </a:xfrm>
          <a:prstGeom prst="rect">
            <a:avLst/>
          </a:prstGeom>
          <a:noFill/>
          <a:ln w="12700" cmpd="sng">
            <a:solidFill>
              <a:srgbClr val="4FCEFF"/>
            </a:solidFill>
            <a:prstDash val="solid"/>
          </a:ln>
        </p:spPr>
        <p:txBody>
          <a:bodyPr wrap="square" rtlCol="0">
            <a:spAutoFit/>
          </a:bodyPr>
          <a:p>
            <a:pPr marL="342900" lvl="0" indent="-342900" algn="l">
              <a:buClrTx/>
              <a:buSzTx/>
              <a:buFont typeface="Wingdings" panose="05000000000000000000" charset="0"/>
              <a:buChar char="p"/>
            </a:pPr>
            <a:r>
              <a:rPr lang="zh-CN" altLang="en-US" sz="2000">
                <a:solidFill>
                  <a:schemeClr val="bg1"/>
                </a:solidFill>
                <a:sym typeface="+mn-ea"/>
              </a:rPr>
              <a:t>效率：游龙转场效率</a:t>
            </a:r>
            <a:r>
              <a:rPr lang="zh-CN" altLang="en-US" sz="2000">
                <a:solidFill>
                  <a:srgbClr val="FF0000"/>
                </a:solidFill>
                <a:sym typeface="+mn-ea"/>
              </a:rPr>
              <a:t>提升一倍以上</a:t>
            </a:r>
            <a:r>
              <a:rPr lang="zh-CN" altLang="en-US" sz="2000">
                <a:solidFill>
                  <a:schemeClr val="bg1"/>
                </a:solidFill>
                <a:sym typeface="+mn-ea"/>
              </a:rPr>
              <a:t>（</a:t>
            </a:r>
            <a:r>
              <a:rPr lang="en-US" altLang="zh-CN" sz="2000">
                <a:solidFill>
                  <a:schemeClr val="bg1"/>
                </a:solidFill>
                <a:sym typeface="+mn-ea"/>
              </a:rPr>
              <a:t>50+min</a:t>
            </a:r>
            <a:r>
              <a:rPr lang="zh-CN" altLang="en-US" sz="2000">
                <a:solidFill>
                  <a:schemeClr val="bg1"/>
                </a:solidFill>
                <a:sym typeface="+mn-ea"/>
              </a:rPr>
              <a:t>到</a:t>
            </a:r>
            <a:r>
              <a:rPr lang="en-US" altLang="zh-CN" sz="2000">
                <a:solidFill>
                  <a:schemeClr val="bg1"/>
                </a:solidFill>
                <a:sym typeface="+mn-ea"/>
              </a:rPr>
              <a:t>20-min</a:t>
            </a:r>
            <a:r>
              <a:rPr lang="zh-CN" altLang="en-US" sz="2000">
                <a:solidFill>
                  <a:schemeClr val="bg1"/>
                </a:solidFill>
                <a:sym typeface="+mn-ea"/>
              </a:rPr>
              <a:t>）</a:t>
            </a:r>
            <a:r>
              <a:rPr lang="en-US" altLang="zh-CN" sz="2000">
                <a:solidFill>
                  <a:schemeClr val="bg1"/>
                </a:solidFill>
                <a:sym typeface="+mn-ea"/>
              </a:rPr>
              <a:t>;</a:t>
            </a:r>
            <a:r>
              <a:rPr lang="zh-CN" altLang="en-US" sz="2000">
                <a:solidFill>
                  <a:schemeClr val="bg1"/>
                </a:solidFill>
                <a:sym typeface="+mn-ea"/>
              </a:rPr>
              <a:t>近海岸桥的控制升级。</a:t>
            </a:r>
            <a:endParaRPr lang="zh-CN" altLang="en-US" sz="2000">
              <a:solidFill>
                <a:schemeClr val="bg1"/>
              </a:solidFill>
              <a:sym typeface="+mn-ea"/>
            </a:endParaRPr>
          </a:p>
          <a:p>
            <a:pPr marL="342900" lvl="0" indent="-342900" algn="l">
              <a:buClrTx/>
              <a:buSzTx/>
              <a:buFont typeface="Wingdings" panose="05000000000000000000" charset="0"/>
              <a:buChar char="p"/>
            </a:pPr>
            <a:r>
              <a:rPr lang="zh-CN" altLang="en-US" sz="2000">
                <a:solidFill>
                  <a:schemeClr val="bg1"/>
                </a:solidFill>
                <a:sym typeface="+mn-ea"/>
              </a:rPr>
              <a:t>成本：</a:t>
            </a:r>
            <a:r>
              <a:rPr lang="en-US" altLang="zh-CN" sz="2000">
                <a:solidFill>
                  <a:schemeClr val="bg1"/>
                </a:solidFill>
                <a:sym typeface="+mn-ea"/>
              </a:rPr>
              <a:t>3</a:t>
            </a:r>
            <a:r>
              <a:rPr lang="zh-CN" altLang="en-US" sz="2000">
                <a:solidFill>
                  <a:schemeClr val="bg1"/>
                </a:solidFill>
                <a:sym typeface="+mn-ea"/>
              </a:rPr>
              <a:t>人高危工作变为</a:t>
            </a:r>
            <a:r>
              <a:rPr lang="en-US" altLang="zh-CN" sz="2000">
                <a:solidFill>
                  <a:schemeClr val="bg1"/>
                </a:solidFill>
                <a:sym typeface="+mn-ea"/>
              </a:rPr>
              <a:t>0.5</a:t>
            </a:r>
            <a:r>
              <a:rPr lang="zh-CN" altLang="en-US" sz="2000">
                <a:solidFill>
                  <a:schemeClr val="bg1"/>
                </a:solidFill>
                <a:sym typeface="+mn-ea"/>
              </a:rPr>
              <a:t>人室内作业，节省</a:t>
            </a:r>
            <a:r>
              <a:rPr lang="en-US" altLang="zh-CN" sz="2000">
                <a:solidFill>
                  <a:srgbClr val="FF0000"/>
                </a:solidFill>
                <a:sym typeface="+mn-ea"/>
              </a:rPr>
              <a:t>50</a:t>
            </a:r>
            <a:r>
              <a:rPr lang="zh-CN" altLang="en-US" sz="2000">
                <a:solidFill>
                  <a:srgbClr val="FF0000"/>
                </a:solidFill>
                <a:sym typeface="+mn-ea"/>
              </a:rPr>
              <a:t>万</a:t>
            </a:r>
            <a:r>
              <a:rPr lang="en-US" altLang="zh-CN" sz="2000">
                <a:solidFill>
                  <a:srgbClr val="FF0000"/>
                </a:solidFill>
                <a:sym typeface="+mn-ea"/>
              </a:rPr>
              <a:t>/</a:t>
            </a:r>
            <a:r>
              <a:rPr lang="zh-CN" altLang="en-US" sz="2000">
                <a:solidFill>
                  <a:srgbClr val="FF0000"/>
                </a:solidFill>
                <a:sym typeface="+mn-ea"/>
              </a:rPr>
              <a:t>年</a:t>
            </a:r>
            <a:r>
              <a:rPr lang="en-US" altLang="zh-CN" sz="2000">
                <a:solidFill>
                  <a:srgbClr val="FF0000"/>
                </a:solidFill>
                <a:sym typeface="+mn-ea"/>
              </a:rPr>
              <a:t>/</a:t>
            </a:r>
            <a:r>
              <a:rPr lang="zh-CN" altLang="en-US" sz="2000">
                <a:solidFill>
                  <a:srgbClr val="FF0000"/>
                </a:solidFill>
                <a:sym typeface="+mn-ea"/>
              </a:rPr>
              <a:t>台</a:t>
            </a:r>
            <a:r>
              <a:rPr lang="zh-CN" altLang="en-US" sz="2000">
                <a:solidFill>
                  <a:schemeClr val="bg1"/>
                </a:solidFill>
                <a:sym typeface="+mn-ea"/>
              </a:rPr>
              <a:t>；光纤加装和坏损维护成本</a:t>
            </a:r>
            <a:r>
              <a:rPr lang="zh-CN" altLang="en-US" sz="2000">
                <a:solidFill>
                  <a:srgbClr val="FF0000"/>
                </a:solidFill>
                <a:sym typeface="+mn-ea"/>
              </a:rPr>
              <a:t>减少</a:t>
            </a:r>
            <a:r>
              <a:rPr lang="zh-CN" altLang="en-US" sz="2000">
                <a:solidFill>
                  <a:schemeClr val="bg1"/>
                </a:solidFill>
                <a:sym typeface="+mn-ea"/>
              </a:rPr>
              <a:t>，</a:t>
            </a:r>
            <a:r>
              <a:rPr lang="zh-CN" altLang="en-US" sz="2000">
                <a:solidFill>
                  <a:srgbClr val="FF0000"/>
                </a:solidFill>
                <a:sym typeface="+mn-ea"/>
              </a:rPr>
              <a:t>维护成本</a:t>
            </a:r>
            <a:r>
              <a:rPr lang="en-US" altLang="zh-CN" sz="2000">
                <a:solidFill>
                  <a:srgbClr val="FF0000"/>
                </a:solidFill>
                <a:sym typeface="+mn-ea"/>
              </a:rPr>
              <a:t>10</a:t>
            </a:r>
            <a:r>
              <a:rPr lang="zh-CN" altLang="en-US" sz="2000">
                <a:solidFill>
                  <a:srgbClr val="FF0000"/>
                </a:solidFill>
                <a:sym typeface="+mn-ea"/>
              </a:rPr>
              <a:t>万</a:t>
            </a:r>
            <a:r>
              <a:rPr lang="en-US" altLang="zh-CN" sz="2000">
                <a:solidFill>
                  <a:srgbClr val="FF0000"/>
                </a:solidFill>
                <a:sym typeface="+mn-ea"/>
              </a:rPr>
              <a:t>/</a:t>
            </a:r>
            <a:r>
              <a:rPr lang="zh-CN" altLang="en-US" sz="2000">
                <a:solidFill>
                  <a:srgbClr val="FF0000"/>
                </a:solidFill>
                <a:sym typeface="+mn-ea"/>
              </a:rPr>
              <a:t>年</a:t>
            </a:r>
            <a:endParaRPr lang="zh-CN" altLang="en-US" sz="2000">
              <a:solidFill>
                <a:srgbClr val="FF0000"/>
              </a:solidFill>
              <a:sym typeface="+mn-ea"/>
            </a:endParaRPr>
          </a:p>
          <a:p>
            <a:pPr marL="342900" lvl="0" indent="-342900" algn="l">
              <a:buClrTx/>
              <a:buSzTx/>
              <a:buFont typeface="Wingdings" panose="05000000000000000000" charset="0"/>
              <a:buChar char="p"/>
            </a:pPr>
            <a:r>
              <a:rPr lang="zh-CN" altLang="en-US" sz="2000">
                <a:solidFill>
                  <a:schemeClr val="bg1"/>
                </a:solidFill>
                <a:sym typeface="+mn-ea"/>
              </a:rPr>
              <a:t>安全：人员高空作业时间</a:t>
            </a:r>
            <a:r>
              <a:rPr lang="zh-CN" altLang="en-US" sz="2000">
                <a:solidFill>
                  <a:srgbClr val="FF0000"/>
                </a:solidFill>
                <a:sym typeface="+mn-ea"/>
              </a:rPr>
              <a:t>降低为</a:t>
            </a:r>
            <a:r>
              <a:rPr lang="en-US" altLang="zh-CN" sz="2000">
                <a:solidFill>
                  <a:srgbClr val="FF0000"/>
                </a:solidFill>
                <a:sym typeface="+mn-ea"/>
              </a:rPr>
              <a:t>0</a:t>
            </a:r>
            <a:endParaRPr lang="en-US" altLang="zh-CN" sz="2000">
              <a:solidFill>
                <a:srgbClr val="FF0000"/>
              </a:solidFill>
              <a:sym typeface="+mn-ea"/>
            </a:endParaRPr>
          </a:p>
        </p:txBody>
      </p:sp>
      <p:sp>
        <p:nvSpPr>
          <p:cNvPr id="23" name="右箭头 22"/>
          <p:cNvSpPr/>
          <p:nvPr/>
        </p:nvSpPr>
        <p:spPr>
          <a:xfrm>
            <a:off x="5399405" y="3582035"/>
            <a:ext cx="1012190" cy="506095"/>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endParaRPr lang="zh-CN" altLang="en-US"/>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1000"/>
                                        <p:tgtEl>
                                          <p:spTgt spid="25"/>
                                        </p:tgtEl>
                                      </p:cBhvr>
                                    </p:animEffect>
                                    <p:anim calcmode="lin" valueType="num">
                                      <p:cBhvr>
                                        <p:cTn id="8" dur="1000" fill="hold"/>
                                        <p:tgtEl>
                                          <p:spTgt spid="25"/>
                                        </p:tgtEl>
                                        <p:attrNameLst>
                                          <p:attrName>ppt_x</p:attrName>
                                        </p:attrNameLst>
                                      </p:cBhvr>
                                      <p:tavLst>
                                        <p:tav tm="0">
                                          <p:val>
                                            <p:strVal val="#ppt_x"/>
                                          </p:val>
                                        </p:tav>
                                        <p:tav tm="100000">
                                          <p:val>
                                            <p:strVal val="#ppt_x"/>
                                          </p:val>
                                        </p:tav>
                                      </p:tavLst>
                                    </p:anim>
                                    <p:anim calcmode="lin" valueType="num">
                                      <p:cBhvr>
                                        <p:cTn id="9"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fill="hold"/>
                                        <p:tgtEl>
                                          <p:spTgt spid="5"/>
                                        </p:tgtEl>
                                        <p:attrNameLst>
                                          <p:attrName>ppt_x</p:attrName>
                                        </p:attrNameLst>
                                      </p:cBhvr>
                                      <p:tavLst>
                                        <p:tav tm="0">
                                          <p:val>
                                            <p:strVal val="#ppt_x"/>
                                          </p:val>
                                        </p:tav>
                                        <p:tav tm="100000">
                                          <p:val>
                                            <p:strVal val="#ppt_x"/>
                                          </p:val>
                                        </p:tav>
                                      </p:tavLst>
                                    </p:anim>
                                    <p:anim calcmode="lin" valueType="num">
                                      <p:cBhvr additive="base">
                                        <p:cTn id="15"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wipe(down)">
                                      <p:cBhvr>
                                        <p:cTn id="20" dur="500"/>
                                        <p:tgtEl>
                                          <p:spTgt spid="3"/>
                                        </p:tgtEl>
                                      </p:cBhvr>
                                    </p:animEffect>
                                  </p:childTnLst>
                                </p:cTn>
                              </p:par>
                              <p:par>
                                <p:cTn id="21" presetID="22" presetClass="entr" presetSubtype="4" fill="hold" grpId="0" nodeType="withEffect">
                                  <p:stCondLst>
                                    <p:cond delay="0"/>
                                  </p:stCondLst>
                                  <p:childTnLst>
                                    <p:set>
                                      <p:cBhvr>
                                        <p:cTn id="22" dur="1" fill="hold">
                                          <p:stCondLst>
                                            <p:cond delay="0"/>
                                          </p:stCondLst>
                                        </p:cTn>
                                        <p:tgtEl>
                                          <p:spTgt spid="70"/>
                                        </p:tgtEl>
                                        <p:attrNameLst>
                                          <p:attrName>style.visibility</p:attrName>
                                        </p:attrNameLst>
                                      </p:cBhvr>
                                      <p:to>
                                        <p:strVal val="visible"/>
                                      </p:to>
                                    </p:set>
                                    <p:animEffect transition="in" filter="wipe(down)">
                                      <p:cBhvr>
                                        <p:cTn id="23" dur="500"/>
                                        <p:tgtEl>
                                          <p:spTgt spid="70"/>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wipe(down)">
                                      <p:cBhvr>
                                        <p:cTn id="26" dur="500"/>
                                        <p:tgtEl>
                                          <p:spTgt spid="27"/>
                                        </p:tgtEl>
                                      </p:cBhvr>
                                    </p:animEffect>
                                  </p:childTnLst>
                                </p:cTn>
                              </p:par>
                              <p:par>
                                <p:cTn id="27" presetID="22" presetClass="entr" presetSubtype="4" fill="hold"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wipe(down)">
                                      <p:cBhvr>
                                        <p:cTn id="29" dur="500"/>
                                        <p:tgtEl>
                                          <p:spTgt spid="9"/>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wipe(down)">
                                      <p:cBhvr>
                                        <p:cTn id="32" dur="500"/>
                                        <p:tgtEl>
                                          <p:spTgt spid="10"/>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wipe(down)">
                                      <p:cBhvr>
                                        <p:cTn id="35" dur="500"/>
                                        <p:tgtEl>
                                          <p:spTgt spid="11"/>
                                        </p:tgtEl>
                                      </p:cBhvr>
                                    </p:animEffect>
                                  </p:childTnLst>
                                </p:cTn>
                              </p:par>
                              <p:par>
                                <p:cTn id="36" presetID="22" presetClass="entr" presetSubtype="4" fill="hold" grpId="0" nodeType="withEffect">
                                  <p:stCondLst>
                                    <p:cond delay="0"/>
                                  </p:stCondLst>
                                  <p:childTnLst>
                                    <p:set>
                                      <p:cBhvr>
                                        <p:cTn id="37" dur="1" fill="hold">
                                          <p:stCondLst>
                                            <p:cond delay="0"/>
                                          </p:stCondLst>
                                        </p:cTn>
                                        <p:tgtEl>
                                          <p:spTgt spid="12"/>
                                        </p:tgtEl>
                                        <p:attrNameLst>
                                          <p:attrName>style.visibility</p:attrName>
                                        </p:attrNameLst>
                                      </p:cBhvr>
                                      <p:to>
                                        <p:strVal val="visible"/>
                                      </p:to>
                                    </p:set>
                                    <p:animEffect transition="in" filter="wipe(down)">
                                      <p:cBhvr>
                                        <p:cTn id="38" dur="500"/>
                                        <p:tgtEl>
                                          <p:spTgt spid="12"/>
                                        </p:tgtEl>
                                      </p:cBhvr>
                                    </p:animEffect>
                                  </p:childTnLst>
                                </p:cTn>
                              </p:par>
                              <p:par>
                                <p:cTn id="39" presetID="22" presetClass="entr" presetSubtype="4" fill="hold" nodeType="withEffect">
                                  <p:stCondLst>
                                    <p:cond delay="0"/>
                                  </p:stCondLst>
                                  <p:childTnLst>
                                    <p:set>
                                      <p:cBhvr>
                                        <p:cTn id="40" dur="1" fill="hold">
                                          <p:stCondLst>
                                            <p:cond delay="0"/>
                                          </p:stCondLst>
                                        </p:cTn>
                                        <p:tgtEl>
                                          <p:spTgt spid="21"/>
                                        </p:tgtEl>
                                        <p:attrNameLst>
                                          <p:attrName>style.visibility</p:attrName>
                                        </p:attrNameLst>
                                      </p:cBhvr>
                                      <p:to>
                                        <p:strVal val="visible"/>
                                      </p:to>
                                    </p:set>
                                    <p:animEffect transition="in" filter="wipe(down)">
                                      <p:cBhvr>
                                        <p:cTn id="41" dur="500"/>
                                        <p:tgtEl>
                                          <p:spTgt spid="21"/>
                                        </p:tgtEl>
                                      </p:cBhvr>
                                    </p:animEffect>
                                  </p:childTnLst>
                                </p:cTn>
                              </p:par>
                              <p:par>
                                <p:cTn id="42" presetID="22" presetClass="entr" presetSubtype="4" fill="hold" grpId="0" nodeType="with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wipe(down)">
                                      <p:cBhvr>
                                        <p:cTn id="44" dur="500"/>
                                        <p:tgtEl>
                                          <p:spTgt spid="15"/>
                                        </p:tgtEl>
                                      </p:cBhvr>
                                    </p:animEffect>
                                  </p:childTnLst>
                                </p:cTn>
                              </p:par>
                              <p:par>
                                <p:cTn id="45" presetID="22" presetClass="entr" presetSubtype="4" fill="hold" nodeType="with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wipe(down)">
                                      <p:cBhvr>
                                        <p:cTn id="47" dur="500"/>
                                        <p:tgtEl>
                                          <p:spTgt spid="16"/>
                                        </p:tgtEl>
                                      </p:cBhvr>
                                    </p:animEffect>
                                  </p:childTnLst>
                                </p:cTn>
                              </p:par>
                              <p:par>
                                <p:cTn id="48" presetID="22" presetClass="entr" presetSubtype="4" fill="hold" grpId="0" nodeType="withEffect">
                                  <p:stCondLst>
                                    <p:cond delay="0"/>
                                  </p:stCondLst>
                                  <p:childTnLst>
                                    <p:set>
                                      <p:cBhvr>
                                        <p:cTn id="49" dur="1" fill="hold">
                                          <p:stCondLst>
                                            <p:cond delay="0"/>
                                          </p:stCondLst>
                                        </p:cTn>
                                        <p:tgtEl>
                                          <p:spTgt spid="18"/>
                                        </p:tgtEl>
                                        <p:attrNameLst>
                                          <p:attrName>style.visibility</p:attrName>
                                        </p:attrNameLst>
                                      </p:cBhvr>
                                      <p:to>
                                        <p:strVal val="visible"/>
                                      </p:to>
                                    </p:set>
                                    <p:animEffect transition="in" filter="wipe(down)">
                                      <p:cBhvr>
                                        <p:cTn id="50" dur="500"/>
                                        <p:tgtEl>
                                          <p:spTgt spid="18"/>
                                        </p:tgtEl>
                                      </p:cBhvr>
                                    </p:animEffect>
                                  </p:childTnLst>
                                </p:cTn>
                              </p:par>
                              <p:par>
                                <p:cTn id="51" presetID="22" presetClass="entr" presetSubtype="4" fill="hold" grpId="0" nodeType="with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wipe(down)">
                                      <p:cBhvr>
                                        <p:cTn id="53"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5" grpId="0"/>
      <p:bldP spid="5" grpId="1"/>
      <p:bldP spid="70" grpId="0"/>
      <p:bldP spid="27" grpId="0"/>
      <p:bldP spid="10" grpId="0"/>
      <p:bldP spid="11" grpId="0"/>
      <p:bldP spid="12" grpId="0"/>
      <p:bldP spid="15" grpId="0"/>
      <p:bldP spid="18" grpId="0" animBg="1"/>
      <p:bldP spid="23" grpId="0" animBg="1"/>
      <p:bldP spid="70" grpId="1"/>
      <p:bldP spid="27" grpId="1"/>
      <p:bldP spid="10" grpId="1"/>
      <p:bldP spid="11" grpId="1"/>
      <p:bldP spid="12" grpId="1"/>
      <p:bldP spid="15" grpId="1"/>
      <p:bldP spid="18" grpId="1" animBg="1"/>
      <p:bldP spid="23" grpId="1"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p:cNvPicPr>
            <a:picLocks noChangeAspect="1"/>
          </p:cNvPicPr>
          <p:nvPr/>
        </p:nvPicPr>
        <p:blipFill>
          <a:blip r:embed="rId1" cstate="print"/>
          <a:stretch>
            <a:fillRect/>
          </a:stretch>
        </p:blipFill>
        <p:spPr>
          <a:xfrm>
            <a:off x="-319" y="0"/>
            <a:ext cx="12192635" cy="6858635"/>
          </a:xfrm>
          <a:prstGeom prst="rect">
            <a:avLst/>
          </a:prstGeom>
        </p:spPr>
      </p:pic>
      <p:sp>
        <p:nvSpPr>
          <p:cNvPr id="9" name="文本框 8"/>
          <p:cNvSpPr txBox="1"/>
          <p:nvPr/>
        </p:nvSpPr>
        <p:spPr>
          <a:xfrm>
            <a:off x="4904421" y="4679562"/>
            <a:ext cx="2384425" cy="706755"/>
          </a:xfrm>
          <a:prstGeom prst="rect">
            <a:avLst/>
          </a:prstGeom>
          <a:noFill/>
        </p:spPr>
        <p:txBody>
          <a:bodyPr wrap="none" rtlCol="0">
            <a:spAutoFit/>
          </a:bodyPr>
          <a:lstStyle/>
          <a:p>
            <a:pPr algn="ctr"/>
            <a:r>
              <a:rPr lang="en-US" altLang="zh-CN" sz="4000" b="1" dirty="0">
                <a:solidFill>
                  <a:srgbClr val="00CCFF"/>
                </a:solidFill>
              </a:rPr>
              <a:t>6G</a:t>
            </a:r>
            <a:r>
              <a:rPr lang="zh-CN" altLang="en-US" sz="4000" b="1" dirty="0">
                <a:solidFill>
                  <a:srgbClr val="00CCFF"/>
                </a:solidFill>
              </a:rPr>
              <a:t>是什么</a:t>
            </a:r>
            <a:endParaRPr lang="zh-CN" altLang="en-US" sz="4000" b="1" dirty="0">
              <a:solidFill>
                <a:srgbClr val="00CCFF"/>
              </a:solidFill>
            </a:endParaRPr>
          </a:p>
        </p:txBody>
      </p:sp>
      <p:sp>
        <p:nvSpPr>
          <p:cNvPr id="15" name="Freeform 35"/>
          <p:cNvSpPr/>
          <p:nvPr/>
        </p:nvSpPr>
        <p:spPr>
          <a:xfrm>
            <a:off x="4771452" y="1086473"/>
            <a:ext cx="2650364" cy="2957980"/>
          </a:xfrm>
          <a:custGeom>
            <a:avLst/>
            <a:gdLst>
              <a:gd name="T0" fmla="*/ 1235 w 1360"/>
              <a:gd name="T1" fmla="*/ 919 h 1520"/>
              <a:gd name="T2" fmla="*/ 1320 w 1360"/>
              <a:gd name="T3" fmla="*/ 137 h 1520"/>
              <a:gd name="T4" fmla="*/ 1320 w 1360"/>
              <a:gd name="T5" fmla="*/ 57 h 1520"/>
              <a:gd name="T6" fmla="*/ 680 w 1360"/>
              <a:gd name="T7" fmla="*/ 57 h 1520"/>
              <a:gd name="T8" fmla="*/ 660 w 1360"/>
              <a:gd name="T9" fmla="*/ 0 h 1520"/>
              <a:gd name="T10" fmla="*/ 640 w 1360"/>
              <a:gd name="T11" fmla="*/ 57 h 1520"/>
              <a:gd name="T12" fmla="*/ 40 w 1360"/>
              <a:gd name="T13" fmla="*/ 57 h 1520"/>
              <a:gd name="T14" fmla="*/ 40 w 1360"/>
              <a:gd name="T15" fmla="*/ 137 h 1520"/>
              <a:gd name="T16" fmla="*/ 124 w 1360"/>
              <a:gd name="T17" fmla="*/ 919 h 1520"/>
              <a:gd name="T18" fmla="*/ 0 w 1360"/>
              <a:gd name="T19" fmla="*/ 959 h 1520"/>
              <a:gd name="T20" fmla="*/ 164 w 1360"/>
              <a:gd name="T21" fmla="*/ 999 h 1520"/>
              <a:gd name="T22" fmla="*/ 687 w 1360"/>
              <a:gd name="T23" fmla="*/ 1002 h 1520"/>
              <a:gd name="T24" fmla="*/ 681 w 1360"/>
              <a:gd name="T25" fmla="*/ 1007 h 1520"/>
              <a:gd name="T26" fmla="*/ 462 w 1360"/>
              <a:gd name="T27" fmla="*/ 1313 h 1520"/>
              <a:gd name="T28" fmla="*/ 516 w 1360"/>
              <a:gd name="T29" fmla="*/ 1352 h 1520"/>
              <a:gd name="T30" fmla="*/ 674 w 1360"/>
              <a:gd name="T31" fmla="*/ 1486 h 1520"/>
              <a:gd name="T32" fmla="*/ 740 w 1360"/>
              <a:gd name="T33" fmla="*/ 1486 h 1520"/>
              <a:gd name="T34" fmla="*/ 898 w 1360"/>
              <a:gd name="T35" fmla="*/ 1352 h 1520"/>
              <a:gd name="T36" fmla="*/ 945 w 1360"/>
              <a:gd name="T37" fmla="*/ 1360 h 1520"/>
              <a:gd name="T38" fmla="*/ 734 w 1360"/>
              <a:gd name="T39" fmla="*/ 1008 h 1520"/>
              <a:gd name="T40" fmla="*/ 729 w 1360"/>
              <a:gd name="T41" fmla="*/ 1003 h 1520"/>
              <a:gd name="T42" fmla="*/ 724 w 1360"/>
              <a:gd name="T43" fmla="*/ 999 h 1520"/>
              <a:gd name="T44" fmla="*/ 1320 w 1360"/>
              <a:gd name="T45" fmla="*/ 999 h 1520"/>
              <a:gd name="T46" fmla="*/ 1320 w 1360"/>
              <a:gd name="T47" fmla="*/ 919 h 1520"/>
              <a:gd name="T48" fmla="*/ 259 w 1360"/>
              <a:gd name="T49" fmla="*/ 341 h 1520"/>
              <a:gd name="T50" fmla="*/ 615 w 1360"/>
              <a:gd name="T51" fmla="*/ 438 h 1520"/>
              <a:gd name="T52" fmla="*/ 1089 w 1360"/>
              <a:gd name="T53" fmla="*/ 459 h 1520"/>
              <a:gd name="T54" fmla="*/ 787 w 1360"/>
              <a:gd name="T55" fmla="*/ 669 h 1520"/>
              <a:gd name="T56" fmla="*/ 483 w 1360"/>
              <a:gd name="T57" fmla="*/ 659 h 1520"/>
              <a:gd name="T58" fmla="*/ 1184 w 1360"/>
              <a:gd name="T59" fmla="*/ 919 h 1520"/>
              <a:gd name="T60" fmla="*/ 1161 w 1360"/>
              <a:gd name="T61" fmla="*/ 904 h 1520"/>
              <a:gd name="T62" fmla="*/ 1116 w 1360"/>
              <a:gd name="T63" fmla="*/ 426 h 1520"/>
              <a:gd name="T64" fmla="*/ 613 w 1360"/>
              <a:gd name="T65" fmla="*/ 406 h 1520"/>
              <a:gd name="T66" fmla="*/ 232 w 1360"/>
              <a:gd name="T67" fmla="*/ 282 h 1520"/>
              <a:gd name="T68" fmla="*/ 199 w 1360"/>
              <a:gd name="T69" fmla="*/ 904 h 1520"/>
              <a:gd name="T70" fmla="*/ 175 w 1360"/>
              <a:gd name="T71" fmla="*/ 919 h 1520"/>
              <a:gd name="T72" fmla="*/ 1184 w 1360"/>
              <a:gd name="T73" fmla="*/ 137 h 1520"/>
              <a:gd name="T74" fmla="*/ 1184 w 1360"/>
              <a:gd name="T75" fmla="*/ 919 h 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60" h="1520">
                <a:moveTo>
                  <a:pt x="1320" y="919"/>
                </a:moveTo>
                <a:lnTo>
                  <a:pt x="1235" y="919"/>
                </a:lnTo>
                <a:lnTo>
                  <a:pt x="1235" y="137"/>
                </a:lnTo>
                <a:lnTo>
                  <a:pt x="1320" y="137"/>
                </a:lnTo>
                <a:cubicBezTo>
                  <a:pt x="1342" y="137"/>
                  <a:pt x="1360" y="119"/>
                  <a:pt x="1360" y="97"/>
                </a:cubicBezTo>
                <a:cubicBezTo>
                  <a:pt x="1360" y="75"/>
                  <a:pt x="1342" y="57"/>
                  <a:pt x="1320" y="57"/>
                </a:cubicBezTo>
                <a:lnTo>
                  <a:pt x="1195" y="57"/>
                </a:lnTo>
                <a:lnTo>
                  <a:pt x="680" y="57"/>
                </a:lnTo>
                <a:lnTo>
                  <a:pt x="680" y="20"/>
                </a:lnTo>
                <a:cubicBezTo>
                  <a:pt x="680" y="9"/>
                  <a:pt x="671" y="0"/>
                  <a:pt x="660" y="0"/>
                </a:cubicBezTo>
                <a:cubicBezTo>
                  <a:pt x="649" y="0"/>
                  <a:pt x="640" y="9"/>
                  <a:pt x="640" y="20"/>
                </a:cubicBezTo>
                <a:lnTo>
                  <a:pt x="640" y="57"/>
                </a:lnTo>
                <a:lnTo>
                  <a:pt x="164" y="57"/>
                </a:lnTo>
                <a:lnTo>
                  <a:pt x="40" y="57"/>
                </a:lnTo>
                <a:cubicBezTo>
                  <a:pt x="18" y="57"/>
                  <a:pt x="0" y="75"/>
                  <a:pt x="0" y="97"/>
                </a:cubicBezTo>
                <a:cubicBezTo>
                  <a:pt x="0" y="119"/>
                  <a:pt x="18" y="137"/>
                  <a:pt x="40" y="137"/>
                </a:cubicBezTo>
                <a:lnTo>
                  <a:pt x="124" y="137"/>
                </a:lnTo>
                <a:lnTo>
                  <a:pt x="124" y="919"/>
                </a:lnTo>
                <a:lnTo>
                  <a:pt x="40" y="919"/>
                </a:lnTo>
                <a:cubicBezTo>
                  <a:pt x="18" y="919"/>
                  <a:pt x="0" y="937"/>
                  <a:pt x="0" y="959"/>
                </a:cubicBezTo>
                <a:cubicBezTo>
                  <a:pt x="0" y="981"/>
                  <a:pt x="18" y="999"/>
                  <a:pt x="40" y="999"/>
                </a:cubicBezTo>
                <a:lnTo>
                  <a:pt x="164" y="999"/>
                </a:lnTo>
                <a:lnTo>
                  <a:pt x="690" y="999"/>
                </a:lnTo>
                <a:cubicBezTo>
                  <a:pt x="689" y="1000"/>
                  <a:pt x="688" y="1001"/>
                  <a:pt x="687" y="1002"/>
                </a:cubicBezTo>
                <a:cubicBezTo>
                  <a:pt x="686" y="1002"/>
                  <a:pt x="685" y="1003"/>
                  <a:pt x="685" y="1003"/>
                </a:cubicBezTo>
                <a:cubicBezTo>
                  <a:pt x="683" y="1004"/>
                  <a:pt x="682" y="1006"/>
                  <a:pt x="681" y="1007"/>
                </a:cubicBezTo>
                <a:cubicBezTo>
                  <a:pt x="681" y="1008"/>
                  <a:pt x="680" y="1008"/>
                  <a:pt x="680" y="1008"/>
                </a:cubicBezTo>
                <a:lnTo>
                  <a:pt x="462" y="1313"/>
                </a:lnTo>
                <a:cubicBezTo>
                  <a:pt x="451" y="1328"/>
                  <a:pt x="454" y="1349"/>
                  <a:pt x="469" y="1360"/>
                </a:cubicBezTo>
                <a:cubicBezTo>
                  <a:pt x="484" y="1370"/>
                  <a:pt x="505" y="1367"/>
                  <a:pt x="516" y="1352"/>
                </a:cubicBezTo>
                <a:lnTo>
                  <a:pt x="674" y="1131"/>
                </a:lnTo>
                <a:lnTo>
                  <a:pt x="674" y="1486"/>
                </a:lnTo>
                <a:cubicBezTo>
                  <a:pt x="674" y="1505"/>
                  <a:pt x="689" y="1520"/>
                  <a:pt x="707" y="1520"/>
                </a:cubicBezTo>
                <a:cubicBezTo>
                  <a:pt x="725" y="1520"/>
                  <a:pt x="740" y="1505"/>
                  <a:pt x="740" y="1486"/>
                </a:cubicBezTo>
                <a:lnTo>
                  <a:pt x="740" y="1131"/>
                </a:lnTo>
                <a:lnTo>
                  <a:pt x="898" y="1352"/>
                </a:lnTo>
                <a:cubicBezTo>
                  <a:pt x="905" y="1361"/>
                  <a:pt x="915" y="1366"/>
                  <a:pt x="925" y="1366"/>
                </a:cubicBezTo>
                <a:cubicBezTo>
                  <a:pt x="932" y="1366"/>
                  <a:pt x="939" y="1364"/>
                  <a:pt x="945" y="1360"/>
                </a:cubicBezTo>
                <a:cubicBezTo>
                  <a:pt x="960" y="1349"/>
                  <a:pt x="963" y="1328"/>
                  <a:pt x="952" y="1313"/>
                </a:cubicBezTo>
                <a:lnTo>
                  <a:pt x="734" y="1008"/>
                </a:lnTo>
                <a:cubicBezTo>
                  <a:pt x="734" y="1008"/>
                  <a:pt x="733" y="1008"/>
                  <a:pt x="733" y="1007"/>
                </a:cubicBezTo>
                <a:cubicBezTo>
                  <a:pt x="732" y="1006"/>
                  <a:pt x="731" y="1004"/>
                  <a:pt x="729" y="1003"/>
                </a:cubicBezTo>
                <a:cubicBezTo>
                  <a:pt x="729" y="1003"/>
                  <a:pt x="728" y="1002"/>
                  <a:pt x="728" y="1002"/>
                </a:cubicBezTo>
                <a:cubicBezTo>
                  <a:pt x="726" y="1001"/>
                  <a:pt x="725" y="1000"/>
                  <a:pt x="724" y="999"/>
                </a:cubicBezTo>
                <a:lnTo>
                  <a:pt x="1195" y="999"/>
                </a:lnTo>
                <a:lnTo>
                  <a:pt x="1320" y="999"/>
                </a:lnTo>
                <a:cubicBezTo>
                  <a:pt x="1342" y="999"/>
                  <a:pt x="1360" y="981"/>
                  <a:pt x="1360" y="959"/>
                </a:cubicBezTo>
                <a:cubicBezTo>
                  <a:pt x="1360" y="937"/>
                  <a:pt x="1342" y="919"/>
                  <a:pt x="1320" y="919"/>
                </a:cubicBezTo>
                <a:close/>
                <a:moveTo>
                  <a:pt x="259" y="434"/>
                </a:moveTo>
                <a:lnTo>
                  <a:pt x="259" y="341"/>
                </a:lnTo>
                <a:lnTo>
                  <a:pt x="487" y="543"/>
                </a:lnTo>
                <a:lnTo>
                  <a:pt x="615" y="438"/>
                </a:lnTo>
                <a:lnTo>
                  <a:pt x="782" y="551"/>
                </a:lnTo>
                <a:lnTo>
                  <a:pt x="1089" y="459"/>
                </a:lnTo>
                <a:lnTo>
                  <a:pt x="1089" y="580"/>
                </a:lnTo>
                <a:lnTo>
                  <a:pt x="787" y="669"/>
                </a:lnTo>
                <a:lnTo>
                  <a:pt x="613" y="593"/>
                </a:lnTo>
                <a:lnTo>
                  <a:pt x="483" y="659"/>
                </a:lnTo>
                <a:lnTo>
                  <a:pt x="259" y="434"/>
                </a:lnTo>
                <a:close/>
                <a:moveTo>
                  <a:pt x="1184" y="919"/>
                </a:moveTo>
                <a:lnTo>
                  <a:pt x="1161" y="919"/>
                </a:lnTo>
                <a:lnTo>
                  <a:pt x="1161" y="904"/>
                </a:lnTo>
                <a:lnTo>
                  <a:pt x="1116" y="904"/>
                </a:lnTo>
                <a:lnTo>
                  <a:pt x="1116" y="426"/>
                </a:lnTo>
                <a:lnTo>
                  <a:pt x="787" y="524"/>
                </a:lnTo>
                <a:lnTo>
                  <a:pt x="613" y="406"/>
                </a:lnTo>
                <a:lnTo>
                  <a:pt x="488" y="510"/>
                </a:lnTo>
                <a:lnTo>
                  <a:pt x="232" y="282"/>
                </a:lnTo>
                <a:lnTo>
                  <a:pt x="232" y="904"/>
                </a:lnTo>
                <a:lnTo>
                  <a:pt x="199" y="904"/>
                </a:lnTo>
                <a:lnTo>
                  <a:pt x="199" y="919"/>
                </a:lnTo>
                <a:lnTo>
                  <a:pt x="175" y="919"/>
                </a:lnTo>
                <a:lnTo>
                  <a:pt x="175" y="137"/>
                </a:lnTo>
                <a:lnTo>
                  <a:pt x="1184" y="137"/>
                </a:lnTo>
                <a:lnTo>
                  <a:pt x="1184" y="919"/>
                </a:lnTo>
                <a:lnTo>
                  <a:pt x="1184" y="919"/>
                </a:lnTo>
                <a:close/>
              </a:path>
            </a:pathLst>
          </a:custGeom>
          <a:solidFill>
            <a:srgbClr val="00CC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pic>
        <p:nvPicPr>
          <p:cNvPr id="1026" name="Picture 2" descr="https://hbimg.huabanimg.com/ddcbba691627232e398e4c3cbc7f5dfb45fced6ac7475-pPsesU"/>
          <p:cNvPicPr>
            <a:picLocks noChangeAspect="1" noChangeArrowheads="1"/>
          </p:cNvPicPr>
          <p:nvPr/>
        </p:nvPicPr>
        <p:blipFill>
          <a:blip r:embed="rId2" cstate="screen"/>
          <a:srcRect/>
          <a:stretch>
            <a:fillRect/>
          </a:stretch>
        </p:blipFill>
        <p:spPr bwMode="auto">
          <a:xfrm>
            <a:off x="3361586" y="2400107"/>
            <a:ext cx="5470096" cy="227920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wipe/>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pic>
        <p:nvPicPr>
          <p:cNvPr id="14" name="图片 13"/>
          <p:cNvPicPr>
            <a:picLocks noChangeAspect="1"/>
          </p:cNvPicPr>
          <p:nvPr/>
        </p:nvPicPr>
        <p:blipFill>
          <a:blip r:embed="rId2" cstate="print"/>
          <a:stretch>
            <a:fillRect/>
          </a:stretch>
        </p:blipFill>
        <p:spPr>
          <a:xfrm>
            <a:off x="-20955" y="0"/>
            <a:ext cx="12276455" cy="6905625"/>
          </a:xfrm>
          <a:prstGeom prst="rect">
            <a:avLst/>
          </a:prstGeom>
        </p:spPr>
      </p:pic>
      <p:graphicFrame>
        <p:nvGraphicFramePr>
          <p:cNvPr id="6" name="对象 5"/>
          <p:cNvGraphicFramePr/>
          <p:nvPr/>
        </p:nvGraphicFramePr>
        <p:xfrm>
          <a:off x="621030" y="1038860"/>
          <a:ext cx="10469245" cy="4480560"/>
        </p:xfrm>
        <a:graphic>
          <a:graphicData uri="http://schemas.openxmlformats.org/presentationml/2006/ole">
            <mc:AlternateContent xmlns:mc="http://schemas.openxmlformats.org/markup-compatibility/2006">
              <mc:Choice xmlns:v="urn:schemas-microsoft-com:vml" Requires="v">
                <p:oleObj spid="_x0000_s7" name="" r:id="rId3" imgW="13335000" imgH="5689600" progId="Visio.Drawing.11">
                  <p:embed/>
                </p:oleObj>
              </mc:Choice>
              <mc:Fallback>
                <p:oleObj name="" r:id="rId3" imgW="13335000" imgH="5689600" progId="Visio.Drawing.11">
                  <p:embed/>
                  <p:pic>
                    <p:nvPicPr>
                      <p:cNvPr id="0" name="图片 6"/>
                      <p:cNvPicPr/>
                      <p:nvPr/>
                    </p:nvPicPr>
                    <p:blipFill>
                      <a:blip r:embed="rId4"/>
                      <a:stretch>
                        <a:fillRect/>
                      </a:stretch>
                    </p:blipFill>
                    <p:spPr>
                      <a:xfrm>
                        <a:off x="621030" y="1038860"/>
                        <a:ext cx="10469245" cy="4480560"/>
                      </a:xfrm>
                      <a:prstGeom prst="rect">
                        <a:avLst/>
                      </a:prstGeom>
                    </p:spPr>
                  </p:pic>
                </p:oleObj>
              </mc:Fallback>
            </mc:AlternateContent>
          </a:graphicData>
        </a:graphic>
      </p:graphicFrame>
      <p:grpSp>
        <p:nvGrpSpPr>
          <p:cNvPr id="37" name="组合 36"/>
          <p:cNvGrpSpPr/>
          <p:nvPr/>
        </p:nvGrpSpPr>
        <p:grpSpPr>
          <a:xfrm>
            <a:off x="1225912" y="5526859"/>
            <a:ext cx="1468946" cy="393693"/>
            <a:chOff x="653142" y="5251269"/>
            <a:chExt cx="1468946" cy="393693"/>
          </a:xfrm>
        </p:grpSpPr>
        <p:sp>
          <p:nvSpPr>
            <p:cNvPr id="33" name="object 17"/>
            <p:cNvSpPr/>
            <p:nvPr/>
          </p:nvSpPr>
          <p:spPr>
            <a:xfrm>
              <a:off x="653142" y="5251269"/>
              <a:ext cx="313509" cy="391885"/>
            </a:xfrm>
            <a:custGeom>
              <a:avLst/>
              <a:gdLst/>
              <a:ahLst/>
              <a:cxnLst/>
              <a:rect l="l" t="t" r="r" b="b"/>
              <a:pathLst>
                <a:path w="292735" h="329564">
                  <a:moveTo>
                    <a:pt x="55244" y="0"/>
                  </a:moveTo>
                  <a:lnTo>
                    <a:pt x="49148" y="0"/>
                  </a:lnTo>
                  <a:lnTo>
                    <a:pt x="42925" y="4572"/>
                  </a:lnTo>
                  <a:lnTo>
                    <a:pt x="14350" y="36576"/>
                  </a:lnTo>
                  <a:lnTo>
                    <a:pt x="8127" y="43434"/>
                  </a:lnTo>
                  <a:lnTo>
                    <a:pt x="4063" y="52578"/>
                  </a:lnTo>
                  <a:lnTo>
                    <a:pt x="0" y="70866"/>
                  </a:lnTo>
                  <a:lnTo>
                    <a:pt x="0" y="82296"/>
                  </a:lnTo>
                  <a:lnTo>
                    <a:pt x="2031" y="91440"/>
                  </a:lnTo>
                  <a:lnTo>
                    <a:pt x="6095" y="102870"/>
                  </a:lnTo>
                  <a:lnTo>
                    <a:pt x="12318" y="112014"/>
                  </a:lnTo>
                  <a:lnTo>
                    <a:pt x="32765" y="146304"/>
                  </a:lnTo>
                  <a:lnTo>
                    <a:pt x="71627" y="203454"/>
                  </a:lnTo>
                  <a:lnTo>
                    <a:pt x="114553" y="251460"/>
                  </a:lnTo>
                  <a:lnTo>
                    <a:pt x="165734" y="294894"/>
                  </a:lnTo>
                  <a:lnTo>
                    <a:pt x="194436" y="317754"/>
                  </a:lnTo>
                  <a:lnTo>
                    <a:pt x="202564" y="322326"/>
                  </a:lnTo>
                  <a:lnTo>
                    <a:pt x="212851" y="326898"/>
                  </a:lnTo>
                  <a:lnTo>
                    <a:pt x="220979" y="329184"/>
                  </a:lnTo>
                  <a:lnTo>
                    <a:pt x="231266" y="329184"/>
                  </a:lnTo>
                  <a:lnTo>
                    <a:pt x="247650" y="324612"/>
                  </a:lnTo>
                  <a:lnTo>
                    <a:pt x="255777" y="320040"/>
                  </a:lnTo>
                  <a:lnTo>
                    <a:pt x="263905" y="313182"/>
                  </a:lnTo>
                  <a:lnTo>
                    <a:pt x="288544" y="283464"/>
                  </a:lnTo>
                  <a:lnTo>
                    <a:pt x="292607" y="278892"/>
                  </a:lnTo>
                  <a:lnTo>
                    <a:pt x="292607" y="269748"/>
                  </a:lnTo>
                  <a:lnTo>
                    <a:pt x="290575" y="262890"/>
                  </a:lnTo>
                  <a:lnTo>
                    <a:pt x="286512" y="256032"/>
                  </a:lnTo>
                  <a:lnTo>
                    <a:pt x="268097" y="235458"/>
                  </a:lnTo>
                  <a:lnTo>
                    <a:pt x="202564" y="235458"/>
                  </a:lnTo>
                  <a:lnTo>
                    <a:pt x="83947" y="105156"/>
                  </a:lnTo>
                  <a:lnTo>
                    <a:pt x="108457" y="77724"/>
                  </a:lnTo>
                  <a:lnTo>
                    <a:pt x="112522" y="64008"/>
                  </a:lnTo>
                  <a:lnTo>
                    <a:pt x="110489" y="57150"/>
                  </a:lnTo>
                  <a:lnTo>
                    <a:pt x="104393" y="48006"/>
                  </a:lnTo>
                  <a:lnTo>
                    <a:pt x="67563" y="6858"/>
                  </a:lnTo>
                  <a:lnTo>
                    <a:pt x="61340" y="2286"/>
                  </a:lnTo>
                  <a:lnTo>
                    <a:pt x="55244" y="0"/>
                  </a:lnTo>
                  <a:close/>
                </a:path>
                <a:path w="292735" h="329564">
                  <a:moveTo>
                    <a:pt x="235330" y="205740"/>
                  </a:moveTo>
                  <a:lnTo>
                    <a:pt x="223011" y="210312"/>
                  </a:lnTo>
                  <a:lnTo>
                    <a:pt x="202564" y="235458"/>
                  </a:lnTo>
                  <a:lnTo>
                    <a:pt x="268097" y="235458"/>
                  </a:lnTo>
                  <a:lnTo>
                    <a:pt x="249681" y="214884"/>
                  </a:lnTo>
                  <a:lnTo>
                    <a:pt x="243458" y="208026"/>
                  </a:lnTo>
                  <a:lnTo>
                    <a:pt x="235330" y="205740"/>
                  </a:lnTo>
                  <a:close/>
                </a:path>
              </a:pathLst>
            </a:custGeom>
            <a:solidFill>
              <a:srgbClr val="FFFFFF"/>
            </a:solidFill>
          </p:spPr>
          <p:txBody>
            <a:bodyPr wrap="square" lIns="0" tIns="0" rIns="0" bIns="0" rtlCol="0"/>
            <a:lstStyle/>
            <a:p/>
          </p:txBody>
        </p:sp>
        <p:sp>
          <p:nvSpPr>
            <p:cNvPr id="34" name="文本框 13"/>
            <p:cNvSpPr txBox="1"/>
            <p:nvPr/>
          </p:nvSpPr>
          <p:spPr>
            <a:xfrm>
              <a:off x="953700" y="5260241"/>
              <a:ext cx="1168388" cy="384721"/>
            </a:xfrm>
            <a:prstGeom prst="rect">
              <a:avLst/>
            </a:prstGeom>
            <a:noFill/>
          </p:spPr>
          <p:txBody>
            <a:bodyPr wrap="square" rtlCol="0">
              <a:spAutoFit/>
            </a:bodyPr>
            <a:lstStyle/>
            <a:p>
              <a:r>
                <a:rPr lang="zh-CN" altLang="en-US" sz="1900" b="1" dirty="0">
                  <a:solidFill>
                    <a:schemeClr val="bg1"/>
                  </a:solidFill>
                </a:rPr>
                <a:t>语音</a:t>
              </a:r>
              <a:endParaRPr lang="zh-CN" altLang="en-US" sz="1900" b="1" dirty="0">
                <a:solidFill>
                  <a:schemeClr val="bg1"/>
                </a:solidFill>
              </a:endParaRPr>
            </a:p>
          </p:txBody>
        </p:sp>
      </p:grpSp>
      <p:grpSp>
        <p:nvGrpSpPr>
          <p:cNvPr id="68" name="组合 67"/>
          <p:cNvGrpSpPr/>
          <p:nvPr/>
        </p:nvGrpSpPr>
        <p:grpSpPr>
          <a:xfrm>
            <a:off x="2944860" y="4761412"/>
            <a:ext cx="1468946" cy="393693"/>
            <a:chOff x="653142" y="5251269"/>
            <a:chExt cx="1468946" cy="393693"/>
          </a:xfrm>
        </p:grpSpPr>
        <p:sp>
          <p:nvSpPr>
            <p:cNvPr id="69" name="object 17"/>
            <p:cNvSpPr/>
            <p:nvPr/>
          </p:nvSpPr>
          <p:spPr>
            <a:xfrm>
              <a:off x="653142" y="5251269"/>
              <a:ext cx="313509" cy="391885"/>
            </a:xfrm>
            <a:custGeom>
              <a:avLst/>
              <a:gdLst/>
              <a:ahLst/>
              <a:cxnLst/>
              <a:rect l="l" t="t" r="r" b="b"/>
              <a:pathLst>
                <a:path w="292735" h="329564">
                  <a:moveTo>
                    <a:pt x="55244" y="0"/>
                  </a:moveTo>
                  <a:lnTo>
                    <a:pt x="49148" y="0"/>
                  </a:lnTo>
                  <a:lnTo>
                    <a:pt x="42925" y="4572"/>
                  </a:lnTo>
                  <a:lnTo>
                    <a:pt x="14350" y="36576"/>
                  </a:lnTo>
                  <a:lnTo>
                    <a:pt x="8127" y="43434"/>
                  </a:lnTo>
                  <a:lnTo>
                    <a:pt x="4063" y="52578"/>
                  </a:lnTo>
                  <a:lnTo>
                    <a:pt x="0" y="70866"/>
                  </a:lnTo>
                  <a:lnTo>
                    <a:pt x="0" y="82296"/>
                  </a:lnTo>
                  <a:lnTo>
                    <a:pt x="2031" y="91440"/>
                  </a:lnTo>
                  <a:lnTo>
                    <a:pt x="6095" y="102870"/>
                  </a:lnTo>
                  <a:lnTo>
                    <a:pt x="12318" y="112014"/>
                  </a:lnTo>
                  <a:lnTo>
                    <a:pt x="32765" y="146304"/>
                  </a:lnTo>
                  <a:lnTo>
                    <a:pt x="71627" y="203454"/>
                  </a:lnTo>
                  <a:lnTo>
                    <a:pt x="114553" y="251460"/>
                  </a:lnTo>
                  <a:lnTo>
                    <a:pt x="165734" y="294894"/>
                  </a:lnTo>
                  <a:lnTo>
                    <a:pt x="194436" y="317754"/>
                  </a:lnTo>
                  <a:lnTo>
                    <a:pt x="202564" y="322326"/>
                  </a:lnTo>
                  <a:lnTo>
                    <a:pt x="212851" y="326898"/>
                  </a:lnTo>
                  <a:lnTo>
                    <a:pt x="220979" y="329184"/>
                  </a:lnTo>
                  <a:lnTo>
                    <a:pt x="231266" y="329184"/>
                  </a:lnTo>
                  <a:lnTo>
                    <a:pt x="247650" y="324612"/>
                  </a:lnTo>
                  <a:lnTo>
                    <a:pt x="255777" y="320040"/>
                  </a:lnTo>
                  <a:lnTo>
                    <a:pt x="263905" y="313182"/>
                  </a:lnTo>
                  <a:lnTo>
                    <a:pt x="288544" y="283464"/>
                  </a:lnTo>
                  <a:lnTo>
                    <a:pt x="292607" y="278892"/>
                  </a:lnTo>
                  <a:lnTo>
                    <a:pt x="292607" y="269748"/>
                  </a:lnTo>
                  <a:lnTo>
                    <a:pt x="290575" y="262890"/>
                  </a:lnTo>
                  <a:lnTo>
                    <a:pt x="286512" y="256032"/>
                  </a:lnTo>
                  <a:lnTo>
                    <a:pt x="268097" y="235458"/>
                  </a:lnTo>
                  <a:lnTo>
                    <a:pt x="202564" y="235458"/>
                  </a:lnTo>
                  <a:lnTo>
                    <a:pt x="83947" y="105156"/>
                  </a:lnTo>
                  <a:lnTo>
                    <a:pt x="108457" y="77724"/>
                  </a:lnTo>
                  <a:lnTo>
                    <a:pt x="112522" y="64008"/>
                  </a:lnTo>
                  <a:lnTo>
                    <a:pt x="110489" y="57150"/>
                  </a:lnTo>
                  <a:lnTo>
                    <a:pt x="104393" y="48006"/>
                  </a:lnTo>
                  <a:lnTo>
                    <a:pt x="67563" y="6858"/>
                  </a:lnTo>
                  <a:lnTo>
                    <a:pt x="61340" y="2286"/>
                  </a:lnTo>
                  <a:lnTo>
                    <a:pt x="55244" y="0"/>
                  </a:lnTo>
                  <a:close/>
                </a:path>
                <a:path w="292735" h="329564">
                  <a:moveTo>
                    <a:pt x="235330" y="205740"/>
                  </a:moveTo>
                  <a:lnTo>
                    <a:pt x="223011" y="210312"/>
                  </a:lnTo>
                  <a:lnTo>
                    <a:pt x="202564" y="235458"/>
                  </a:lnTo>
                  <a:lnTo>
                    <a:pt x="268097" y="235458"/>
                  </a:lnTo>
                  <a:lnTo>
                    <a:pt x="249681" y="214884"/>
                  </a:lnTo>
                  <a:lnTo>
                    <a:pt x="243458" y="208026"/>
                  </a:lnTo>
                  <a:lnTo>
                    <a:pt x="235330" y="205740"/>
                  </a:lnTo>
                  <a:close/>
                </a:path>
              </a:pathLst>
            </a:custGeom>
            <a:solidFill>
              <a:srgbClr val="FFFFFF"/>
            </a:solidFill>
          </p:spPr>
          <p:txBody>
            <a:bodyPr wrap="square" lIns="0" tIns="0" rIns="0" bIns="0" rtlCol="0"/>
            <a:lstStyle/>
            <a:p/>
          </p:txBody>
        </p:sp>
        <p:sp>
          <p:nvSpPr>
            <p:cNvPr id="70" name="文本框 13"/>
            <p:cNvSpPr txBox="1"/>
            <p:nvPr/>
          </p:nvSpPr>
          <p:spPr>
            <a:xfrm>
              <a:off x="953700" y="5260241"/>
              <a:ext cx="1168388" cy="384721"/>
            </a:xfrm>
            <a:prstGeom prst="rect">
              <a:avLst/>
            </a:prstGeom>
            <a:noFill/>
          </p:spPr>
          <p:txBody>
            <a:bodyPr wrap="square" rtlCol="0">
              <a:spAutoFit/>
            </a:bodyPr>
            <a:lstStyle/>
            <a:p>
              <a:r>
                <a:rPr lang="zh-CN" altLang="en-US" sz="1900" b="1" dirty="0">
                  <a:solidFill>
                    <a:schemeClr val="bg1"/>
                  </a:solidFill>
                </a:rPr>
                <a:t>语音</a:t>
              </a:r>
              <a:endParaRPr lang="zh-CN" altLang="en-US" sz="1900" b="1" dirty="0">
                <a:solidFill>
                  <a:schemeClr val="bg1"/>
                </a:solidFill>
              </a:endParaRPr>
            </a:p>
          </p:txBody>
        </p:sp>
      </p:grpSp>
      <p:grpSp>
        <p:nvGrpSpPr>
          <p:cNvPr id="42" name="组合 41"/>
          <p:cNvGrpSpPr/>
          <p:nvPr/>
        </p:nvGrpSpPr>
        <p:grpSpPr>
          <a:xfrm>
            <a:off x="4567162" y="3883743"/>
            <a:ext cx="1588355" cy="906481"/>
            <a:chOff x="2332704" y="3534373"/>
            <a:chExt cx="1588355" cy="906481"/>
          </a:xfrm>
        </p:grpSpPr>
        <p:sp>
          <p:nvSpPr>
            <p:cNvPr id="43" name="文本框 13"/>
            <p:cNvSpPr txBox="1"/>
            <p:nvPr/>
          </p:nvSpPr>
          <p:spPr>
            <a:xfrm>
              <a:off x="2752671" y="3534373"/>
              <a:ext cx="1168388" cy="384721"/>
            </a:xfrm>
            <a:prstGeom prst="rect">
              <a:avLst/>
            </a:prstGeom>
            <a:noFill/>
          </p:spPr>
          <p:txBody>
            <a:bodyPr wrap="square" rtlCol="0">
              <a:spAutoFit/>
            </a:bodyPr>
            <a:lstStyle/>
            <a:p>
              <a:r>
                <a:rPr lang="zh-CN" altLang="en-US" sz="1900" b="1" dirty="0">
                  <a:solidFill>
                    <a:schemeClr val="bg1"/>
                  </a:solidFill>
                </a:rPr>
                <a:t>短信</a:t>
              </a:r>
              <a:endParaRPr lang="zh-CN" altLang="en-US" sz="1900" b="1" dirty="0">
                <a:solidFill>
                  <a:schemeClr val="bg1"/>
                </a:solidFill>
              </a:endParaRPr>
            </a:p>
          </p:txBody>
        </p:sp>
        <p:sp>
          <p:nvSpPr>
            <p:cNvPr id="44" name="文本框 14"/>
            <p:cNvSpPr txBox="1"/>
            <p:nvPr/>
          </p:nvSpPr>
          <p:spPr>
            <a:xfrm>
              <a:off x="2752671" y="4002468"/>
              <a:ext cx="1168388" cy="384721"/>
            </a:xfrm>
            <a:prstGeom prst="rect">
              <a:avLst/>
            </a:prstGeom>
            <a:noFill/>
          </p:spPr>
          <p:txBody>
            <a:bodyPr wrap="square" rtlCol="0">
              <a:spAutoFit/>
            </a:bodyPr>
            <a:lstStyle/>
            <a:p>
              <a:r>
                <a:rPr lang="zh-CN" altLang="en-US" sz="1900" b="1" dirty="0">
                  <a:solidFill>
                    <a:schemeClr val="bg1"/>
                  </a:solidFill>
                </a:rPr>
                <a:t>上网</a:t>
              </a:r>
              <a:endParaRPr lang="zh-CN" altLang="en-US" sz="1900" b="1" dirty="0">
                <a:solidFill>
                  <a:schemeClr val="bg1"/>
                </a:solidFill>
              </a:endParaRPr>
            </a:p>
          </p:txBody>
        </p:sp>
        <p:pic>
          <p:nvPicPr>
            <p:cNvPr id="45" name="图片 4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332704" y="4023379"/>
              <a:ext cx="417475" cy="417475"/>
            </a:xfrm>
            <a:prstGeom prst="rect">
              <a:avLst/>
            </a:prstGeom>
          </p:spPr>
        </p:pic>
        <p:pic>
          <p:nvPicPr>
            <p:cNvPr id="46" name="图片 4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2353565" y="3619966"/>
              <a:ext cx="396613" cy="304661"/>
            </a:xfrm>
            <a:prstGeom prst="rect">
              <a:avLst/>
            </a:prstGeom>
          </p:spPr>
        </p:pic>
      </p:grpSp>
      <p:sp>
        <p:nvSpPr>
          <p:cNvPr id="2" name="文本框 1"/>
          <p:cNvSpPr txBox="1"/>
          <p:nvPr/>
        </p:nvSpPr>
        <p:spPr>
          <a:xfrm>
            <a:off x="3312973" y="-136917"/>
            <a:ext cx="5608948" cy="922020"/>
          </a:xfrm>
          <a:prstGeom prst="rect">
            <a:avLst/>
          </a:prstGeom>
          <a:noFill/>
        </p:spPr>
        <p:txBody>
          <a:bodyPr wrap="square" rtlCol="0" anchor="ctr" anchorCtr="0">
            <a:spAutoFit/>
          </a:bodyPr>
          <a:lstStyle/>
          <a:p>
            <a:pPr algn="ctr">
              <a:lnSpc>
                <a:spcPct val="150000"/>
              </a:lnSpc>
            </a:pPr>
            <a:r>
              <a:rPr lang="zh-CN" altLang="en-US" sz="3600" b="1" dirty="0">
                <a:solidFill>
                  <a:srgbClr val="FFC000"/>
                </a:solidFill>
              </a:rPr>
              <a:t>世界通信技术发展史</a:t>
            </a:r>
            <a:endParaRPr lang="zh-CN" altLang="en-US" sz="3600" b="1" dirty="0">
              <a:solidFill>
                <a:srgbClr val="FFC000"/>
              </a:solidFill>
            </a:endParaRPr>
          </a:p>
        </p:txBody>
      </p:sp>
      <p:sp>
        <p:nvSpPr>
          <p:cNvPr id="35" name="矩形 34"/>
          <p:cNvSpPr/>
          <p:nvPr/>
        </p:nvSpPr>
        <p:spPr>
          <a:xfrm>
            <a:off x="4680585" y="5243513"/>
            <a:ext cx="3426460" cy="521970"/>
          </a:xfrm>
          <a:prstGeom prst="rect">
            <a:avLst/>
          </a:prstGeom>
        </p:spPr>
        <p:txBody>
          <a:bodyPr wrap="square" anchor="ctr" anchorCtr="0">
            <a:spAutoFit/>
          </a:bodyPr>
          <a:lstStyle/>
          <a:p>
            <a:r>
              <a:rPr lang="zh-CN" altLang="en-US" sz="2800" b="1" dirty="0">
                <a:solidFill>
                  <a:srgbClr val="FFC000"/>
                </a:solidFill>
              </a:rPr>
              <a:t>十年一代，加速革新</a:t>
            </a:r>
            <a:endParaRPr lang="zh-CN" altLang="en-US" sz="2800" b="1" dirty="0">
              <a:solidFill>
                <a:srgbClr val="FFC000"/>
              </a:solidFill>
            </a:endParaRPr>
          </a:p>
        </p:txBody>
      </p:sp>
      <p:sp>
        <p:nvSpPr>
          <p:cNvPr id="39" name="文本框 6"/>
          <p:cNvSpPr txBox="1"/>
          <p:nvPr/>
        </p:nvSpPr>
        <p:spPr>
          <a:xfrm>
            <a:off x="4471670" y="2696210"/>
            <a:ext cx="1315085" cy="1106805"/>
          </a:xfrm>
          <a:prstGeom prst="rect">
            <a:avLst/>
          </a:prstGeom>
          <a:noFill/>
        </p:spPr>
        <p:txBody>
          <a:bodyPr wrap="square">
            <a:spAutoFit/>
          </a:bodyPr>
          <a:lstStyle/>
          <a:p>
            <a:r>
              <a:rPr lang="en-US" altLang="zh-CN" sz="6600" b="1" dirty="0">
                <a:solidFill>
                  <a:srgbClr val="00CCFF"/>
                </a:solidFill>
              </a:rPr>
              <a:t>3G</a:t>
            </a:r>
            <a:endParaRPr lang="zh-CN" altLang="zh-CN" sz="6600" b="1" dirty="0">
              <a:solidFill>
                <a:srgbClr val="00CCFF"/>
              </a:solidFill>
            </a:endParaRPr>
          </a:p>
        </p:txBody>
      </p:sp>
      <p:sp>
        <p:nvSpPr>
          <p:cNvPr id="40" name="文本框 7"/>
          <p:cNvSpPr txBox="1"/>
          <p:nvPr/>
        </p:nvSpPr>
        <p:spPr>
          <a:xfrm>
            <a:off x="6253332" y="1857991"/>
            <a:ext cx="1314784" cy="1107996"/>
          </a:xfrm>
          <a:prstGeom prst="rect">
            <a:avLst/>
          </a:prstGeom>
          <a:noFill/>
        </p:spPr>
        <p:txBody>
          <a:bodyPr wrap="none">
            <a:spAutoFit/>
          </a:bodyPr>
          <a:lstStyle/>
          <a:p>
            <a:r>
              <a:rPr lang="en-US" altLang="zh-CN" sz="6600" b="1" dirty="0">
                <a:solidFill>
                  <a:srgbClr val="00CCFF"/>
                </a:solidFill>
              </a:rPr>
              <a:t>4G</a:t>
            </a:r>
            <a:endParaRPr lang="zh-CN" altLang="zh-CN" sz="6600" b="1" dirty="0">
              <a:solidFill>
                <a:srgbClr val="00CCFF"/>
              </a:solidFill>
            </a:endParaRPr>
          </a:p>
        </p:txBody>
      </p:sp>
      <p:sp>
        <p:nvSpPr>
          <p:cNvPr id="41" name="文本框 9"/>
          <p:cNvSpPr txBox="1"/>
          <p:nvPr/>
        </p:nvSpPr>
        <p:spPr>
          <a:xfrm>
            <a:off x="8043545" y="944245"/>
            <a:ext cx="1315085" cy="1106805"/>
          </a:xfrm>
          <a:prstGeom prst="rect">
            <a:avLst/>
          </a:prstGeom>
          <a:noFill/>
        </p:spPr>
        <p:txBody>
          <a:bodyPr wrap="square">
            <a:spAutoFit/>
          </a:bodyPr>
          <a:lstStyle/>
          <a:p>
            <a:r>
              <a:rPr lang="en-US" altLang="zh-CN" sz="6600" b="1" dirty="0">
                <a:solidFill>
                  <a:srgbClr val="00CCFF"/>
                </a:solidFill>
              </a:rPr>
              <a:t>5G</a:t>
            </a:r>
            <a:endParaRPr lang="zh-CN" altLang="zh-CN" sz="6600" b="1" dirty="0">
              <a:solidFill>
                <a:srgbClr val="00CCFF"/>
              </a:solidFill>
            </a:endParaRPr>
          </a:p>
        </p:txBody>
      </p:sp>
      <p:grpSp>
        <p:nvGrpSpPr>
          <p:cNvPr id="47" name="组合 46"/>
          <p:cNvGrpSpPr/>
          <p:nvPr/>
        </p:nvGrpSpPr>
        <p:grpSpPr>
          <a:xfrm>
            <a:off x="6399502" y="3060964"/>
            <a:ext cx="1588355" cy="1507414"/>
            <a:chOff x="5594224" y="3584379"/>
            <a:chExt cx="1588355" cy="1507414"/>
          </a:xfrm>
        </p:grpSpPr>
        <p:pic>
          <p:nvPicPr>
            <p:cNvPr id="48" name="图片 4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615085" y="4695180"/>
              <a:ext cx="396613" cy="396613"/>
            </a:xfrm>
            <a:prstGeom prst="rect">
              <a:avLst/>
            </a:prstGeom>
          </p:spPr>
        </p:pic>
        <p:sp>
          <p:nvSpPr>
            <p:cNvPr id="49" name="文本框 19"/>
            <p:cNvSpPr txBox="1"/>
            <p:nvPr/>
          </p:nvSpPr>
          <p:spPr>
            <a:xfrm>
              <a:off x="6014191" y="3584379"/>
              <a:ext cx="1168388" cy="384721"/>
            </a:xfrm>
            <a:prstGeom prst="rect">
              <a:avLst/>
            </a:prstGeom>
            <a:noFill/>
          </p:spPr>
          <p:txBody>
            <a:bodyPr wrap="square" rtlCol="0">
              <a:spAutoFit/>
            </a:bodyPr>
            <a:lstStyle/>
            <a:p>
              <a:r>
                <a:rPr lang="zh-CN" altLang="en-US" sz="1900" b="1" dirty="0">
                  <a:solidFill>
                    <a:schemeClr val="bg1"/>
                  </a:solidFill>
                </a:rPr>
                <a:t>短信</a:t>
              </a:r>
              <a:endParaRPr lang="zh-CN" altLang="en-US" sz="1900" b="1" dirty="0">
                <a:solidFill>
                  <a:schemeClr val="bg1"/>
                </a:solidFill>
              </a:endParaRPr>
            </a:p>
          </p:txBody>
        </p:sp>
        <p:sp>
          <p:nvSpPr>
            <p:cNvPr id="50" name="文本框 20"/>
            <p:cNvSpPr txBox="1"/>
            <p:nvPr/>
          </p:nvSpPr>
          <p:spPr>
            <a:xfrm>
              <a:off x="6014191" y="4093296"/>
              <a:ext cx="1168388" cy="384721"/>
            </a:xfrm>
            <a:prstGeom prst="rect">
              <a:avLst/>
            </a:prstGeom>
            <a:noFill/>
          </p:spPr>
          <p:txBody>
            <a:bodyPr wrap="square" rtlCol="0">
              <a:spAutoFit/>
            </a:bodyPr>
            <a:lstStyle/>
            <a:p>
              <a:r>
                <a:rPr lang="zh-CN" altLang="en-US" sz="1900" b="1" dirty="0">
                  <a:solidFill>
                    <a:schemeClr val="bg1"/>
                  </a:solidFill>
                </a:rPr>
                <a:t>上网</a:t>
              </a:r>
              <a:endParaRPr lang="zh-CN" altLang="en-US" sz="1900" b="1" dirty="0">
                <a:solidFill>
                  <a:schemeClr val="bg1"/>
                </a:solidFill>
              </a:endParaRPr>
            </a:p>
          </p:txBody>
        </p:sp>
        <p:pic>
          <p:nvPicPr>
            <p:cNvPr id="51" name="图片 5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594224" y="4114207"/>
              <a:ext cx="417475" cy="417475"/>
            </a:xfrm>
            <a:prstGeom prst="rect">
              <a:avLst/>
            </a:prstGeom>
          </p:spPr>
        </p:pic>
        <p:pic>
          <p:nvPicPr>
            <p:cNvPr id="52" name="图片 5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5615085" y="3669972"/>
              <a:ext cx="396613" cy="304661"/>
            </a:xfrm>
            <a:prstGeom prst="rect">
              <a:avLst/>
            </a:prstGeom>
          </p:spPr>
        </p:pic>
        <p:sp>
          <p:nvSpPr>
            <p:cNvPr id="53" name="文本框 23"/>
            <p:cNvSpPr txBox="1"/>
            <p:nvPr/>
          </p:nvSpPr>
          <p:spPr>
            <a:xfrm>
              <a:off x="6011698" y="4677762"/>
              <a:ext cx="1168388" cy="384721"/>
            </a:xfrm>
            <a:prstGeom prst="rect">
              <a:avLst/>
            </a:prstGeom>
            <a:noFill/>
          </p:spPr>
          <p:txBody>
            <a:bodyPr wrap="square" rtlCol="0">
              <a:spAutoFit/>
            </a:bodyPr>
            <a:lstStyle/>
            <a:p>
              <a:r>
                <a:rPr lang="zh-CN" altLang="en-US" sz="1900" b="1" dirty="0">
                  <a:solidFill>
                    <a:schemeClr val="bg1"/>
                  </a:solidFill>
                </a:rPr>
                <a:t>影片</a:t>
              </a:r>
              <a:endParaRPr lang="zh-CN" altLang="en-US" sz="1900" b="1" dirty="0">
                <a:solidFill>
                  <a:schemeClr val="bg1"/>
                </a:solidFill>
              </a:endParaRPr>
            </a:p>
          </p:txBody>
        </p:sp>
      </p:grpSp>
      <p:grpSp>
        <p:nvGrpSpPr>
          <p:cNvPr id="54" name="组合 53"/>
          <p:cNvGrpSpPr/>
          <p:nvPr/>
        </p:nvGrpSpPr>
        <p:grpSpPr>
          <a:xfrm>
            <a:off x="8060690" y="2193925"/>
            <a:ext cx="1896745" cy="2054860"/>
            <a:chOff x="8951167" y="3619966"/>
            <a:chExt cx="2103521" cy="2054549"/>
          </a:xfrm>
        </p:grpSpPr>
        <p:sp>
          <p:nvSpPr>
            <p:cNvPr id="55" name="文本框 25"/>
            <p:cNvSpPr txBox="1"/>
            <p:nvPr/>
          </p:nvSpPr>
          <p:spPr>
            <a:xfrm>
              <a:off x="9453851" y="3619966"/>
              <a:ext cx="1168388" cy="383482"/>
            </a:xfrm>
            <a:prstGeom prst="rect">
              <a:avLst/>
            </a:prstGeom>
            <a:noFill/>
          </p:spPr>
          <p:txBody>
            <a:bodyPr wrap="square" rtlCol="0">
              <a:spAutoFit/>
            </a:bodyPr>
            <a:lstStyle/>
            <a:p>
              <a:r>
                <a:rPr lang="zh-CN" altLang="en-US" sz="1900" b="1" dirty="0">
                  <a:solidFill>
                    <a:schemeClr val="bg1"/>
                  </a:solidFill>
                </a:rPr>
                <a:t>短信</a:t>
              </a:r>
              <a:endParaRPr lang="zh-CN" altLang="en-US" sz="1900" b="1" dirty="0">
                <a:solidFill>
                  <a:schemeClr val="bg1"/>
                </a:solidFill>
              </a:endParaRPr>
            </a:p>
          </p:txBody>
        </p:sp>
        <p:sp>
          <p:nvSpPr>
            <p:cNvPr id="56" name="文本框 26"/>
            <p:cNvSpPr txBox="1"/>
            <p:nvPr/>
          </p:nvSpPr>
          <p:spPr>
            <a:xfrm>
              <a:off x="9453851" y="4103095"/>
              <a:ext cx="1168388" cy="383482"/>
            </a:xfrm>
            <a:prstGeom prst="rect">
              <a:avLst/>
            </a:prstGeom>
            <a:noFill/>
          </p:spPr>
          <p:txBody>
            <a:bodyPr wrap="square" rtlCol="0">
              <a:spAutoFit/>
            </a:bodyPr>
            <a:lstStyle/>
            <a:p>
              <a:r>
                <a:rPr lang="zh-CN" altLang="en-US" sz="1900" b="1" dirty="0">
                  <a:solidFill>
                    <a:schemeClr val="bg1"/>
                  </a:solidFill>
                </a:rPr>
                <a:t>上网</a:t>
              </a:r>
              <a:endParaRPr lang="zh-CN" altLang="en-US" sz="1900" b="1" dirty="0">
                <a:solidFill>
                  <a:schemeClr val="bg1"/>
                </a:solidFill>
              </a:endParaRPr>
            </a:p>
          </p:txBody>
        </p:sp>
        <p:pic>
          <p:nvPicPr>
            <p:cNvPr id="57" name="图片 5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033884" y="4124006"/>
              <a:ext cx="417475" cy="417475"/>
            </a:xfrm>
            <a:prstGeom prst="rect">
              <a:avLst/>
            </a:prstGeom>
          </p:spPr>
        </p:pic>
        <p:pic>
          <p:nvPicPr>
            <p:cNvPr id="58" name="图片 5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9054745" y="3705559"/>
              <a:ext cx="396613" cy="304661"/>
            </a:xfrm>
            <a:prstGeom prst="rect">
              <a:avLst/>
            </a:prstGeom>
          </p:spPr>
        </p:pic>
        <p:sp>
          <p:nvSpPr>
            <p:cNvPr id="59" name="文本框 29"/>
            <p:cNvSpPr txBox="1"/>
            <p:nvPr/>
          </p:nvSpPr>
          <p:spPr>
            <a:xfrm>
              <a:off x="9451358" y="4531215"/>
              <a:ext cx="1603330" cy="675538"/>
            </a:xfrm>
            <a:prstGeom prst="rect">
              <a:avLst/>
            </a:prstGeom>
            <a:noFill/>
          </p:spPr>
          <p:txBody>
            <a:bodyPr wrap="square" rtlCol="0">
              <a:spAutoFit/>
            </a:bodyPr>
            <a:lstStyle/>
            <a:p>
              <a:r>
                <a:rPr lang="zh-CN" altLang="en-US" sz="1900" b="1" dirty="0">
                  <a:solidFill>
                    <a:schemeClr val="bg1"/>
                  </a:solidFill>
                </a:rPr>
                <a:t>超高清</a:t>
              </a:r>
              <a:endParaRPr lang="en-US" altLang="zh-CN" sz="1900" b="1" dirty="0">
                <a:solidFill>
                  <a:schemeClr val="bg1"/>
                </a:solidFill>
              </a:endParaRPr>
            </a:p>
            <a:p>
              <a:r>
                <a:rPr lang="en-US" altLang="zh-CN" sz="1900" b="1" dirty="0">
                  <a:solidFill>
                    <a:schemeClr val="bg1"/>
                  </a:solidFill>
                </a:rPr>
                <a:t>VR</a:t>
              </a:r>
              <a:endParaRPr lang="zh-CN" altLang="en-US" sz="1900" b="1" dirty="0">
                <a:solidFill>
                  <a:schemeClr val="bg1"/>
                </a:solidFill>
              </a:endParaRPr>
            </a:p>
          </p:txBody>
        </p:sp>
        <p:pic>
          <p:nvPicPr>
            <p:cNvPr id="60" name="图片 59"/>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070296" y="4693048"/>
              <a:ext cx="381062" cy="324612"/>
            </a:xfrm>
            <a:prstGeom prst="rect">
              <a:avLst/>
            </a:prstGeom>
          </p:spPr>
        </p:pic>
        <p:pic>
          <p:nvPicPr>
            <p:cNvPr id="61" name="图片 60"/>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flipH="1">
              <a:off x="8951167" y="5211195"/>
              <a:ext cx="569454" cy="463320"/>
            </a:xfrm>
            <a:prstGeom prst="rect">
              <a:avLst/>
            </a:prstGeom>
          </p:spPr>
        </p:pic>
        <p:sp>
          <p:nvSpPr>
            <p:cNvPr id="62" name="文本框 33"/>
            <p:cNvSpPr txBox="1"/>
            <p:nvPr/>
          </p:nvSpPr>
          <p:spPr>
            <a:xfrm>
              <a:off x="9437809" y="5270744"/>
              <a:ext cx="1452274" cy="383482"/>
            </a:xfrm>
            <a:prstGeom prst="rect">
              <a:avLst/>
            </a:prstGeom>
            <a:noFill/>
          </p:spPr>
          <p:txBody>
            <a:bodyPr wrap="square" rtlCol="0">
              <a:spAutoFit/>
            </a:bodyPr>
            <a:lstStyle/>
            <a:p>
              <a:r>
                <a:rPr lang="zh-CN" altLang="en-US" sz="1900" b="1" dirty="0">
                  <a:solidFill>
                    <a:schemeClr val="bg1"/>
                  </a:solidFill>
                </a:rPr>
                <a:t>智慧住宅</a:t>
              </a:r>
              <a:endParaRPr lang="zh-CN" altLang="en-US" sz="1900" b="1" dirty="0">
                <a:solidFill>
                  <a:schemeClr val="bg1"/>
                </a:solidFill>
              </a:endParaRPr>
            </a:p>
          </p:txBody>
        </p:sp>
      </p:grpSp>
      <p:sp>
        <p:nvSpPr>
          <p:cNvPr id="63" name="文本框 6"/>
          <p:cNvSpPr txBox="1"/>
          <p:nvPr/>
        </p:nvSpPr>
        <p:spPr>
          <a:xfrm>
            <a:off x="2731770" y="3582670"/>
            <a:ext cx="1315085" cy="1106805"/>
          </a:xfrm>
          <a:prstGeom prst="rect">
            <a:avLst/>
          </a:prstGeom>
          <a:noFill/>
        </p:spPr>
        <p:txBody>
          <a:bodyPr wrap="square">
            <a:spAutoFit/>
          </a:bodyPr>
          <a:lstStyle/>
          <a:p>
            <a:r>
              <a:rPr lang="en-US" altLang="zh-CN" sz="6600" b="1" dirty="0">
                <a:solidFill>
                  <a:srgbClr val="00CCFF"/>
                </a:solidFill>
              </a:rPr>
              <a:t>2G</a:t>
            </a:r>
            <a:endParaRPr lang="zh-CN" altLang="zh-CN" sz="6600" b="1" dirty="0">
              <a:solidFill>
                <a:srgbClr val="00CCFF"/>
              </a:solidFill>
            </a:endParaRPr>
          </a:p>
        </p:txBody>
      </p:sp>
      <p:sp>
        <p:nvSpPr>
          <p:cNvPr id="64" name="文本框 6"/>
          <p:cNvSpPr txBox="1"/>
          <p:nvPr/>
        </p:nvSpPr>
        <p:spPr>
          <a:xfrm>
            <a:off x="983615" y="4451350"/>
            <a:ext cx="1324610" cy="1106805"/>
          </a:xfrm>
          <a:prstGeom prst="rect">
            <a:avLst/>
          </a:prstGeom>
          <a:noFill/>
        </p:spPr>
        <p:txBody>
          <a:bodyPr wrap="square">
            <a:spAutoFit/>
          </a:bodyPr>
          <a:lstStyle/>
          <a:p>
            <a:r>
              <a:rPr lang="en-US" altLang="zh-CN" sz="6600" b="1" dirty="0">
                <a:solidFill>
                  <a:srgbClr val="00CCFF"/>
                </a:solidFill>
              </a:rPr>
              <a:t>1G</a:t>
            </a:r>
            <a:endParaRPr lang="zh-CN" altLang="zh-CN" sz="6600" b="1" dirty="0">
              <a:solidFill>
                <a:srgbClr val="00CCFF"/>
              </a:solidFill>
            </a:endParaRPr>
          </a:p>
        </p:txBody>
      </p:sp>
      <p:grpSp>
        <p:nvGrpSpPr>
          <p:cNvPr id="71" name="组合 70"/>
          <p:cNvGrpSpPr/>
          <p:nvPr/>
        </p:nvGrpSpPr>
        <p:grpSpPr>
          <a:xfrm>
            <a:off x="2944824" y="5366921"/>
            <a:ext cx="1567494" cy="852816"/>
            <a:chOff x="2353565" y="3534373"/>
            <a:chExt cx="1567494" cy="852816"/>
          </a:xfrm>
        </p:grpSpPr>
        <p:sp>
          <p:nvSpPr>
            <p:cNvPr id="72" name="文本框 13"/>
            <p:cNvSpPr txBox="1"/>
            <p:nvPr/>
          </p:nvSpPr>
          <p:spPr>
            <a:xfrm>
              <a:off x="2752671" y="3534373"/>
              <a:ext cx="1168388" cy="384721"/>
            </a:xfrm>
            <a:prstGeom prst="rect">
              <a:avLst/>
            </a:prstGeom>
            <a:noFill/>
          </p:spPr>
          <p:txBody>
            <a:bodyPr wrap="square" rtlCol="0">
              <a:spAutoFit/>
            </a:bodyPr>
            <a:lstStyle/>
            <a:p>
              <a:r>
                <a:rPr lang="zh-CN" altLang="en-US" sz="1900" b="1" dirty="0">
                  <a:solidFill>
                    <a:schemeClr val="bg1"/>
                  </a:solidFill>
                </a:rPr>
                <a:t>短信</a:t>
              </a:r>
              <a:endParaRPr lang="zh-CN" altLang="en-US" sz="1900" b="1" dirty="0">
                <a:solidFill>
                  <a:schemeClr val="bg1"/>
                </a:solidFill>
              </a:endParaRPr>
            </a:p>
          </p:txBody>
        </p:sp>
        <p:sp>
          <p:nvSpPr>
            <p:cNvPr id="73" name="文本框 14"/>
            <p:cNvSpPr txBox="1"/>
            <p:nvPr/>
          </p:nvSpPr>
          <p:spPr>
            <a:xfrm>
              <a:off x="2752671" y="4002468"/>
              <a:ext cx="1168388" cy="384721"/>
            </a:xfrm>
            <a:prstGeom prst="rect">
              <a:avLst/>
            </a:prstGeom>
            <a:noFill/>
          </p:spPr>
          <p:txBody>
            <a:bodyPr wrap="square" rtlCol="0">
              <a:spAutoFit/>
            </a:bodyPr>
            <a:lstStyle/>
            <a:p>
              <a:endParaRPr lang="zh-CN" altLang="en-US" sz="1900" b="1" dirty="0">
                <a:solidFill>
                  <a:schemeClr val="bg1"/>
                </a:solidFill>
              </a:endParaRPr>
            </a:p>
          </p:txBody>
        </p:sp>
        <p:pic>
          <p:nvPicPr>
            <p:cNvPr id="75" name="图片 7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2353565" y="3619966"/>
              <a:ext cx="396613" cy="304661"/>
            </a:xfrm>
            <a:prstGeom prst="rect">
              <a:avLst/>
            </a:prstGeom>
          </p:spPr>
        </p:pic>
      </p:grpSp>
      <p:sp>
        <p:nvSpPr>
          <p:cNvPr id="9" name="文本框 9"/>
          <p:cNvSpPr txBox="1"/>
          <p:nvPr/>
        </p:nvSpPr>
        <p:spPr>
          <a:xfrm>
            <a:off x="9620885" y="117475"/>
            <a:ext cx="1315085" cy="1106805"/>
          </a:xfrm>
          <a:prstGeom prst="rect">
            <a:avLst/>
          </a:prstGeom>
          <a:noFill/>
        </p:spPr>
        <p:txBody>
          <a:bodyPr wrap="square">
            <a:spAutoFit/>
          </a:bodyPr>
          <a:lstStyle/>
          <a:p>
            <a:r>
              <a:rPr lang="en-US" altLang="zh-CN" sz="6600" b="1" dirty="0">
                <a:solidFill>
                  <a:srgbClr val="00CCFF"/>
                </a:solidFill>
              </a:rPr>
              <a:t>6G</a:t>
            </a:r>
            <a:endParaRPr lang="zh-CN" altLang="zh-CN" sz="6600" b="1" dirty="0">
              <a:solidFill>
                <a:srgbClr val="00CCFF"/>
              </a:solidFill>
            </a:endParaRPr>
          </a:p>
        </p:txBody>
      </p:sp>
      <p:sp>
        <p:nvSpPr>
          <p:cNvPr id="16" name="文本框 15"/>
          <p:cNvSpPr txBox="1"/>
          <p:nvPr/>
        </p:nvSpPr>
        <p:spPr>
          <a:xfrm>
            <a:off x="10323195" y="1203325"/>
            <a:ext cx="714375" cy="675640"/>
          </a:xfrm>
          <a:prstGeom prst="rect">
            <a:avLst/>
          </a:prstGeom>
          <a:noFill/>
        </p:spPr>
        <p:txBody>
          <a:bodyPr wrap="square" rtlCol="0">
            <a:spAutoFit/>
          </a:bodyPr>
          <a:lstStyle/>
          <a:p>
            <a:pPr algn="l"/>
            <a:r>
              <a:rPr lang="zh-CN" altLang="en-US" sz="1900" b="1" dirty="0">
                <a:solidFill>
                  <a:schemeClr val="bg1"/>
                </a:solidFill>
              </a:rPr>
              <a:t>卫星通信</a:t>
            </a:r>
            <a:endParaRPr lang="zh-CN" altLang="en-US"/>
          </a:p>
        </p:txBody>
      </p:sp>
      <p:sp>
        <p:nvSpPr>
          <p:cNvPr id="20" name="文本框 19"/>
          <p:cNvSpPr txBox="1"/>
          <p:nvPr/>
        </p:nvSpPr>
        <p:spPr>
          <a:xfrm>
            <a:off x="10333990" y="1868170"/>
            <a:ext cx="1075055" cy="968375"/>
          </a:xfrm>
          <a:prstGeom prst="rect">
            <a:avLst/>
          </a:prstGeom>
          <a:noFill/>
        </p:spPr>
        <p:txBody>
          <a:bodyPr wrap="square" rtlCol="0">
            <a:spAutoFit/>
          </a:bodyPr>
          <a:lstStyle/>
          <a:p>
            <a:pPr algn="l"/>
            <a:r>
              <a:rPr lang="zh-CN" altLang="en-US" sz="1900" b="1" dirty="0">
                <a:solidFill>
                  <a:schemeClr val="bg1"/>
                </a:solidFill>
              </a:rPr>
              <a:t>数字孪生体域网</a:t>
            </a:r>
            <a:endParaRPr lang="zh-CN" altLang="en-US" sz="1900" b="1" dirty="0">
              <a:solidFill>
                <a:schemeClr val="bg1"/>
              </a:solidFill>
            </a:endParaRPr>
          </a:p>
        </p:txBody>
      </p:sp>
      <p:pic>
        <p:nvPicPr>
          <p:cNvPr id="26" name="图片 25" descr="icons8-internet-96"/>
          <p:cNvPicPr>
            <a:picLocks noChangeAspect="1"/>
          </p:cNvPicPr>
          <p:nvPr/>
        </p:nvPicPr>
        <p:blipFill>
          <a:blip r:embed="rId10"/>
          <a:stretch>
            <a:fillRect/>
          </a:stretch>
        </p:blipFill>
        <p:spPr>
          <a:xfrm>
            <a:off x="9752965" y="3523615"/>
            <a:ext cx="552450" cy="552450"/>
          </a:xfrm>
          <a:prstGeom prst="rect">
            <a:avLst/>
          </a:prstGeom>
        </p:spPr>
      </p:pic>
      <p:sp>
        <p:nvSpPr>
          <p:cNvPr id="27" name="文本框 26"/>
          <p:cNvSpPr txBox="1"/>
          <p:nvPr/>
        </p:nvSpPr>
        <p:spPr>
          <a:xfrm>
            <a:off x="10352405" y="3508375"/>
            <a:ext cx="994410" cy="677108"/>
          </a:xfrm>
          <a:prstGeom prst="rect">
            <a:avLst/>
          </a:prstGeom>
          <a:noFill/>
        </p:spPr>
        <p:txBody>
          <a:bodyPr wrap="square" rtlCol="0">
            <a:spAutoFit/>
          </a:bodyPr>
          <a:lstStyle/>
          <a:p>
            <a:pPr algn="l"/>
            <a:r>
              <a:rPr lang="zh-CN" altLang="zh-CN" sz="1900" b="1" dirty="0">
                <a:solidFill>
                  <a:schemeClr val="bg1"/>
                </a:solidFill>
              </a:rPr>
              <a:t>通感互联网</a:t>
            </a:r>
            <a:endParaRPr lang="en-US" altLang="zh-CN" sz="1900" b="1" dirty="0">
              <a:solidFill>
                <a:schemeClr val="bg1"/>
              </a:solidFill>
            </a:endParaRPr>
          </a:p>
        </p:txBody>
      </p:sp>
      <p:pic>
        <p:nvPicPr>
          <p:cNvPr id="28" name="图片 27" descr="icons8-satellite-signal-96"/>
          <p:cNvPicPr>
            <a:picLocks noChangeAspect="1"/>
          </p:cNvPicPr>
          <p:nvPr/>
        </p:nvPicPr>
        <p:blipFill>
          <a:blip r:embed="rId11"/>
          <a:stretch>
            <a:fillRect/>
          </a:stretch>
        </p:blipFill>
        <p:spPr>
          <a:xfrm>
            <a:off x="9648825" y="1240790"/>
            <a:ext cx="600075" cy="600075"/>
          </a:xfrm>
          <a:prstGeom prst="rect">
            <a:avLst/>
          </a:prstGeom>
        </p:spPr>
      </p:pic>
      <p:pic>
        <p:nvPicPr>
          <p:cNvPr id="29" name="图片 28" descr="icons8-car-96"/>
          <p:cNvPicPr>
            <a:picLocks noChangeAspect="1"/>
          </p:cNvPicPr>
          <p:nvPr/>
        </p:nvPicPr>
        <p:blipFill>
          <a:blip r:embed="rId12"/>
          <a:stretch>
            <a:fillRect/>
          </a:stretch>
        </p:blipFill>
        <p:spPr>
          <a:xfrm>
            <a:off x="9706610" y="2778125"/>
            <a:ext cx="572135" cy="572135"/>
          </a:xfrm>
          <a:prstGeom prst="rect">
            <a:avLst/>
          </a:prstGeom>
        </p:spPr>
      </p:pic>
      <p:pic>
        <p:nvPicPr>
          <p:cNvPr id="30" name="图片 29" descr="icons8-city-96"/>
          <p:cNvPicPr>
            <a:picLocks noChangeAspect="1"/>
          </p:cNvPicPr>
          <p:nvPr/>
        </p:nvPicPr>
        <p:blipFill>
          <a:blip r:embed="rId13"/>
          <a:stretch>
            <a:fillRect/>
          </a:stretch>
        </p:blipFill>
        <p:spPr>
          <a:xfrm>
            <a:off x="9754235" y="4227195"/>
            <a:ext cx="607695" cy="607695"/>
          </a:xfrm>
          <a:prstGeom prst="rect">
            <a:avLst/>
          </a:prstGeom>
        </p:spPr>
      </p:pic>
      <p:sp>
        <p:nvSpPr>
          <p:cNvPr id="32" name="文本框 31"/>
          <p:cNvSpPr txBox="1"/>
          <p:nvPr/>
        </p:nvSpPr>
        <p:spPr>
          <a:xfrm>
            <a:off x="10361295" y="4254500"/>
            <a:ext cx="848360" cy="675640"/>
          </a:xfrm>
          <a:prstGeom prst="rect">
            <a:avLst/>
          </a:prstGeom>
          <a:noFill/>
        </p:spPr>
        <p:txBody>
          <a:bodyPr wrap="square" rtlCol="0">
            <a:spAutoFit/>
          </a:bodyPr>
          <a:lstStyle/>
          <a:p>
            <a:pPr algn="l"/>
            <a:r>
              <a:rPr lang="zh-CN" altLang="en-US" sz="1900" b="1" dirty="0">
                <a:solidFill>
                  <a:schemeClr val="bg1"/>
                </a:solidFill>
              </a:rPr>
              <a:t>智慧城市</a:t>
            </a:r>
            <a:endParaRPr lang="zh-CN" altLang="en-US" sz="1900" b="1" dirty="0">
              <a:solidFill>
                <a:schemeClr val="bg1"/>
              </a:solidFill>
            </a:endParaRPr>
          </a:p>
        </p:txBody>
      </p:sp>
      <p:pic>
        <p:nvPicPr>
          <p:cNvPr id="66" name="图片 65" descr="icons8-customer-support-96 (1)"/>
          <p:cNvPicPr>
            <a:picLocks noChangeAspect="1"/>
          </p:cNvPicPr>
          <p:nvPr/>
        </p:nvPicPr>
        <p:blipFill>
          <a:blip r:embed="rId14"/>
          <a:stretch>
            <a:fillRect/>
          </a:stretch>
        </p:blipFill>
        <p:spPr>
          <a:xfrm>
            <a:off x="9698990" y="2021840"/>
            <a:ext cx="596265" cy="596265"/>
          </a:xfrm>
          <a:prstGeom prst="rect">
            <a:avLst/>
          </a:prstGeom>
        </p:spPr>
      </p:pic>
      <p:sp>
        <p:nvSpPr>
          <p:cNvPr id="3" name="文本框 33"/>
          <p:cNvSpPr txBox="1"/>
          <p:nvPr/>
        </p:nvSpPr>
        <p:spPr>
          <a:xfrm>
            <a:off x="9820556" y="5078811"/>
            <a:ext cx="1452274" cy="384721"/>
          </a:xfrm>
          <a:prstGeom prst="rect">
            <a:avLst/>
          </a:prstGeom>
          <a:noFill/>
        </p:spPr>
        <p:txBody>
          <a:bodyPr wrap="square" rtlCol="0">
            <a:spAutoFit/>
          </a:bodyPr>
          <a:lstStyle/>
          <a:p>
            <a:r>
              <a:rPr lang="zh-CN" altLang="en-US" sz="1900" b="1" dirty="0">
                <a:solidFill>
                  <a:schemeClr val="bg1"/>
                </a:solidFill>
              </a:rPr>
              <a:t>更多。。。</a:t>
            </a:r>
            <a:endParaRPr lang="zh-CN" altLang="en-US" sz="1900" b="1" dirty="0">
              <a:solidFill>
                <a:schemeClr val="bg1"/>
              </a:solidFill>
            </a:endParaRPr>
          </a:p>
        </p:txBody>
      </p:sp>
      <p:sp>
        <p:nvSpPr>
          <p:cNvPr id="13" name="文本框 12"/>
          <p:cNvSpPr txBox="1"/>
          <p:nvPr/>
        </p:nvSpPr>
        <p:spPr>
          <a:xfrm>
            <a:off x="1046480" y="6068695"/>
            <a:ext cx="1092835" cy="398780"/>
          </a:xfrm>
          <a:prstGeom prst="rect">
            <a:avLst/>
          </a:prstGeom>
          <a:noFill/>
        </p:spPr>
        <p:txBody>
          <a:bodyPr wrap="square" rtlCol="0" anchor="t" anchorCtr="0">
            <a:spAutoFit/>
          </a:bodyPr>
          <a:lstStyle/>
          <a:p>
            <a:pPr lvl="0" algn="ctr">
              <a:buClrTx/>
              <a:buSzTx/>
              <a:buFontTx/>
            </a:pPr>
            <a:r>
              <a:rPr lang="en-US" altLang="zh-CN" sz="2000" b="1" dirty="0">
                <a:solidFill>
                  <a:srgbClr val="00CCFF"/>
                </a:solidFill>
                <a:sym typeface="+mn-ea"/>
              </a:rPr>
              <a:t>198</a:t>
            </a:r>
            <a:r>
              <a:rPr lang="en-US" altLang="zh-CN" sz="2000" b="1" dirty="0">
                <a:solidFill>
                  <a:srgbClr val="00CCFF"/>
                </a:solidFill>
                <a:sym typeface="+mn-ea"/>
              </a:rPr>
              <a:t>6</a:t>
            </a:r>
            <a:r>
              <a:rPr lang="en-US" altLang="zh-CN" sz="2000" b="1" dirty="0">
                <a:solidFill>
                  <a:srgbClr val="00CCFF"/>
                </a:solidFill>
                <a:sym typeface="+mn-ea"/>
              </a:rPr>
              <a:t>年</a:t>
            </a:r>
            <a:endParaRPr lang="en-US" altLang="zh-CN" sz="2000" b="1" dirty="0">
              <a:solidFill>
                <a:srgbClr val="00CCFF"/>
              </a:solidFill>
              <a:sym typeface="+mn-ea"/>
            </a:endParaRPr>
          </a:p>
        </p:txBody>
      </p:sp>
      <p:sp>
        <p:nvSpPr>
          <p:cNvPr id="15" name="文本框 14"/>
          <p:cNvSpPr txBox="1"/>
          <p:nvPr/>
        </p:nvSpPr>
        <p:spPr>
          <a:xfrm>
            <a:off x="10361295" y="2844800"/>
            <a:ext cx="726440" cy="645160"/>
          </a:xfrm>
          <a:prstGeom prst="rect">
            <a:avLst/>
          </a:prstGeom>
          <a:noFill/>
        </p:spPr>
        <p:txBody>
          <a:bodyPr wrap="square" rtlCol="0">
            <a:spAutoFit/>
          </a:bodyPr>
          <a:lstStyle/>
          <a:p>
            <a:pPr lvl="0" algn="l">
              <a:buClrTx/>
              <a:buSzTx/>
              <a:buFontTx/>
            </a:pPr>
            <a:r>
              <a:rPr lang="zh-CN" altLang="en-US" sz="1900" b="1" dirty="0">
                <a:solidFill>
                  <a:schemeClr val="bg1"/>
                </a:solidFill>
                <a:sym typeface="+mn-ea"/>
              </a:rPr>
              <a:t>超能交通</a:t>
            </a:r>
            <a:endParaRPr lang="zh-CN" altLang="en-US" sz="1900" b="1" dirty="0">
              <a:solidFill>
                <a:schemeClr val="bg1"/>
              </a:solidFill>
              <a:sym typeface="+mn-ea"/>
            </a:endParaRPr>
          </a:p>
        </p:txBody>
      </p:sp>
    </p:spTree>
  </p:cSld>
  <p:clrMapOvr>
    <a:masterClrMapping/>
  </p:clrMapOvr>
  <p:transition>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7"/>
          <p:cNvSpPr/>
          <p:nvPr/>
        </p:nvSpPr>
        <p:spPr bwMode="auto">
          <a:xfrm>
            <a:off x="8717280" y="1872615"/>
            <a:ext cx="3336925" cy="881380"/>
          </a:xfrm>
          <a:prstGeom prst="rect">
            <a:avLst/>
          </a:prstGeom>
          <a:noFill/>
          <a:ln w="34925">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91440" tIns="45720" rIns="91440" bIns="45720" numCol="1" spcCol="0" rtlCol="0" fromWordArt="0" anchor="ctr" anchorCtr="0" forceAA="0" compatLnSpc="1">
            <a:noAutofit/>
          </a:bodyPr>
          <a:lstStyle/>
          <a:p>
            <a:pPr lvl="0" algn="l">
              <a:buClrTx/>
              <a:buSzTx/>
              <a:buFontTx/>
            </a:pPr>
            <a:r>
              <a:rPr lang="en-US" altLang="zh-CN">
                <a:sym typeface="+mn-ea"/>
              </a:rPr>
              <a:t>5G</a:t>
            </a:r>
            <a:r>
              <a:rPr lang="zh-CN" altLang="en-US">
                <a:sym typeface="+mn-ea"/>
              </a:rPr>
              <a:t>偏远地区，太空，海洋不能够覆盖。</a:t>
            </a:r>
            <a:endParaRPr lang="zh-CN" altLang="en-US">
              <a:sym typeface="+mn-ea"/>
            </a:endParaRPr>
          </a:p>
        </p:txBody>
      </p:sp>
      <p:sp>
        <p:nvSpPr>
          <p:cNvPr id="65" name="6"/>
          <p:cNvSpPr txBox="1"/>
          <p:nvPr/>
        </p:nvSpPr>
        <p:spPr bwMode="auto">
          <a:xfrm>
            <a:off x="8576310" y="1421765"/>
            <a:ext cx="1496695" cy="44196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buClrTx/>
              <a:buSzTx/>
              <a:buFontTx/>
            </a:pPr>
            <a:r>
              <a:rPr lang="zh-CN" altLang="en-US" sz="2000" b="1" dirty="0">
                <a:solidFill>
                  <a:srgbClr val="00FFFF"/>
                </a:solidFill>
              </a:rPr>
              <a:t>覆盖能力弱</a:t>
            </a:r>
            <a:endParaRPr lang="zh-CN" altLang="en-US" sz="2000" b="1" dirty="0">
              <a:solidFill>
                <a:srgbClr val="00FFFF"/>
              </a:solidFill>
            </a:endParaRPr>
          </a:p>
        </p:txBody>
      </p:sp>
      <p:sp>
        <p:nvSpPr>
          <p:cNvPr id="67" name="5"/>
          <p:cNvSpPr/>
          <p:nvPr/>
        </p:nvSpPr>
        <p:spPr bwMode="auto">
          <a:xfrm>
            <a:off x="121285" y="4429760"/>
            <a:ext cx="3052445" cy="1311910"/>
          </a:xfrm>
          <a:prstGeom prst="rect">
            <a:avLst/>
          </a:prstGeom>
          <a:noFill/>
          <a:ln w="34925">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91440" tIns="45720" rIns="91440" bIns="45720" numCol="1" spcCol="0" rtlCol="0" fromWordArt="0" anchor="ctr" anchorCtr="0" forceAA="0" compatLnSpc="1">
            <a:noAutofit/>
          </a:bodyPr>
          <a:lstStyle/>
          <a:p>
            <a:pPr lvl="0" algn="l">
              <a:buClrTx/>
              <a:buSzTx/>
              <a:buFontTx/>
            </a:pPr>
            <a:r>
              <a:rPr lang="zh-CN" altLang="en-US">
                <a:sym typeface="+mn-ea"/>
              </a:rPr>
              <a:t>5G基站本身耗电比4G基站多，覆盖同一个区域，需要的5G基站数量，将大大超过4G。</a:t>
            </a:r>
            <a:endParaRPr lang="en-US" altLang="zh-CN">
              <a:sym typeface="+mn-ea"/>
            </a:endParaRPr>
          </a:p>
        </p:txBody>
      </p:sp>
      <p:sp>
        <p:nvSpPr>
          <p:cNvPr id="68" name="4"/>
          <p:cNvSpPr txBox="1"/>
          <p:nvPr/>
        </p:nvSpPr>
        <p:spPr bwMode="auto">
          <a:xfrm>
            <a:off x="121285" y="4006850"/>
            <a:ext cx="3061970" cy="44196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spcBef>
                <a:spcPct val="0"/>
              </a:spcBef>
            </a:pPr>
            <a:r>
              <a:rPr lang="zh-CN" altLang="en-US" sz="2000" b="1" dirty="0">
                <a:solidFill>
                  <a:srgbClr val="00FFFF"/>
                </a:solidFill>
              </a:rPr>
              <a:t>耗电量大</a:t>
            </a:r>
            <a:endParaRPr lang="zh-CN" altLang="en-US" sz="2000" b="1" dirty="0">
              <a:solidFill>
                <a:srgbClr val="00FFFF"/>
              </a:solidFill>
            </a:endParaRPr>
          </a:p>
        </p:txBody>
      </p:sp>
      <p:sp>
        <p:nvSpPr>
          <p:cNvPr id="70" name="3"/>
          <p:cNvSpPr/>
          <p:nvPr/>
        </p:nvSpPr>
        <p:spPr bwMode="auto">
          <a:xfrm>
            <a:off x="8717280" y="4629785"/>
            <a:ext cx="3336925" cy="1111885"/>
          </a:xfrm>
          <a:prstGeom prst="rect">
            <a:avLst/>
          </a:prstGeom>
          <a:noFill/>
          <a:ln w="34925">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91440" tIns="45720" rIns="91440" bIns="45720" numCol="1" spcCol="0" rtlCol="0" fromWordArt="0" anchor="ctr" anchorCtr="0" forceAA="0" compatLnSpc="1">
            <a:noAutofit/>
          </a:bodyPr>
          <a:lstStyle/>
          <a:p>
            <a:pPr lvl="0" algn="l">
              <a:buClrTx/>
              <a:buSzTx/>
              <a:buFontTx/>
            </a:pPr>
            <a:r>
              <a:rPr lang="zh-CN" altLang="en-US">
                <a:sym typeface="+mn-ea"/>
              </a:rPr>
              <a:t>5G的射频和天线太大，安装需要额外的空间，所以铁塔公司需要增加额外的塔上空间和设备，在加上大量的基站建设。</a:t>
            </a:r>
            <a:endParaRPr lang="zh-CN" altLang="en-US">
              <a:sym typeface="+mn-ea"/>
            </a:endParaRPr>
          </a:p>
        </p:txBody>
      </p:sp>
      <p:sp>
        <p:nvSpPr>
          <p:cNvPr id="71" name="2"/>
          <p:cNvSpPr txBox="1"/>
          <p:nvPr/>
        </p:nvSpPr>
        <p:spPr bwMode="auto">
          <a:xfrm>
            <a:off x="8565515" y="4111625"/>
            <a:ext cx="1506855" cy="44196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buClrTx/>
              <a:buSzTx/>
              <a:buFontTx/>
            </a:pPr>
            <a:r>
              <a:rPr lang="zh-CN" altLang="en-US" sz="2000" b="1" dirty="0">
                <a:solidFill>
                  <a:srgbClr val="00FFFF"/>
                </a:solidFill>
              </a:rPr>
              <a:t>基建成本高</a:t>
            </a:r>
            <a:endParaRPr lang="zh-CN" altLang="en-US" sz="2000" b="1" dirty="0">
              <a:solidFill>
                <a:srgbClr val="00FFFF"/>
              </a:solidFill>
            </a:endParaRPr>
          </a:p>
        </p:txBody>
      </p:sp>
      <p:sp>
        <p:nvSpPr>
          <p:cNvPr id="73" name="2"/>
          <p:cNvSpPr/>
          <p:nvPr/>
        </p:nvSpPr>
        <p:spPr bwMode="auto">
          <a:xfrm>
            <a:off x="130810" y="1841500"/>
            <a:ext cx="3052445" cy="1066800"/>
          </a:xfrm>
          <a:prstGeom prst="rect">
            <a:avLst/>
          </a:prstGeom>
          <a:noFill/>
          <a:ln w="34925">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91440" tIns="45720" rIns="91440" bIns="45720" numCol="1" spcCol="0" rtlCol="0" fromWordArt="0" anchor="ctr" anchorCtr="0" forceAA="0" compatLnSpc="1">
            <a:noAutofit/>
          </a:bodyPr>
          <a:lstStyle/>
          <a:p>
            <a:pPr lvl="0" algn="l">
              <a:buClrTx/>
              <a:buSzTx/>
              <a:buFontTx/>
            </a:pPr>
            <a:r>
              <a:rPr lang="zh-CN" altLang="en-US">
                <a:sym typeface="+mn-ea"/>
              </a:rPr>
              <a:t>5G使用了高频</a:t>
            </a:r>
            <a:r>
              <a:rPr lang="en-US" altLang="zh-CN">
                <a:sym typeface="+mn-ea"/>
              </a:rPr>
              <a:t>,</a:t>
            </a:r>
            <a:r>
              <a:rPr lang="zh-CN" altLang="en-US">
                <a:sym typeface="+mn-ea"/>
              </a:rPr>
              <a:t>段频率越高，波长越短，越趋近于直线传播（绕射和穿墙能力越差）。</a:t>
            </a:r>
            <a:endParaRPr lang="zh-CN" altLang="en-US">
              <a:sym typeface="+mn-ea"/>
            </a:endParaRPr>
          </a:p>
        </p:txBody>
      </p:sp>
      <p:sp>
        <p:nvSpPr>
          <p:cNvPr id="74" name="1"/>
          <p:cNvSpPr txBox="1"/>
          <p:nvPr/>
        </p:nvSpPr>
        <p:spPr bwMode="auto">
          <a:xfrm>
            <a:off x="130810" y="1399640"/>
            <a:ext cx="3052133" cy="44180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spcBef>
                <a:spcPct val="0"/>
              </a:spcBef>
            </a:pPr>
            <a:r>
              <a:rPr lang="zh-CN" altLang="en-US" sz="2000" b="1" dirty="0">
                <a:solidFill>
                  <a:srgbClr val="00FFFF"/>
                </a:solidFill>
              </a:rPr>
              <a:t>穿透能力差</a:t>
            </a:r>
            <a:endParaRPr sz="1800" dirty="0">
              <a:solidFill>
                <a:srgbClr val="00CCFF"/>
              </a:solidFill>
              <a:latin typeface="+mn-ea"/>
              <a:cs typeface="Noto Sans CJK JP Regular"/>
            </a:endParaRPr>
          </a:p>
        </p:txBody>
      </p:sp>
      <p:sp>
        <p:nvSpPr>
          <p:cNvPr id="25" name="文本框 24"/>
          <p:cNvSpPr txBox="1"/>
          <p:nvPr/>
        </p:nvSpPr>
        <p:spPr>
          <a:xfrm>
            <a:off x="2438400" y="550544"/>
            <a:ext cx="7315200" cy="645160"/>
          </a:xfrm>
          <a:prstGeom prst="rect">
            <a:avLst/>
          </a:prstGeom>
          <a:noFill/>
        </p:spPr>
        <p:txBody>
          <a:bodyPr wrap="square" rtlCol="0">
            <a:spAutoFit/>
          </a:bodyPr>
          <a:lstStyle/>
          <a:p>
            <a:pPr algn="ctr"/>
            <a:r>
              <a:rPr lang="en-US" altLang="zh-CN" sz="3600" b="1" dirty="0">
                <a:solidFill>
                  <a:srgbClr val="FFC000"/>
                </a:solidFill>
                <a:latin typeface="+mn-ea"/>
              </a:rPr>
              <a:t>6G</a:t>
            </a:r>
            <a:r>
              <a:rPr lang="zh-CN" altLang="en-US" sz="3600" b="1" dirty="0">
                <a:solidFill>
                  <a:srgbClr val="FFC000"/>
                </a:solidFill>
                <a:latin typeface="+mn-ea"/>
              </a:rPr>
              <a:t>发展背景</a:t>
            </a:r>
            <a:endParaRPr lang="zh-CN" altLang="en-US" sz="3600" b="1" dirty="0">
              <a:solidFill>
                <a:srgbClr val="FFC000"/>
              </a:solidFill>
              <a:latin typeface="+mn-ea"/>
            </a:endParaRPr>
          </a:p>
        </p:txBody>
      </p:sp>
      <p:pic>
        <p:nvPicPr>
          <p:cNvPr id="4" name="图片 3" descr="C:\Users\张军泉\Desktop\t01f8cecf7ace28440e.jpgt01f8cecf7ace28440e"/>
          <p:cNvPicPr>
            <a:picLocks noChangeAspect="1"/>
          </p:cNvPicPr>
          <p:nvPr/>
        </p:nvPicPr>
        <p:blipFill>
          <a:blip r:embed="rId1"/>
          <a:srcRect/>
          <a:stretch>
            <a:fillRect/>
          </a:stretch>
        </p:blipFill>
        <p:spPr>
          <a:xfrm>
            <a:off x="3589973" y="2082800"/>
            <a:ext cx="4846955" cy="3223260"/>
          </a:xfrm>
          <a:prstGeom prst="rect">
            <a:avLst/>
          </a:prstGeom>
          <a:ln w="19050">
            <a:solidFill>
              <a:srgbClr val="02B3F6">
                <a:alpha val="90000"/>
              </a:srgbClr>
            </a:solidFill>
          </a:ln>
        </p:spPr>
      </p:pic>
      <p:sp>
        <p:nvSpPr>
          <p:cNvPr id="5" name="矩形 4"/>
          <p:cNvSpPr/>
          <p:nvPr/>
        </p:nvSpPr>
        <p:spPr>
          <a:xfrm>
            <a:off x="3238818" y="5871209"/>
            <a:ext cx="5714365" cy="521970"/>
          </a:xfrm>
          <a:prstGeom prst="rect">
            <a:avLst/>
          </a:prstGeom>
        </p:spPr>
        <p:txBody>
          <a:bodyPr wrap="none" rtlCol="0">
            <a:spAutoFit/>
          </a:bodyPr>
          <a:p>
            <a:pPr lvl="0" algn="l">
              <a:buClrTx/>
              <a:buSzTx/>
              <a:buFontTx/>
            </a:pPr>
            <a:r>
              <a:rPr lang="zh-CN" altLang="en-US" sz="2800" b="1" dirty="0">
                <a:solidFill>
                  <a:srgbClr val="FFC000"/>
                </a:solidFill>
                <a:sym typeface="+mn-ea"/>
              </a:rPr>
              <a:t>5G难以满足2030年之后的发展需求</a:t>
            </a:r>
            <a:endParaRPr lang="zh-CN" altLang="en-US" sz="2800" b="1" dirty="0">
              <a:solidFill>
                <a:srgbClr val="FFC000"/>
              </a:solidFill>
              <a:sym typeface="+mn-ea"/>
            </a:endParaRPr>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1000"/>
                                        <p:tgtEl>
                                          <p:spTgt spid="25"/>
                                        </p:tgtEl>
                                      </p:cBhvr>
                                    </p:animEffect>
                                    <p:anim calcmode="lin" valueType="num">
                                      <p:cBhvr>
                                        <p:cTn id="8" dur="1000" fill="hold"/>
                                        <p:tgtEl>
                                          <p:spTgt spid="25"/>
                                        </p:tgtEl>
                                        <p:attrNameLst>
                                          <p:attrName>ppt_x</p:attrName>
                                        </p:attrNameLst>
                                      </p:cBhvr>
                                      <p:tavLst>
                                        <p:tav tm="0">
                                          <p:val>
                                            <p:strVal val="#ppt_x"/>
                                          </p:val>
                                        </p:tav>
                                        <p:tav tm="100000">
                                          <p:val>
                                            <p:strVal val="#ppt_x"/>
                                          </p:val>
                                        </p:tav>
                                      </p:tavLst>
                                    </p:anim>
                                    <p:anim calcmode="lin" valueType="num">
                                      <p:cBhvr>
                                        <p:cTn id="9"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7"/>
                                        </p:tgtEl>
                                        <p:attrNameLst>
                                          <p:attrName>style.visibility</p:attrName>
                                        </p:attrNameLst>
                                      </p:cBhvr>
                                      <p:to>
                                        <p:strVal val="visible"/>
                                      </p:to>
                                    </p:set>
                                    <p:animEffect transition="in" filter="fade">
                                      <p:cBhvr>
                                        <p:cTn id="14" dur="1000"/>
                                        <p:tgtEl>
                                          <p:spTgt spid="67"/>
                                        </p:tgtEl>
                                      </p:cBhvr>
                                    </p:animEffect>
                                    <p:anim calcmode="lin" valueType="num">
                                      <p:cBhvr>
                                        <p:cTn id="15" dur="1000" fill="hold"/>
                                        <p:tgtEl>
                                          <p:spTgt spid="67"/>
                                        </p:tgtEl>
                                        <p:attrNameLst>
                                          <p:attrName>ppt_x</p:attrName>
                                        </p:attrNameLst>
                                      </p:cBhvr>
                                      <p:tavLst>
                                        <p:tav tm="0">
                                          <p:val>
                                            <p:strVal val="#ppt_x"/>
                                          </p:val>
                                        </p:tav>
                                        <p:tav tm="100000">
                                          <p:val>
                                            <p:strVal val="#ppt_x"/>
                                          </p:val>
                                        </p:tav>
                                      </p:tavLst>
                                    </p:anim>
                                    <p:anim calcmode="lin" valueType="num">
                                      <p:cBhvr>
                                        <p:cTn id="16" dur="1000" fill="hold"/>
                                        <p:tgtEl>
                                          <p:spTgt spid="67"/>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68"/>
                                        </p:tgtEl>
                                        <p:attrNameLst>
                                          <p:attrName>style.visibility</p:attrName>
                                        </p:attrNameLst>
                                      </p:cBhvr>
                                      <p:to>
                                        <p:strVal val="visible"/>
                                      </p:to>
                                    </p:set>
                                    <p:animEffect transition="in" filter="fade">
                                      <p:cBhvr>
                                        <p:cTn id="19" dur="1000"/>
                                        <p:tgtEl>
                                          <p:spTgt spid="68"/>
                                        </p:tgtEl>
                                      </p:cBhvr>
                                    </p:animEffect>
                                    <p:anim calcmode="lin" valueType="num">
                                      <p:cBhvr>
                                        <p:cTn id="20" dur="1000" fill="hold"/>
                                        <p:tgtEl>
                                          <p:spTgt spid="68"/>
                                        </p:tgtEl>
                                        <p:attrNameLst>
                                          <p:attrName>ppt_x</p:attrName>
                                        </p:attrNameLst>
                                      </p:cBhvr>
                                      <p:tavLst>
                                        <p:tav tm="0">
                                          <p:val>
                                            <p:strVal val="#ppt_x"/>
                                          </p:val>
                                        </p:tav>
                                        <p:tav tm="100000">
                                          <p:val>
                                            <p:strVal val="#ppt_x"/>
                                          </p:val>
                                        </p:tav>
                                      </p:tavLst>
                                    </p:anim>
                                    <p:anim calcmode="lin" valueType="num">
                                      <p:cBhvr>
                                        <p:cTn id="21" dur="1000" fill="hold"/>
                                        <p:tgtEl>
                                          <p:spTgt spid="68"/>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73"/>
                                        </p:tgtEl>
                                        <p:attrNameLst>
                                          <p:attrName>style.visibility</p:attrName>
                                        </p:attrNameLst>
                                      </p:cBhvr>
                                      <p:to>
                                        <p:strVal val="visible"/>
                                      </p:to>
                                    </p:set>
                                    <p:animEffect transition="in" filter="fade">
                                      <p:cBhvr>
                                        <p:cTn id="24" dur="1000"/>
                                        <p:tgtEl>
                                          <p:spTgt spid="73"/>
                                        </p:tgtEl>
                                      </p:cBhvr>
                                    </p:animEffect>
                                    <p:anim calcmode="lin" valueType="num">
                                      <p:cBhvr>
                                        <p:cTn id="25" dur="1000" fill="hold"/>
                                        <p:tgtEl>
                                          <p:spTgt spid="73"/>
                                        </p:tgtEl>
                                        <p:attrNameLst>
                                          <p:attrName>ppt_x</p:attrName>
                                        </p:attrNameLst>
                                      </p:cBhvr>
                                      <p:tavLst>
                                        <p:tav tm="0">
                                          <p:val>
                                            <p:strVal val="#ppt_x"/>
                                          </p:val>
                                        </p:tav>
                                        <p:tav tm="100000">
                                          <p:val>
                                            <p:strVal val="#ppt_x"/>
                                          </p:val>
                                        </p:tav>
                                      </p:tavLst>
                                    </p:anim>
                                    <p:anim calcmode="lin" valueType="num">
                                      <p:cBhvr>
                                        <p:cTn id="26" dur="1000" fill="hold"/>
                                        <p:tgtEl>
                                          <p:spTgt spid="73"/>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74"/>
                                        </p:tgtEl>
                                        <p:attrNameLst>
                                          <p:attrName>style.visibility</p:attrName>
                                        </p:attrNameLst>
                                      </p:cBhvr>
                                      <p:to>
                                        <p:strVal val="visible"/>
                                      </p:to>
                                    </p:set>
                                    <p:animEffect transition="in" filter="fade">
                                      <p:cBhvr>
                                        <p:cTn id="29" dur="1000"/>
                                        <p:tgtEl>
                                          <p:spTgt spid="74"/>
                                        </p:tgtEl>
                                      </p:cBhvr>
                                    </p:animEffect>
                                    <p:anim calcmode="lin" valueType="num">
                                      <p:cBhvr>
                                        <p:cTn id="30" dur="1000" fill="hold"/>
                                        <p:tgtEl>
                                          <p:spTgt spid="74"/>
                                        </p:tgtEl>
                                        <p:attrNameLst>
                                          <p:attrName>ppt_x</p:attrName>
                                        </p:attrNameLst>
                                      </p:cBhvr>
                                      <p:tavLst>
                                        <p:tav tm="0">
                                          <p:val>
                                            <p:strVal val="#ppt_x"/>
                                          </p:val>
                                        </p:tav>
                                        <p:tav tm="100000">
                                          <p:val>
                                            <p:strVal val="#ppt_x"/>
                                          </p:val>
                                        </p:tav>
                                      </p:tavLst>
                                    </p:anim>
                                    <p:anim calcmode="lin" valueType="num">
                                      <p:cBhvr>
                                        <p:cTn id="31" dur="1000" fill="hold"/>
                                        <p:tgtEl>
                                          <p:spTgt spid="74"/>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64"/>
                                        </p:tgtEl>
                                        <p:attrNameLst>
                                          <p:attrName>style.visibility</p:attrName>
                                        </p:attrNameLst>
                                      </p:cBhvr>
                                      <p:to>
                                        <p:strVal val="visible"/>
                                      </p:to>
                                    </p:set>
                                    <p:animEffect transition="in" filter="fade">
                                      <p:cBhvr>
                                        <p:cTn id="34" dur="1000"/>
                                        <p:tgtEl>
                                          <p:spTgt spid="64"/>
                                        </p:tgtEl>
                                      </p:cBhvr>
                                    </p:animEffect>
                                    <p:anim calcmode="lin" valueType="num">
                                      <p:cBhvr>
                                        <p:cTn id="35" dur="1000" fill="hold"/>
                                        <p:tgtEl>
                                          <p:spTgt spid="64"/>
                                        </p:tgtEl>
                                        <p:attrNameLst>
                                          <p:attrName>ppt_x</p:attrName>
                                        </p:attrNameLst>
                                      </p:cBhvr>
                                      <p:tavLst>
                                        <p:tav tm="0">
                                          <p:val>
                                            <p:strVal val="#ppt_x"/>
                                          </p:val>
                                        </p:tav>
                                        <p:tav tm="100000">
                                          <p:val>
                                            <p:strVal val="#ppt_x"/>
                                          </p:val>
                                        </p:tav>
                                      </p:tavLst>
                                    </p:anim>
                                    <p:anim calcmode="lin" valueType="num">
                                      <p:cBhvr>
                                        <p:cTn id="36" dur="1000" fill="hold"/>
                                        <p:tgtEl>
                                          <p:spTgt spid="64"/>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65"/>
                                        </p:tgtEl>
                                        <p:attrNameLst>
                                          <p:attrName>style.visibility</p:attrName>
                                        </p:attrNameLst>
                                      </p:cBhvr>
                                      <p:to>
                                        <p:strVal val="visible"/>
                                      </p:to>
                                    </p:set>
                                    <p:animEffect transition="in" filter="fade">
                                      <p:cBhvr>
                                        <p:cTn id="39" dur="1000"/>
                                        <p:tgtEl>
                                          <p:spTgt spid="65"/>
                                        </p:tgtEl>
                                      </p:cBhvr>
                                    </p:animEffect>
                                    <p:anim calcmode="lin" valueType="num">
                                      <p:cBhvr>
                                        <p:cTn id="40" dur="1000" fill="hold"/>
                                        <p:tgtEl>
                                          <p:spTgt spid="65"/>
                                        </p:tgtEl>
                                        <p:attrNameLst>
                                          <p:attrName>ppt_x</p:attrName>
                                        </p:attrNameLst>
                                      </p:cBhvr>
                                      <p:tavLst>
                                        <p:tav tm="0">
                                          <p:val>
                                            <p:strVal val="#ppt_x"/>
                                          </p:val>
                                        </p:tav>
                                        <p:tav tm="100000">
                                          <p:val>
                                            <p:strVal val="#ppt_x"/>
                                          </p:val>
                                        </p:tav>
                                      </p:tavLst>
                                    </p:anim>
                                    <p:anim calcmode="lin" valueType="num">
                                      <p:cBhvr>
                                        <p:cTn id="41" dur="1000" fill="hold"/>
                                        <p:tgtEl>
                                          <p:spTgt spid="65"/>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70"/>
                                        </p:tgtEl>
                                        <p:attrNameLst>
                                          <p:attrName>style.visibility</p:attrName>
                                        </p:attrNameLst>
                                      </p:cBhvr>
                                      <p:to>
                                        <p:strVal val="visible"/>
                                      </p:to>
                                    </p:set>
                                    <p:animEffect transition="in" filter="fade">
                                      <p:cBhvr>
                                        <p:cTn id="44" dur="1000"/>
                                        <p:tgtEl>
                                          <p:spTgt spid="70"/>
                                        </p:tgtEl>
                                      </p:cBhvr>
                                    </p:animEffect>
                                    <p:anim calcmode="lin" valueType="num">
                                      <p:cBhvr>
                                        <p:cTn id="45" dur="1000" fill="hold"/>
                                        <p:tgtEl>
                                          <p:spTgt spid="70"/>
                                        </p:tgtEl>
                                        <p:attrNameLst>
                                          <p:attrName>ppt_x</p:attrName>
                                        </p:attrNameLst>
                                      </p:cBhvr>
                                      <p:tavLst>
                                        <p:tav tm="0">
                                          <p:val>
                                            <p:strVal val="#ppt_x"/>
                                          </p:val>
                                        </p:tav>
                                        <p:tav tm="100000">
                                          <p:val>
                                            <p:strVal val="#ppt_x"/>
                                          </p:val>
                                        </p:tav>
                                      </p:tavLst>
                                    </p:anim>
                                    <p:anim calcmode="lin" valueType="num">
                                      <p:cBhvr>
                                        <p:cTn id="46" dur="1000" fill="hold"/>
                                        <p:tgtEl>
                                          <p:spTgt spid="70"/>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71"/>
                                        </p:tgtEl>
                                        <p:attrNameLst>
                                          <p:attrName>style.visibility</p:attrName>
                                        </p:attrNameLst>
                                      </p:cBhvr>
                                      <p:to>
                                        <p:strVal val="visible"/>
                                      </p:to>
                                    </p:set>
                                    <p:animEffect transition="in" filter="fade">
                                      <p:cBhvr>
                                        <p:cTn id="49" dur="1000"/>
                                        <p:tgtEl>
                                          <p:spTgt spid="71"/>
                                        </p:tgtEl>
                                      </p:cBhvr>
                                    </p:animEffect>
                                    <p:anim calcmode="lin" valueType="num">
                                      <p:cBhvr>
                                        <p:cTn id="50" dur="1000" fill="hold"/>
                                        <p:tgtEl>
                                          <p:spTgt spid="71"/>
                                        </p:tgtEl>
                                        <p:attrNameLst>
                                          <p:attrName>ppt_x</p:attrName>
                                        </p:attrNameLst>
                                      </p:cBhvr>
                                      <p:tavLst>
                                        <p:tav tm="0">
                                          <p:val>
                                            <p:strVal val="#ppt_x"/>
                                          </p:val>
                                        </p:tav>
                                        <p:tav tm="100000">
                                          <p:val>
                                            <p:strVal val="#ppt_x"/>
                                          </p:val>
                                        </p:tav>
                                      </p:tavLst>
                                    </p:anim>
                                    <p:anim calcmode="lin" valueType="num">
                                      <p:cBhvr>
                                        <p:cTn id="51" dur="1000" fill="hold"/>
                                        <p:tgtEl>
                                          <p:spTgt spid="71"/>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nodeType="clickEffect">
                                  <p:stCondLst>
                                    <p:cond delay="0"/>
                                  </p:stCondLst>
                                  <p:childTnLst>
                                    <p:set>
                                      <p:cBhvr>
                                        <p:cTn id="55" dur="1" fill="hold">
                                          <p:stCondLst>
                                            <p:cond delay="0"/>
                                          </p:stCondLst>
                                        </p:cTn>
                                        <p:tgtEl>
                                          <p:spTgt spid="4"/>
                                        </p:tgtEl>
                                        <p:attrNameLst>
                                          <p:attrName>style.visibility</p:attrName>
                                        </p:attrNameLst>
                                      </p:cBhvr>
                                      <p:to>
                                        <p:strVal val="visible"/>
                                      </p:to>
                                    </p:set>
                                    <p:animEffect transition="in" filter="fade">
                                      <p:cBhvr>
                                        <p:cTn id="56" dur="1000"/>
                                        <p:tgtEl>
                                          <p:spTgt spid="4"/>
                                        </p:tgtEl>
                                      </p:cBhvr>
                                    </p:animEffect>
                                    <p:anim calcmode="lin" valueType="num">
                                      <p:cBhvr>
                                        <p:cTn id="57" dur="1000" fill="hold"/>
                                        <p:tgtEl>
                                          <p:spTgt spid="4"/>
                                        </p:tgtEl>
                                        <p:attrNameLst>
                                          <p:attrName>ppt_x</p:attrName>
                                        </p:attrNameLst>
                                      </p:cBhvr>
                                      <p:tavLst>
                                        <p:tav tm="0">
                                          <p:val>
                                            <p:strVal val="#ppt_x"/>
                                          </p:val>
                                        </p:tav>
                                        <p:tav tm="100000">
                                          <p:val>
                                            <p:strVal val="#ppt_x"/>
                                          </p:val>
                                        </p:tav>
                                      </p:tavLst>
                                    </p:anim>
                                    <p:anim calcmode="lin" valueType="num">
                                      <p:cBhvr>
                                        <p:cTn id="58"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5"/>
                                        </p:tgtEl>
                                        <p:attrNameLst>
                                          <p:attrName>style.visibility</p:attrName>
                                        </p:attrNameLst>
                                      </p:cBhvr>
                                      <p:to>
                                        <p:strVal val="visible"/>
                                      </p:to>
                                    </p:set>
                                    <p:animEffect transition="in" filter="fade">
                                      <p:cBhvr>
                                        <p:cTn id="63" dur="1000"/>
                                        <p:tgtEl>
                                          <p:spTgt spid="5"/>
                                        </p:tgtEl>
                                      </p:cBhvr>
                                    </p:animEffect>
                                    <p:anim calcmode="lin" valueType="num">
                                      <p:cBhvr>
                                        <p:cTn id="64" dur="1000" fill="hold"/>
                                        <p:tgtEl>
                                          <p:spTgt spid="5"/>
                                        </p:tgtEl>
                                        <p:attrNameLst>
                                          <p:attrName>ppt_x</p:attrName>
                                        </p:attrNameLst>
                                      </p:cBhvr>
                                      <p:tavLst>
                                        <p:tav tm="0">
                                          <p:val>
                                            <p:strVal val="#ppt_x"/>
                                          </p:val>
                                        </p:tav>
                                        <p:tav tm="100000">
                                          <p:val>
                                            <p:strVal val="#ppt_x"/>
                                          </p:val>
                                        </p:tav>
                                      </p:tavLst>
                                    </p:anim>
                                    <p:anim calcmode="lin" valueType="num">
                                      <p:cBhvr>
                                        <p:cTn id="6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bldLvl="0" animBg="1"/>
      <p:bldP spid="65" grpId="0"/>
      <p:bldP spid="67" grpId="0" bldLvl="0" animBg="1"/>
      <p:bldP spid="68" grpId="0"/>
      <p:bldP spid="70" grpId="0" bldLvl="0" animBg="1"/>
      <p:bldP spid="71" grpId="0"/>
      <p:bldP spid="73" grpId="0" bldLvl="0" animBg="1"/>
      <p:bldP spid="74" grpId="0"/>
      <p:bldP spid="25" grpId="0"/>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p:cNvPicPr>
            <a:picLocks noChangeAspect="1"/>
          </p:cNvPicPr>
          <p:nvPr/>
        </p:nvPicPr>
        <p:blipFill>
          <a:blip r:embed="rId1" cstate="print"/>
          <a:stretch>
            <a:fillRect/>
          </a:stretch>
        </p:blipFill>
        <p:spPr>
          <a:xfrm>
            <a:off x="-319" y="-635"/>
            <a:ext cx="12192635" cy="6858635"/>
          </a:xfrm>
          <a:prstGeom prst="rect">
            <a:avLst/>
          </a:prstGeom>
        </p:spPr>
      </p:pic>
      <p:sp>
        <p:nvSpPr>
          <p:cNvPr id="25" name="文本框 24"/>
          <p:cNvSpPr txBox="1"/>
          <p:nvPr/>
        </p:nvSpPr>
        <p:spPr>
          <a:xfrm>
            <a:off x="2439670" y="336549"/>
            <a:ext cx="7315200" cy="645160"/>
          </a:xfrm>
          <a:prstGeom prst="rect">
            <a:avLst/>
          </a:prstGeom>
          <a:noFill/>
        </p:spPr>
        <p:txBody>
          <a:bodyPr wrap="square" rtlCol="0">
            <a:spAutoFit/>
          </a:bodyPr>
          <a:lstStyle/>
          <a:p>
            <a:pPr algn="ctr"/>
            <a:r>
              <a:rPr lang="en-US" altLang="zh-CN" sz="3600" b="1" dirty="0">
                <a:solidFill>
                  <a:srgbClr val="FFC000"/>
                </a:solidFill>
                <a:latin typeface="+mn-ea"/>
              </a:rPr>
              <a:t>6G</a:t>
            </a:r>
            <a:r>
              <a:rPr lang="zh-CN" altLang="en-US" sz="3600" b="1" dirty="0">
                <a:solidFill>
                  <a:srgbClr val="FFC000"/>
                </a:solidFill>
                <a:latin typeface="+mn-ea"/>
              </a:rPr>
              <a:t>关键特征</a:t>
            </a:r>
            <a:endParaRPr lang="zh-CN" altLang="en-US" sz="3600" b="1" dirty="0">
              <a:solidFill>
                <a:srgbClr val="FFC000"/>
              </a:solidFill>
              <a:latin typeface="+mn-ea"/>
            </a:endParaRPr>
          </a:p>
        </p:txBody>
      </p:sp>
      <p:sp>
        <p:nvSpPr>
          <p:cNvPr id="17" name="文本框 16"/>
          <p:cNvSpPr txBox="1"/>
          <p:nvPr/>
        </p:nvSpPr>
        <p:spPr>
          <a:xfrm>
            <a:off x="4573270" y="6122035"/>
            <a:ext cx="3045460" cy="368300"/>
          </a:xfrm>
          <a:prstGeom prst="rect">
            <a:avLst/>
          </a:prstGeom>
          <a:noFill/>
        </p:spPr>
        <p:txBody>
          <a:bodyPr wrap="square" rtlCol="0">
            <a:spAutoFit/>
          </a:bodyPr>
          <a:p>
            <a:pPr algn="ctr"/>
            <a:r>
              <a:rPr lang="zh-CN" dirty="0" err="1">
                <a:solidFill>
                  <a:srgbClr val="00CCFF"/>
                </a:solidFill>
                <a:latin typeface="微软雅黑" panose="020B0503020204020204" charset="-122"/>
                <a:cs typeface="微软雅黑" panose="020B0503020204020204" charset="-122"/>
                <a:sym typeface="+mn-ea"/>
              </a:rPr>
              <a:t>图片</a:t>
            </a:r>
            <a:r>
              <a:rPr dirty="0" err="1">
                <a:solidFill>
                  <a:srgbClr val="00CCFF"/>
                </a:solidFill>
                <a:latin typeface="微软雅黑" panose="020B0503020204020204" charset="-122"/>
                <a:cs typeface="微软雅黑" panose="020B0503020204020204" charset="-122"/>
                <a:sym typeface="+mn-ea"/>
              </a:rPr>
              <a:t>来源</a:t>
            </a:r>
            <a:r>
              <a:rPr dirty="0">
                <a:solidFill>
                  <a:srgbClr val="00CCFF"/>
                </a:solidFill>
                <a:latin typeface="微软雅黑" panose="020B0503020204020204" charset="-122"/>
                <a:cs typeface="微软雅黑" panose="020B0503020204020204" charset="-122"/>
                <a:sym typeface="+mn-ea"/>
              </a:rPr>
              <a:t>：</a:t>
            </a:r>
            <a:r>
              <a:rPr spc="-55" dirty="0">
                <a:solidFill>
                  <a:srgbClr val="00CCFF"/>
                </a:solidFill>
                <a:latin typeface="微软雅黑" panose="020B0503020204020204" charset="-122"/>
                <a:cs typeface="微软雅黑" panose="020B0503020204020204" charset="-122"/>
                <a:sym typeface="+mn-ea"/>
              </a:rPr>
              <a:t> </a:t>
            </a:r>
            <a:r>
              <a:rPr lang="zh-CN" spc="-55" dirty="0">
                <a:solidFill>
                  <a:srgbClr val="00CCFF"/>
                </a:solidFill>
                <a:latin typeface="微软雅黑" panose="020B0503020204020204" charset="-122"/>
                <a:cs typeface="微软雅黑" panose="020B0503020204020204" charset="-122"/>
                <a:sym typeface="+mn-ea"/>
              </a:rPr>
              <a:t>华为</a:t>
            </a:r>
            <a:endParaRPr lang="zh-CN" spc="-55" dirty="0">
              <a:solidFill>
                <a:srgbClr val="00CCFF"/>
              </a:solidFill>
              <a:latin typeface="微软雅黑" panose="020B0503020204020204" charset="-122"/>
              <a:cs typeface="微软雅黑" panose="020B0503020204020204" charset="-122"/>
              <a:sym typeface="+mn-ea"/>
            </a:endParaRPr>
          </a:p>
        </p:txBody>
      </p:sp>
      <p:pic>
        <p:nvPicPr>
          <p:cNvPr id="59" name="图片 58"/>
          <p:cNvPicPr>
            <a:picLocks noChangeAspect="1"/>
          </p:cNvPicPr>
          <p:nvPr/>
        </p:nvPicPr>
        <p:blipFill>
          <a:blip r:embed="rId2"/>
          <a:stretch>
            <a:fillRect/>
          </a:stretch>
        </p:blipFill>
        <p:spPr>
          <a:xfrm>
            <a:off x="1075055" y="3969385"/>
            <a:ext cx="3009900" cy="1381125"/>
          </a:xfrm>
          <a:prstGeom prst="rect">
            <a:avLst/>
          </a:prstGeom>
        </p:spPr>
      </p:pic>
      <p:pic>
        <p:nvPicPr>
          <p:cNvPr id="60" name="图片 59"/>
          <p:cNvPicPr>
            <a:picLocks noChangeAspect="1"/>
          </p:cNvPicPr>
          <p:nvPr/>
        </p:nvPicPr>
        <p:blipFill>
          <a:blip r:embed="rId3"/>
          <a:stretch>
            <a:fillRect/>
          </a:stretch>
        </p:blipFill>
        <p:spPr>
          <a:xfrm>
            <a:off x="8519795" y="3957955"/>
            <a:ext cx="3009900" cy="1381125"/>
          </a:xfrm>
          <a:prstGeom prst="rect">
            <a:avLst/>
          </a:prstGeom>
        </p:spPr>
      </p:pic>
      <p:pic>
        <p:nvPicPr>
          <p:cNvPr id="61" name="图片 60"/>
          <p:cNvPicPr>
            <a:picLocks noChangeAspect="1"/>
          </p:cNvPicPr>
          <p:nvPr/>
        </p:nvPicPr>
        <p:blipFill>
          <a:blip r:embed="rId4"/>
          <a:stretch>
            <a:fillRect/>
          </a:stretch>
        </p:blipFill>
        <p:spPr>
          <a:xfrm>
            <a:off x="4840605" y="3969385"/>
            <a:ext cx="3009900" cy="1381125"/>
          </a:xfrm>
          <a:prstGeom prst="rect">
            <a:avLst/>
          </a:prstGeom>
        </p:spPr>
      </p:pic>
      <p:sp>
        <p:nvSpPr>
          <p:cNvPr id="62" name="文本框 61"/>
          <p:cNvSpPr txBox="1"/>
          <p:nvPr/>
        </p:nvSpPr>
        <p:spPr>
          <a:xfrm>
            <a:off x="1535113" y="5459730"/>
            <a:ext cx="1988185" cy="398780"/>
          </a:xfrm>
          <a:prstGeom prst="rect">
            <a:avLst/>
          </a:prstGeom>
          <a:noFill/>
        </p:spPr>
        <p:txBody>
          <a:bodyPr wrap="square" rtlCol="0" anchor="t" anchorCtr="0">
            <a:noAutofit/>
          </a:bodyPr>
          <a:p>
            <a:pPr lvl="0" algn="ctr">
              <a:buClrTx/>
              <a:buSzTx/>
              <a:buFontTx/>
            </a:pPr>
            <a:r>
              <a:rPr lang="zh-CN" altLang="en-US" sz="2000" b="1" dirty="0" smtClean="0">
                <a:solidFill>
                  <a:srgbClr val="00FFFF"/>
                </a:solidFill>
                <a:sym typeface="+mn-ea"/>
              </a:rPr>
              <a:t>极致连接</a:t>
            </a:r>
            <a:endParaRPr lang="zh-CN" altLang="en-US" sz="2000" b="1" dirty="0" smtClean="0">
              <a:solidFill>
                <a:srgbClr val="00FFFF"/>
              </a:solidFill>
              <a:sym typeface="+mn-ea"/>
            </a:endParaRPr>
          </a:p>
        </p:txBody>
      </p:sp>
      <p:sp>
        <p:nvSpPr>
          <p:cNvPr id="63" name="文本框 62"/>
          <p:cNvSpPr txBox="1"/>
          <p:nvPr/>
        </p:nvSpPr>
        <p:spPr>
          <a:xfrm>
            <a:off x="5260658" y="5460365"/>
            <a:ext cx="1988185" cy="398780"/>
          </a:xfrm>
          <a:prstGeom prst="rect">
            <a:avLst/>
          </a:prstGeom>
          <a:noFill/>
        </p:spPr>
        <p:txBody>
          <a:bodyPr wrap="square" rtlCol="0" anchor="t" anchorCtr="0">
            <a:noAutofit/>
          </a:bodyPr>
          <a:p>
            <a:pPr lvl="0" algn="ctr">
              <a:buClrTx/>
              <a:buSzTx/>
              <a:buFontTx/>
            </a:pPr>
            <a:r>
              <a:rPr lang="zh-CN" altLang="en-US" sz="2000" b="1" dirty="0" smtClean="0">
                <a:solidFill>
                  <a:srgbClr val="00FFFF"/>
                </a:solidFill>
                <a:sym typeface="+mn-ea"/>
              </a:rPr>
              <a:t>原生可信</a:t>
            </a:r>
            <a:endParaRPr lang="zh-CN" altLang="en-US" sz="2000" b="1" dirty="0" smtClean="0">
              <a:solidFill>
                <a:srgbClr val="00FFFF"/>
              </a:solidFill>
              <a:sym typeface="+mn-ea"/>
            </a:endParaRPr>
          </a:p>
        </p:txBody>
      </p:sp>
      <p:sp>
        <p:nvSpPr>
          <p:cNvPr id="64" name="文本框 63"/>
          <p:cNvSpPr txBox="1"/>
          <p:nvPr/>
        </p:nvSpPr>
        <p:spPr>
          <a:xfrm>
            <a:off x="8948420" y="5448935"/>
            <a:ext cx="1884680" cy="706755"/>
          </a:xfrm>
          <a:prstGeom prst="rect">
            <a:avLst/>
          </a:prstGeom>
          <a:noFill/>
        </p:spPr>
        <p:txBody>
          <a:bodyPr wrap="square" rtlCol="0" anchor="t" anchorCtr="0">
            <a:noAutofit/>
          </a:bodyPr>
          <a:p>
            <a:pPr lvl="0" algn="ctr">
              <a:buClrTx/>
              <a:buSzTx/>
              <a:buFontTx/>
            </a:pPr>
            <a:r>
              <a:rPr lang="zh-CN" altLang="en-US" sz="2000" b="1" dirty="0" smtClean="0">
                <a:solidFill>
                  <a:srgbClr val="00FFFF"/>
                </a:solidFill>
                <a:sym typeface="+mn-ea"/>
              </a:rPr>
              <a:t>可持续发展和人类生活</a:t>
            </a:r>
            <a:endParaRPr lang="zh-CN" altLang="en-US" sz="2000" b="1" dirty="0" smtClean="0">
              <a:solidFill>
                <a:srgbClr val="00FFFF"/>
              </a:solidFill>
              <a:sym typeface="+mn-ea"/>
            </a:endParaRPr>
          </a:p>
        </p:txBody>
      </p:sp>
      <p:sp>
        <p:nvSpPr>
          <p:cNvPr id="65" name="文本框 64"/>
          <p:cNvSpPr txBox="1"/>
          <p:nvPr/>
        </p:nvSpPr>
        <p:spPr>
          <a:xfrm>
            <a:off x="1545908" y="2954655"/>
            <a:ext cx="1988185" cy="398780"/>
          </a:xfrm>
          <a:prstGeom prst="rect">
            <a:avLst/>
          </a:prstGeom>
          <a:noFill/>
        </p:spPr>
        <p:txBody>
          <a:bodyPr wrap="square" rtlCol="0" anchor="t" anchorCtr="0">
            <a:noAutofit/>
          </a:bodyPr>
          <a:p>
            <a:pPr lvl="0" algn="ctr">
              <a:buClrTx/>
              <a:buSzTx/>
              <a:buFontTx/>
            </a:pPr>
            <a:r>
              <a:rPr lang="zh-CN" altLang="en-US" sz="2000" b="1" dirty="0" smtClean="0">
                <a:solidFill>
                  <a:srgbClr val="00FFFF"/>
                </a:solidFill>
                <a:sym typeface="+mn-ea"/>
              </a:rPr>
              <a:t>原生</a:t>
            </a:r>
            <a:r>
              <a:rPr lang="en-US" altLang="zh-CN" sz="2000" b="1" dirty="0" smtClean="0">
                <a:solidFill>
                  <a:srgbClr val="00FFFF"/>
                </a:solidFill>
                <a:sym typeface="+mn-ea"/>
              </a:rPr>
              <a:t>AI</a:t>
            </a:r>
            <a:endParaRPr lang="zh-CN" altLang="en-US" sz="2000" b="1" dirty="0" smtClean="0">
              <a:solidFill>
                <a:srgbClr val="00FFFF"/>
              </a:solidFill>
              <a:sym typeface="+mn-ea"/>
            </a:endParaRPr>
          </a:p>
        </p:txBody>
      </p:sp>
      <p:pic>
        <p:nvPicPr>
          <p:cNvPr id="66" name="图片 65"/>
          <p:cNvPicPr>
            <a:picLocks noChangeAspect="1"/>
          </p:cNvPicPr>
          <p:nvPr/>
        </p:nvPicPr>
        <p:blipFill>
          <a:blip r:embed="rId5"/>
          <a:stretch>
            <a:fillRect/>
          </a:stretch>
        </p:blipFill>
        <p:spPr>
          <a:xfrm>
            <a:off x="8523923" y="1517015"/>
            <a:ext cx="3009900" cy="1381125"/>
          </a:xfrm>
          <a:prstGeom prst="rect">
            <a:avLst/>
          </a:prstGeom>
        </p:spPr>
      </p:pic>
      <p:pic>
        <p:nvPicPr>
          <p:cNvPr id="67" name="图片 66"/>
          <p:cNvPicPr>
            <a:picLocks noChangeAspect="1"/>
          </p:cNvPicPr>
          <p:nvPr/>
        </p:nvPicPr>
        <p:blipFill>
          <a:blip r:embed="rId6"/>
          <a:stretch>
            <a:fillRect/>
          </a:stretch>
        </p:blipFill>
        <p:spPr>
          <a:xfrm>
            <a:off x="1064895" y="1517015"/>
            <a:ext cx="3009900" cy="1381125"/>
          </a:xfrm>
          <a:prstGeom prst="rect">
            <a:avLst/>
          </a:prstGeom>
        </p:spPr>
      </p:pic>
      <p:pic>
        <p:nvPicPr>
          <p:cNvPr id="68" name="图片 67"/>
          <p:cNvPicPr>
            <a:picLocks noChangeAspect="1"/>
          </p:cNvPicPr>
          <p:nvPr/>
        </p:nvPicPr>
        <p:blipFill>
          <a:blip r:embed="rId7"/>
          <a:stretch>
            <a:fillRect/>
          </a:stretch>
        </p:blipFill>
        <p:spPr>
          <a:xfrm>
            <a:off x="4836160" y="1517015"/>
            <a:ext cx="3009900" cy="1381125"/>
          </a:xfrm>
          <a:prstGeom prst="rect">
            <a:avLst/>
          </a:prstGeom>
        </p:spPr>
      </p:pic>
      <p:sp>
        <p:nvSpPr>
          <p:cNvPr id="69" name="文本框 68"/>
          <p:cNvSpPr txBox="1"/>
          <p:nvPr/>
        </p:nvSpPr>
        <p:spPr>
          <a:xfrm>
            <a:off x="5317173" y="2945130"/>
            <a:ext cx="1988185" cy="398780"/>
          </a:xfrm>
          <a:prstGeom prst="rect">
            <a:avLst/>
          </a:prstGeom>
          <a:noFill/>
        </p:spPr>
        <p:txBody>
          <a:bodyPr wrap="square" rtlCol="0" anchor="t" anchorCtr="0">
            <a:noAutofit/>
          </a:bodyPr>
          <a:p>
            <a:pPr lvl="0" algn="ctr">
              <a:buClrTx/>
              <a:buSzTx/>
              <a:buFontTx/>
            </a:pPr>
            <a:r>
              <a:rPr lang="zh-CN" altLang="en-US" sz="2000" b="1" dirty="0" smtClean="0">
                <a:solidFill>
                  <a:srgbClr val="00FFFF"/>
                </a:solidFill>
                <a:sym typeface="+mn-ea"/>
              </a:rPr>
              <a:t>通感一体化</a:t>
            </a:r>
            <a:endParaRPr lang="zh-CN" altLang="en-US" sz="2000" b="1" dirty="0" smtClean="0">
              <a:solidFill>
                <a:srgbClr val="00FFFF"/>
              </a:solidFill>
              <a:sym typeface="+mn-ea"/>
            </a:endParaRPr>
          </a:p>
        </p:txBody>
      </p:sp>
      <p:sp>
        <p:nvSpPr>
          <p:cNvPr id="70" name="文本框 69"/>
          <p:cNvSpPr txBox="1"/>
          <p:nvPr/>
        </p:nvSpPr>
        <p:spPr>
          <a:xfrm>
            <a:off x="8983980" y="2945130"/>
            <a:ext cx="1988185" cy="706755"/>
          </a:xfrm>
          <a:prstGeom prst="rect">
            <a:avLst/>
          </a:prstGeom>
          <a:noFill/>
        </p:spPr>
        <p:txBody>
          <a:bodyPr wrap="square" rtlCol="0" anchor="t" anchorCtr="0">
            <a:noAutofit/>
          </a:bodyPr>
          <a:p>
            <a:pPr lvl="0" algn="ctr">
              <a:buClrTx/>
              <a:buSzTx/>
              <a:buFontTx/>
            </a:pPr>
            <a:r>
              <a:rPr lang="zh-CN" altLang="en-US" sz="2000" b="1" dirty="0" smtClean="0">
                <a:solidFill>
                  <a:srgbClr val="00FFFF"/>
                </a:solidFill>
                <a:sym typeface="+mn-ea"/>
              </a:rPr>
              <a:t>地面与非地面一体化网络</a:t>
            </a:r>
            <a:endParaRPr lang="zh-CN" altLang="en-US" sz="2000" b="1" dirty="0" smtClean="0">
              <a:solidFill>
                <a:srgbClr val="00FFFF"/>
              </a:solidFill>
              <a:sym typeface="+mn-ea"/>
            </a:endParaRPr>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0" presetClass="entr" presetSubtype="0" accel="50000" fill="hold" grpId="0" nodeType="afterEffect">
                                  <p:stCondLst>
                                    <p:cond delay="0"/>
                                  </p:stCondLst>
                                  <p:childTnLst>
                                    <p:set>
                                      <p:cBhvr>
                                        <p:cTn id="11" dur="500" fill="hold">
                                          <p:stCondLst>
                                            <p:cond delay="0"/>
                                          </p:stCondLst>
                                        </p:cTn>
                                        <p:tgtEl>
                                          <p:spTgt spid="17"/>
                                        </p:tgtEl>
                                        <p:attrNameLst>
                                          <p:attrName>style.visibility</p:attrName>
                                        </p:attrNameLst>
                                      </p:cBhvr>
                                      <p:to>
                                        <p:strVal val="visible"/>
                                      </p:to>
                                    </p:set>
                                    <p:animScale>
                                      <p:cBhvr>
                                        <p:cTn id="12" dur="500" fill="hold">
                                          <p:stCondLst>
                                            <p:cond delay="0"/>
                                          </p:stCondLst>
                                        </p:cTn>
                                        <p:tgtEl>
                                          <p:spTgt spid="17"/>
                                        </p:tgtEl>
                                      </p:cBhvr>
                                      <p:from x="0" y="0"/>
                                      <p:to x="100000" y="100000"/>
                                    </p:animScale>
                                    <p:anim to="" calcmode="lin" valueType="num">
                                      <p:cBhvr>
                                        <p:cTn id="13" dur="500" fill="hold">
                                          <p:stCondLst>
                                            <p:cond delay="0"/>
                                          </p:stCondLst>
                                        </p:cTn>
                                        <p:tgtEl>
                                          <p:spTgt spid="17"/>
                                        </p:tgtEl>
                                        <p:attrNameLst>
                                          <p:attrName>ppt_y</p:attrName>
                                        </p:attrNameLst>
                                      </p:cBhvr>
                                      <p:tavLst>
                                        <p:tav tm="0">
                                          <p:val>
                                            <p:strVal val="#ppt_y-0.5"/>
                                          </p:val>
                                        </p:tav>
                                        <p:tav tm="100000">
                                          <p:val>
                                            <p:fltVal val="0.583796"/>
                                          </p:val>
                                        </p:tav>
                                      </p:tavLst>
                                    </p:anim>
                                    <p:animEffect filter="fade">
                                      <p:cBhvr>
                                        <p:cTn id="14" dur="500">
                                          <p:stCondLst>
                                            <p:cond delay="0"/>
                                          </p:stCondLst>
                                        </p:cTn>
                                        <p:tgtEl>
                                          <p:spTgt spid="17"/>
                                        </p:tgtEl>
                                      </p:cBhvr>
                                    </p:animEffect>
                                    <p:anim to="" calcmode="lin" valueType="num">
                                      <p:cBhvr>
                                        <p:cTn id="15" dur="500" fill="hold">
                                          <p:stCondLst>
                                            <p:cond delay="0"/>
                                          </p:stCondLst>
                                        </p:cTn>
                                        <p:tgtEl>
                                          <p:spTgt spid="17"/>
                                        </p:tgtEl>
                                        <p:attrNameLst>
                                          <p:attrName>ppt_x</p:attrName>
                                        </p:attrNameLst>
                                      </p:cBhvr>
                                      <p:tavLst>
                                        <p:tav tm="0">
                                          <p:val>
                                            <p:fltVal val="0.578"/>
                                          </p:val>
                                        </p:tav>
                                        <p:tav tm="100000">
                                          <p:val>
                                            <p:fltVal val="0.51668"/>
                                          </p:val>
                                        </p:tav>
                                      </p:tavLst>
                                    </p:anim>
                                  </p:childTnLst>
                                </p:cTn>
                              </p:par>
                            </p:childTnLst>
                          </p:cTn>
                        </p:par>
                        <p:par>
                          <p:cTn id="16" fill="hold">
                            <p:stCondLst>
                              <p:cond delay="1000"/>
                            </p:stCondLst>
                            <p:childTnLst>
                              <p:par>
                                <p:cTn id="17" presetID="0" presetClass="entr" presetSubtype="0" accel="50000" fill="hold" nodeType="afterEffect">
                                  <p:stCondLst>
                                    <p:cond delay="0"/>
                                  </p:stCondLst>
                                  <p:childTnLst>
                                    <p:set>
                                      <p:cBhvr>
                                        <p:cTn id="18" dur="500" fill="hold">
                                          <p:stCondLst>
                                            <p:cond delay="0"/>
                                          </p:stCondLst>
                                        </p:cTn>
                                        <p:tgtEl>
                                          <p:spTgt spid="59"/>
                                        </p:tgtEl>
                                        <p:attrNameLst>
                                          <p:attrName>style.visibility</p:attrName>
                                        </p:attrNameLst>
                                      </p:cBhvr>
                                      <p:to>
                                        <p:strVal val="visible"/>
                                      </p:to>
                                    </p:set>
                                    <p:animScale>
                                      <p:cBhvr>
                                        <p:cTn id="19" dur="500" fill="hold">
                                          <p:stCondLst>
                                            <p:cond delay="0"/>
                                          </p:stCondLst>
                                        </p:cTn>
                                        <p:tgtEl>
                                          <p:spTgt spid="59"/>
                                        </p:tgtEl>
                                      </p:cBhvr>
                                      <p:from x="0" y="0"/>
                                      <p:to x="100000" y="100000"/>
                                    </p:animScale>
                                    <p:anim to="" calcmode="lin" valueType="num">
                                      <p:cBhvr>
                                        <p:cTn id="20" dur="500" fill="hold">
                                          <p:stCondLst>
                                            <p:cond delay="0"/>
                                          </p:stCondLst>
                                        </p:cTn>
                                        <p:tgtEl>
                                          <p:spTgt spid="59"/>
                                        </p:tgtEl>
                                        <p:attrNameLst>
                                          <p:attrName>ppt_y</p:attrName>
                                        </p:attrNameLst>
                                      </p:cBhvr>
                                      <p:tavLst>
                                        <p:tav tm="0">
                                          <p:val>
                                            <p:strVal val="#ppt_y-0.5"/>
                                          </p:val>
                                        </p:tav>
                                        <p:tav tm="100000">
                                          <p:val>
                                            <p:fltVal val="0.500694"/>
                                          </p:val>
                                        </p:tav>
                                      </p:tavLst>
                                    </p:anim>
                                    <p:animEffect filter="fade">
                                      <p:cBhvr>
                                        <p:cTn id="21" dur="500">
                                          <p:stCondLst>
                                            <p:cond delay="0"/>
                                          </p:stCondLst>
                                        </p:cTn>
                                        <p:tgtEl>
                                          <p:spTgt spid="59"/>
                                        </p:tgtEl>
                                      </p:cBhvr>
                                    </p:animEffect>
                                    <p:anim to="" calcmode="lin" valueType="num">
                                      <p:cBhvr>
                                        <p:cTn id="22" dur="500" fill="hold">
                                          <p:stCondLst>
                                            <p:cond delay="0"/>
                                          </p:stCondLst>
                                        </p:cTn>
                                        <p:tgtEl>
                                          <p:spTgt spid="59"/>
                                        </p:tgtEl>
                                        <p:attrNameLst>
                                          <p:attrName>ppt_x</p:attrName>
                                        </p:attrNameLst>
                                      </p:cBhvr>
                                      <p:tavLst>
                                        <p:tav tm="0">
                                          <p:val>
                                            <p:fltVal val="0.578"/>
                                          </p:val>
                                        </p:tav>
                                        <p:tav tm="100000">
                                          <p:val>
                                            <p:fltVal val="0.371758"/>
                                          </p:val>
                                        </p:tav>
                                      </p:tavLst>
                                    </p:anim>
                                  </p:childTnLst>
                                </p:cTn>
                              </p:par>
                            </p:childTnLst>
                          </p:cTn>
                        </p:par>
                        <p:par>
                          <p:cTn id="23" fill="hold">
                            <p:stCondLst>
                              <p:cond delay="1500"/>
                            </p:stCondLst>
                            <p:childTnLst>
                              <p:par>
                                <p:cTn id="24" presetID="35" presetClass="path" presetSubtype="0" accel="50000" decel="50000" fill="hold" grpId="1" nodeType="afterEffect">
                                  <p:stCondLst>
                                    <p:cond delay="0"/>
                                  </p:stCondLst>
                                  <p:childTnLst>
                                    <p:anim calcmode="lin" valueType="num">
                                      <p:cBhvr additive="base">
                                        <p:cTn id="25" dur="500" fill="hold">
                                          <p:stCondLst>
                                            <p:cond delay="0"/>
                                          </p:stCondLst>
                                        </p:cTn>
                                        <p:tgtEl>
                                          <p:spTgt spid="17"/>
                                        </p:tgtEl>
                                        <p:attrNameLst>
                                          <p:attrName>ppt_x</p:attrName>
                                        </p:attrNameLst>
                                      </p:cBhvr>
                                      <p:tavLst>
                                        <p:tav tm="0">
                                          <p:val>
                                            <p:strVal val="ppt_x"/>
                                          </p:val>
                                        </p:tav>
                                        <p:tav tm="100000">
                                          <p:val>
                                            <p:fltVal val="0.660143"/>
                                          </p:val>
                                        </p:tav>
                                      </p:tavLst>
                                    </p:anim>
                                    <p:anim calcmode="lin" valueType="num">
                                      <p:cBhvr additive="base">
                                        <p:cTn id="26" dur="500" fill="hold">
                                          <p:stCondLst>
                                            <p:cond delay="0"/>
                                          </p:stCondLst>
                                        </p:cTn>
                                        <p:tgtEl>
                                          <p:spTgt spid="17"/>
                                        </p:tgtEl>
                                        <p:attrNameLst>
                                          <p:attrName>ppt_y</p:attrName>
                                        </p:attrNameLst>
                                      </p:cBhvr>
                                      <p:tavLst>
                                        <p:tav tm="0">
                                          <p:val>
                                            <p:strVal val="ppt_y"/>
                                          </p:val>
                                        </p:tav>
                                        <p:tav tm="100000">
                                          <p:val>
                                            <p:fltVal val="0.740741"/>
                                          </p:val>
                                        </p:tav>
                                      </p:tavLst>
                                    </p:anim>
                                    <p:anim calcmode="lin" valueType="num">
                                      <p:cBhvr additive="base">
                                        <p:cTn id="27" dur="500" fill="hold">
                                          <p:stCondLst>
                                            <p:cond delay="0"/>
                                          </p:stCondLst>
                                        </p:cTn>
                                        <p:tgtEl>
                                          <p:spTgt spid="17"/>
                                        </p:tgtEl>
                                        <p:attrNameLst>
                                          <p:attrName>ppt_w</p:attrName>
                                        </p:attrNameLst>
                                      </p:cBhvr>
                                      <p:tavLst>
                                        <p:tav tm="0">
                                          <p:val>
                                            <p:strVal val="ppt_w"/>
                                          </p:val>
                                        </p:tav>
                                        <p:tav tm="100000">
                                          <p:val>
                                            <p:strVal val="#ppt_w"/>
                                          </p:val>
                                        </p:tav>
                                      </p:tavLst>
                                    </p:anim>
                                    <p:anim calcmode="lin" valueType="num">
                                      <p:cBhvr additive="base">
                                        <p:cTn id="28" dur="500" fill="hold">
                                          <p:stCondLst>
                                            <p:cond delay="0"/>
                                          </p:stCondLst>
                                        </p:cTn>
                                        <p:tgtEl>
                                          <p:spTgt spid="17"/>
                                        </p:tgtEl>
                                        <p:attrNameLst>
                                          <p:attrName>ppt_h</p:attrName>
                                        </p:attrNameLst>
                                      </p:cBhvr>
                                      <p:tavLst>
                                        <p:tav tm="0">
                                          <p:val>
                                            <p:strVal val="ppt_h"/>
                                          </p:val>
                                        </p:tav>
                                        <p:tav tm="100000">
                                          <p:val>
                                            <p:strVal val="#ppt_h"/>
                                          </p:val>
                                        </p:tav>
                                      </p:tavLst>
                                    </p:anim>
                                  </p:childTnLst>
                                </p:cTn>
                              </p:par>
                            </p:childTnLst>
                          </p:cTn>
                        </p:par>
                        <p:par>
                          <p:cTn id="29" fill="hold">
                            <p:stCondLst>
                              <p:cond delay="2000"/>
                            </p:stCondLst>
                            <p:childTnLst>
                              <p:par>
                                <p:cTn id="30" presetID="0" presetClass="entr" presetSubtype="0" accel="50000" fill="hold" nodeType="afterEffect">
                                  <p:stCondLst>
                                    <p:cond delay="0"/>
                                  </p:stCondLst>
                                  <p:childTnLst>
                                    <p:set>
                                      <p:cBhvr>
                                        <p:cTn id="31" dur="500" fill="hold">
                                          <p:stCondLst>
                                            <p:cond delay="0"/>
                                          </p:stCondLst>
                                        </p:cTn>
                                        <p:tgtEl>
                                          <p:spTgt spid="60"/>
                                        </p:tgtEl>
                                        <p:attrNameLst>
                                          <p:attrName>style.visibility</p:attrName>
                                        </p:attrNameLst>
                                      </p:cBhvr>
                                      <p:to>
                                        <p:strVal val="visible"/>
                                      </p:to>
                                    </p:set>
                                    <p:animScale>
                                      <p:cBhvr>
                                        <p:cTn id="32" dur="500" fill="hold">
                                          <p:stCondLst>
                                            <p:cond delay="0"/>
                                          </p:stCondLst>
                                        </p:cTn>
                                        <p:tgtEl>
                                          <p:spTgt spid="60"/>
                                        </p:tgtEl>
                                      </p:cBhvr>
                                      <p:from x="0" y="0"/>
                                      <p:to x="100000" y="100000"/>
                                    </p:animScale>
                                    <p:anim to="" calcmode="lin" valueType="num">
                                      <p:cBhvr>
                                        <p:cTn id="33" dur="500" fill="hold">
                                          <p:stCondLst>
                                            <p:cond delay="0"/>
                                          </p:stCondLst>
                                        </p:cTn>
                                        <p:tgtEl>
                                          <p:spTgt spid="60"/>
                                        </p:tgtEl>
                                        <p:attrNameLst>
                                          <p:attrName>ppt_y</p:attrName>
                                        </p:attrNameLst>
                                      </p:cBhvr>
                                      <p:tavLst>
                                        <p:tav tm="0">
                                          <p:val>
                                            <p:strVal val="#ppt_y-0.5"/>
                                          </p:val>
                                        </p:tav>
                                        <p:tav tm="100000">
                                          <p:val>
                                            <p:fltVal val="0.499861"/>
                                          </p:val>
                                        </p:tav>
                                      </p:tavLst>
                                    </p:anim>
                                    <p:animEffect filter="fade">
                                      <p:cBhvr>
                                        <p:cTn id="34" dur="500">
                                          <p:stCondLst>
                                            <p:cond delay="0"/>
                                          </p:stCondLst>
                                        </p:cTn>
                                        <p:tgtEl>
                                          <p:spTgt spid="60"/>
                                        </p:tgtEl>
                                      </p:cBhvr>
                                    </p:animEffect>
                                    <p:anim to="" calcmode="lin" valueType="num">
                                      <p:cBhvr>
                                        <p:cTn id="35" dur="500" fill="hold">
                                          <p:stCondLst>
                                            <p:cond delay="0"/>
                                          </p:stCondLst>
                                        </p:cTn>
                                        <p:tgtEl>
                                          <p:spTgt spid="60"/>
                                        </p:tgtEl>
                                        <p:attrNameLst>
                                          <p:attrName>ppt_x</p:attrName>
                                        </p:attrNameLst>
                                      </p:cBhvr>
                                      <p:tavLst>
                                        <p:tav tm="0">
                                          <p:val>
                                            <p:fltVal val="0.578"/>
                                          </p:val>
                                        </p:tav>
                                        <p:tav tm="100000">
                                          <p:val>
                                            <p:fltVal val="0.821992"/>
                                          </p:val>
                                        </p:tav>
                                      </p:tavLst>
                                    </p:anim>
                                  </p:childTnLst>
                                </p:cTn>
                              </p:par>
                            </p:childTnLst>
                          </p:cTn>
                        </p:par>
                        <p:par>
                          <p:cTn id="36" fill="hold">
                            <p:stCondLst>
                              <p:cond delay="2500"/>
                            </p:stCondLst>
                            <p:childTnLst>
                              <p:par>
                                <p:cTn id="37" presetID="35" presetClass="path" presetSubtype="0" accel="50000" decel="50000" fill="hold" grpId="2" nodeType="afterEffect">
                                  <p:stCondLst>
                                    <p:cond delay="0"/>
                                  </p:stCondLst>
                                  <p:childTnLst>
                                    <p:anim calcmode="lin" valueType="num">
                                      <p:cBhvr additive="base">
                                        <p:cTn id="38" dur="500" fill="hold">
                                          <p:stCondLst>
                                            <p:cond delay="0"/>
                                          </p:stCondLst>
                                        </p:cTn>
                                        <p:tgtEl>
                                          <p:spTgt spid="17"/>
                                        </p:tgtEl>
                                        <p:attrNameLst>
                                          <p:attrName>ppt_x</p:attrName>
                                        </p:attrNameLst>
                                      </p:cBhvr>
                                      <p:tavLst>
                                        <p:tav tm="0">
                                          <p:val>
                                            <p:strVal val="ppt_x"/>
                                          </p:val>
                                        </p:tav>
                                        <p:tav tm="100000">
                                          <p:val>
                                            <p:fltVal val="0.499753"/>
                                          </p:val>
                                        </p:tav>
                                      </p:tavLst>
                                    </p:anim>
                                    <p:anim calcmode="lin" valueType="num">
                                      <p:cBhvr additive="base">
                                        <p:cTn id="39" dur="500" fill="hold">
                                          <p:stCondLst>
                                            <p:cond delay="0"/>
                                          </p:stCondLst>
                                        </p:cTn>
                                        <p:tgtEl>
                                          <p:spTgt spid="17"/>
                                        </p:tgtEl>
                                        <p:attrNameLst>
                                          <p:attrName>ppt_y</p:attrName>
                                        </p:attrNameLst>
                                      </p:cBhvr>
                                      <p:tavLst>
                                        <p:tav tm="0">
                                          <p:val>
                                            <p:strVal val="ppt_y"/>
                                          </p:val>
                                        </p:tav>
                                        <p:tav tm="100000">
                                          <p:val>
                                            <p:fltVal val="0.741574"/>
                                          </p:val>
                                        </p:tav>
                                      </p:tavLst>
                                    </p:anim>
                                    <p:anim calcmode="lin" valueType="num">
                                      <p:cBhvr additive="base">
                                        <p:cTn id="40" dur="500" fill="hold">
                                          <p:stCondLst>
                                            <p:cond delay="0"/>
                                          </p:stCondLst>
                                        </p:cTn>
                                        <p:tgtEl>
                                          <p:spTgt spid="17"/>
                                        </p:tgtEl>
                                        <p:attrNameLst>
                                          <p:attrName>ppt_w</p:attrName>
                                        </p:attrNameLst>
                                      </p:cBhvr>
                                      <p:tavLst>
                                        <p:tav tm="0">
                                          <p:val>
                                            <p:strVal val="ppt_w"/>
                                          </p:val>
                                        </p:tav>
                                        <p:tav tm="100000">
                                          <p:val>
                                            <p:strVal val="#ppt_w"/>
                                          </p:val>
                                        </p:tav>
                                      </p:tavLst>
                                    </p:anim>
                                    <p:anim calcmode="lin" valueType="num">
                                      <p:cBhvr additive="base">
                                        <p:cTn id="41" dur="500" fill="hold">
                                          <p:stCondLst>
                                            <p:cond delay="0"/>
                                          </p:stCondLst>
                                        </p:cTn>
                                        <p:tgtEl>
                                          <p:spTgt spid="17"/>
                                        </p:tgtEl>
                                        <p:attrNameLst>
                                          <p:attrName>ppt_h</p:attrName>
                                        </p:attrNameLst>
                                      </p:cBhvr>
                                      <p:tavLst>
                                        <p:tav tm="0">
                                          <p:val>
                                            <p:strVal val="ppt_h"/>
                                          </p:val>
                                        </p:tav>
                                        <p:tav tm="100000">
                                          <p:val>
                                            <p:strVal val="#ppt_h"/>
                                          </p:val>
                                        </p:tav>
                                      </p:tavLst>
                                    </p:anim>
                                  </p:childTnLst>
                                </p:cTn>
                              </p:par>
                            </p:childTnLst>
                          </p:cTn>
                        </p:par>
                        <p:par>
                          <p:cTn id="42" fill="hold">
                            <p:stCondLst>
                              <p:cond delay="3000"/>
                            </p:stCondLst>
                            <p:childTnLst>
                              <p:par>
                                <p:cTn id="43" presetID="35" presetClass="path" presetSubtype="0" accel="50000" decel="50000" fill="hold" nodeType="afterEffect">
                                  <p:stCondLst>
                                    <p:cond delay="0"/>
                                  </p:stCondLst>
                                  <p:childTnLst>
                                    <p:anim calcmode="lin" valueType="num">
                                      <p:cBhvr additive="base">
                                        <p:cTn id="44" dur="500" fill="hold">
                                          <p:stCondLst>
                                            <p:cond delay="0"/>
                                          </p:stCondLst>
                                        </p:cTn>
                                        <p:tgtEl>
                                          <p:spTgt spid="59"/>
                                        </p:tgtEl>
                                        <p:attrNameLst>
                                          <p:attrName>ppt_x</p:attrName>
                                        </p:attrNameLst>
                                      </p:cBhvr>
                                      <p:tavLst>
                                        <p:tav tm="0">
                                          <p:val>
                                            <p:strVal val="ppt_x"/>
                                          </p:val>
                                        </p:tav>
                                        <p:tav tm="100000">
                                          <p:val>
                                            <p:fltVal val="0.211367"/>
                                          </p:val>
                                        </p:tav>
                                      </p:tavLst>
                                    </p:anim>
                                    <p:anim calcmode="lin" valueType="num">
                                      <p:cBhvr additive="base">
                                        <p:cTn id="45" dur="500" fill="hold">
                                          <p:stCondLst>
                                            <p:cond delay="0"/>
                                          </p:stCondLst>
                                        </p:cTn>
                                        <p:tgtEl>
                                          <p:spTgt spid="59"/>
                                        </p:tgtEl>
                                        <p:attrNameLst>
                                          <p:attrName>ppt_y</p:attrName>
                                        </p:attrNameLst>
                                      </p:cBhvr>
                                      <p:tavLst>
                                        <p:tav tm="0">
                                          <p:val>
                                            <p:strVal val="ppt_y"/>
                                          </p:val>
                                        </p:tav>
                                        <p:tav tm="100000">
                                          <p:val>
                                            <p:fltVal val="0.501528"/>
                                          </p:val>
                                        </p:tav>
                                      </p:tavLst>
                                    </p:anim>
                                    <p:anim calcmode="lin" valueType="num">
                                      <p:cBhvr additive="base">
                                        <p:cTn id="46" dur="500" fill="hold">
                                          <p:stCondLst>
                                            <p:cond delay="0"/>
                                          </p:stCondLst>
                                        </p:cTn>
                                        <p:tgtEl>
                                          <p:spTgt spid="59"/>
                                        </p:tgtEl>
                                        <p:attrNameLst>
                                          <p:attrName>ppt_w</p:attrName>
                                        </p:attrNameLst>
                                      </p:cBhvr>
                                      <p:tavLst>
                                        <p:tav tm="0">
                                          <p:val>
                                            <p:strVal val="ppt_w"/>
                                          </p:val>
                                        </p:tav>
                                        <p:tav tm="100000">
                                          <p:val>
                                            <p:strVal val="#ppt_w"/>
                                          </p:val>
                                        </p:tav>
                                      </p:tavLst>
                                    </p:anim>
                                    <p:anim calcmode="lin" valueType="num">
                                      <p:cBhvr additive="base">
                                        <p:cTn id="47" dur="500" fill="hold">
                                          <p:stCondLst>
                                            <p:cond delay="0"/>
                                          </p:stCondLst>
                                        </p:cTn>
                                        <p:tgtEl>
                                          <p:spTgt spid="59"/>
                                        </p:tgtEl>
                                        <p:attrNameLst>
                                          <p:attrName>ppt_h</p:attrName>
                                        </p:attrNameLst>
                                      </p:cBhvr>
                                      <p:tavLst>
                                        <p:tav tm="0">
                                          <p:val>
                                            <p:strVal val="ppt_h"/>
                                          </p:val>
                                        </p:tav>
                                        <p:tav tm="100000">
                                          <p:val>
                                            <p:strVal val="#ppt_h"/>
                                          </p:val>
                                        </p:tav>
                                      </p:tavLst>
                                    </p:anim>
                                  </p:childTnLst>
                                </p:cTn>
                              </p:par>
                            </p:childTnLst>
                          </p:cTn>
                        </p:par>
                        <p:par>
                          <p:cTn id="48" fill="hold">
                            <p:stCondLst>
                              <p:cond delay="3500"/>
                            </p:stCondLst>
                            <p:childTnLst>
                              <p:par>
                                <p:cTn id="49" presetID="0" presetClass="entr" presetSubtype="0" accel="50000" fill="hold" nodeType="afterEffect">
                                  <p:stCondLst>
                                    <p:cond delay="0"/>
                                  </p:stCondLst>
                                  <p:childTnLst>
                                    <p:set>
                                      <p:cBhvr>
                                        <p:cTn id="50" dur="500" fill="hold">
                                          <p:stCondLst>
                                            <p:cond delay="0"/>
                                          </p:stCondLst>
                                        </p:cTn>
                                        <p:tgtEl>
                                          <p:spTgt spid="61"/>
                                        </p:tgtEl>
                                        <p:attrNameLst>
                                          <p:attrName>style.visibility</p:attrName>
                                        </p:attrNameLst>
                                      </p:cBhvr>
                                      <p:to>
                                        <p:strVal val="visible"/>
                                      </p:to>
                                    </p:set>
                                    <p:animScale>
                                      <p:cBhvr>
                                        <p:cTn id="51" dur="500" fill="hold">
                                          <p:stCondLst>
                                            <p:cond delay="0"/>
                                          </p:stCondLst>
                                        </p:cTn>
                                        <p:tgtEl>
                                          <p:spTgt spid="61"/>
                                        </p:tgtEl>
                                      </p:cBhvr>
                                      <p:from x="0" y="0"/>
                                      <p:to x="100000" y="100000"/>
                                    </p:animScale>
                                    <p:anim to="" calcmode="lin" valueType="num">
                                      <p:cBhvr>
                                        <p:cTn id="52" dur="500" fill="hold">
                                          <p:stCondLst>
                                            <p:cond delay="0"/>
                                          </p:stCondLst>
                                        </p:cTn>
                                        <p:tgtEl>
                                          <p:spTgt spid="61"/>
                                        </p:tgtEl>
                                        <p:attrNameLst>
                                          <p:attrName>ppt_y</p:attrName>
                                        </p:attrNameLst>
                                      </p:cBhvr>
                                      <p:tavLst>
                                        <p:tav tm="0">
                                          <p:val>
                                            <p:strVal val="#ppt_y-0.5"/>
                                          </p:val>
                                        </p:tav>
                                        <p:tav tm="100000">
                                          <p:val>
                                            <p:fltVal val="0.501528"/>
                                          </p:val>
                                        </p:tav>
                                      </p:tavLst>
                                    </p:anim>
                                    <p:animEffect filter="fade">
                                      <p:cBhvr>
                                        <p:cTn id="53" dur="500">
                                          <p:stCondLst>
                                            <p:cond delay="0"/>
                                          </p:stCondLst>
                                        </p:cTn>
                                        <p:tgtEl>
                                          <p:spTgt spid="61"/>
                                        </p:tgtEl>
                                      </p:cBhvr>
                                    </p:animEffect>
                                    <p:anim to="" calcmode="lin" valueType="num">
                                      <p:cBhvr>
                                        <p:cTn id="54" dur="500" fill="hold">
                                          <p:stCondLst>
                                            <p:cond delay="0"/>
                                          </p:stCondLst>
                                        </p:cTn>
                                        <p:tgtEl>
                                          <p:spTgt spid="61"/>
                                        </p:tgtEl>
                                        <p:attrNameLst>
                                          <p:attrName>ppt_x</p:attrName>
                                        </p:attrNameLst>
                                      </p:cBhvr>
                                      <p:tavLst>
                                        <p:tav tm="0">
                                          <p:val>
                                            <p:fltVal val="0.578"/>
                                          </p:val>
                                        </p:tav>
                                        <p:tav tm="100000">
                                          <p:val>
                                            <p:fltVal val="0.520221"/>
                                          </p:val>
                                        </p:tav>
                                      </p:tavLst>
                                    </p:anim>
                                  </p:childTnLst>
                                </p:cTn>
                              </p:par>
                            </p:childTnLst>
                          </p:cTn>
                        </p:par>
                        <p:par>
                          <p:cTn id="55" fill="hold">
                            <p:stCondLst>
                              <p:cond delay="4000"/>
                            </p:stCondLst>
                            <p:childTnLst>
                              <p:par>
                                <p:cTn id="56" presetID="35" presetClass="path" presetSubtype="0" accel="50000" decel="50000" fill="hold" grpId="3" nodeType="afterEffect">
                                  <p:stCondLst>
                                    <p:cond delay="0"/>
                                  </p:stCondLst>
                                  <p:childTnLst>
                                    <p:anim calcmode="lin" valueType="num">
                                      <p:cBhvr additive="base">
                                        <p:cTn id="57" dur="500" fill="hold">
                                          <p:stCondLst>
                                            <p:cond delay="0"/>
                                          </p:stCondLst>
                                        </p:cTn>
                                        <p:tgtEl>
                                          <p:spTgt spid="17"/>
                                        </p:tgtEl>
                                        <p:attrNameLst>
                                          <p:attrName>ppt_x</p:attrName>
                                        </p:attrNameLst>
                                      </p:cBhvr>
                                      <p:tavLst>
                                        <p:tav tm="0">
                                          <p:val>
                                            <p:strVal val="ppt_x"/>
                                          </p:val>
                                        </p:tav>
                                        <p:tav tm="100000">
                                          <p:val>
                                            <p:fltVal val="0.499753"/>
                                          </p:val>
                                        </p:tav>
                                      </p:tavLst>
                                    </p:anim>
                                    <p:anim calcmode="lin" valueType="num">
                                      <p:cBhvr additive="base">
                                        <p:cTn id="58" dur="500" fill="hold">
                                          <p:stCondLst>
                                            <p:cond delay="0"/>
                                          </p:stCondLst>
                                        </p:cTn>
                                        <p:tgtEl>
                                          <p:spTgt spid="17"/>
                                        </p:tgtEl>
                                        <p:attrNameLst>
                                          <p:attrName>ppt_y</p:attrName>
                                        </p:attrNameLst>
                                      </p:cBhvr>
                                      <p:tavLst>
                                        <p:tav tm="0">
                                          <p:val>
                                            <p:strVal val="ppt_y"/>
                                          </p:val>
                                        </p:tav>
                                        <p:tav tm="100000">
                                          <p:val>
                                            <p:fltVal val="0.741574"/>
                                          </p:val>
                                        </p:tav>
                                      </p:tavLst>
                                    </p:anim>
                                    <p:anim calcmode="lin" valueType="num">
                                      <p:cBhvr additive="base">
                                        <p:cTn id="59" dur="500" fill="hold">
                                          <p:stCondLst>
                                            <p:cond delay="0"/>
                                          </p:stCondLst>
                                        </p:cTn>
                                        <p:tgtEl>
                                          <p:spTgt spid="17"/>
                                        </p:tgtEl>
                                        <p:attrNameLst>
                                          <p:attrName>ppt_w</p:attrName>
                                        </p:attrNameLst>
                                      </p:cBhvr>
                                      <p:tavLst>
                                        <p:tav tm="0">
                                          <p:val>
                                            <p:strVal val="ppt_w"/>
                                          </p:val>
                                        </p:tav>
                                        <p:tav tm="100000">
                                          <p:val>
                                            <p:strVal val="#ppt_w"/>
                                          </p:val>
                                        </p:tav>
                                      </p:tavLst>
                                    </p:anim>
                                    <p:anim calcmode="lin" valueType="num">
                                      <p:cBhvr additive="base">
                                        <p:cTn id="60" dur="500" fill="hold">
                                          <p:stCondLst>
                                            <p:cond delay="0"/>
                                          </p:stCondLst>
                                        </p:cTn>
                                        <p:tgtEl>
                                          <p:spTgt spid="17"/>
                                        </p:tgtEl>
                                        <p:attrNameLst>
                                          <p:attrName>ppt_h</p:attrName>
                                        </p:attrNameLst>
                                      </p:cBhvr>
                                      <p:tavLst>
                                        <p:tav tm="0">
                                          <p:val>
                                            <p:strVal val="ppt_h"/>
                                          </p:val>
                                        </p:tav>
                                        <p:tav tm="100000">
                                          <p:val>
                                            <p:strVal val="#ppt_h"/>
                                          </p:val>
                                        </p:tav>
                                      </p:tavLst>
                                    </p:anim>
                                  </p:childTnLst>
                                </p:cTn>
                              </p:par>
                            </p:childTnLst>
                          </p:cTn>
                        </p:par>
                        <p:par>
                          <p:cTn id="61" fill="hold">
                            <p:stCondLst>
                              <p:cond delay="4500"/>
                            </p:stCondLst>
                            <p:childTnLst>
                              <p:par>
                                <p:cTn id="62" presetID="35" presetClass="path" presetSubtype="0" accel="50000" decel="50000" fill="hold" nodeType="afterEffect">
                                  <p:stCondLst>
                                    <p:cond delay="0"/>
                                  </p:stCondLst>
                                  <p:childTnLst>
                                    <p:anim calcmode="lin" valueType="num">
                                      <p:cBhvr additive="base">
                                        <p:cTn id="63" dur="500" fill="hold">
                                          <p:stCondLst>
                                            <p:cond delay="0"/>
                                          </p:stCondLst>
                                        </p:cTn>
                                        <p:tgtEl>
                                          <p:spTgt spid="59"/>
                                        </p:tgtEl>
                                        <p:attrNameLst>
                                          <p:attrName>ppt_x</p:attrName>
                                        </p:attrNameLst>
                                      </p:cBhvr>
                                      <p:tavLst>
                                        <p:tav tm="0">
                                          <p:val>
                                            <p:strVal val="ppt_x"/>
                                          </p:val>
                                        </p:tav>
                                        <p:tav tm="100000">
                                          <p:val>
                                            <p:fltVal val="0.211367"/>
                                          </p:val>
                                        </p:tav>
                                      </p:tavLst>
                                    </p:anim>
                                    <p:anim calcmode="lin" valueType="num">
                                      <p:cBhvr additive="base">
                                        <p:cTn id="64" dur="500" fill="hold">
                                          <p:stCondLst>
                                            <p:cond delay="0"/>
                                          </p:stCondLst>
                                        </p:cTn>
                                        <p:tgtEl>
                                          <p:spTgt spid="59"/>
                                        </p:tgtEl>
                                        <p:attrNameLst>
                                          <p:attrName>ppt_y</p:attrName>
                                        </p:attrNameLst>
                                      </p:cBhvr>
                                      <p:tavLst>
                                        <p:tav tm="0">
                                          <p:val>
                                            <p:strVal val="ppt_y"/>
                                          </p:val>
                                        </p:tav>
                                        <p:tav tm="100000">
                                          <p:val>
                                            <p:fltVal val="0.501528"/>
                                          </p:val>
                                        </p:tav>
                                      </p:tavLst>
                                    </p:anim>
                                    <p:anim calcmode="lin" valueType="num">
                                      <p:cBhvr additive="base">
                                        <p:cTn id="65" dur="500" fill="hold">
                                          <p:stCondLst>
                                            <p:cond delay="0"/>
                                          </p:stCondLst>
                                        </p:cTn>
                                        <p:tgtEl>
                                          <p:spTgt spid="59"/>
                                        </p:tgtEl>
                                        <p:attrNameLst>
                                          <p:attrName>ppt_w</p:attrName>
                                        </p:attrNameLst>
                                      </p:cBhvr>
                                      <p:tavLst>
                                        <p:tav tm="0">
                                          <p:val>
                                            <p:strVal val="ppt_w"/>
                                          </p:val>
                                        </p:tav>
                                        <p:tav tm="100000">
                                          <p:val>
                                            <p:strVal val="#ppt_w"/>
                                          </p:val>
                                        </p:tav>
                                      </p:tavLst>
                                    </p:anim>
                                    <p:anim calcmode="lin" valueType="num">
                                      <p:cBhvr additive="base">
                                        <p:cTn id="66" dur="500" fill="hold">
                                          <p:stCondLst>
                                            <p:cond delay="0"/>
                                          </p:stCondLst>
                                        </p:cTn>
                                        <p:tgtEl>
                                          <p:spTgt spid="59"/>
                                        </p:tgtEl>
                                        <p:attrNameLst>
                                          <p:attrName>ppt_h</p:attrName>
                                        </p:attrNameLst>
                                      </p:cBhvr>
                                      <p:tavLst>
                                        <p:tav tm="0">
                                          <p:val>
                                            <p:strVal val="ppt_h"/>
                                          </p:val>
                                        </p:tav>
                                        <p:tav tm="100000">
                                          <p:val>
                                            <p:strVal val="#ppt_h"/>
                                          </p:val>
                                        </p:tav>
                                      </p:tavLst>
                                    </p:anim>
                                  </p:childTnLst>
                                </p:cTn>
                              </p:par>
                            </p:childTnLst>
                          </p:cTn>
                        </p:par>
                        <p:par>
                          <p:cTn id="67" fill="hold">
                            <p:stCondLst>
                              <p:cond delay="5000"/>
                            </p:stCondLst>
                            <p:childTnLst>
                              <p:par>
                                <p:cTn id="68" presetID="35" presetClass="path" presetSubtype="0" accel="50000" decel="50000" fill="hold" nodeType="afterEffect">
                                  <p:stCondLst>
                                    <p:cond delay="0"/>
                                  </p:stCondLst>
                                  <p:childTnLst>
                                    <p:anim calcmode="lin" valueType="num">
                                      <p:cBhvr additive="base">
                                        <p:cTn id="69" dur="500" fill="hold">
                                          <p:stCondLst>
                                            <p:cond delay="0"/>
                                          </p:stCondLst>
                                        </p:cTn>
                                        <p:tgtEl>
                                          <p:spTgt spid="60"/>
                                        </p:tgtEl>
                                        <p:attrNameLst>
                                          <p:attrName>ppt_x</p:attrName>
                                        </p:attrNameLst>
                                      </p:cBhvr>
                                      <p:tavLst>
                                        <p:tav tm="0">
                                          <p:val>
                                            <p:strVal val="ppt_x"/>
                                          </p:val>
                                        </p:tav>
                                        <p:tav tm="100000">
                                          <p:val>
                                            <p:fltVal val="0.821992"/>
                                          </p:val>
                                        </p:tav>
                                      </p:tavLst>
                                    </p:anim>
                                    <p:anim calcmode="lin" valueType="num">
                                      <p:cBhvr additive="base">
                                        <p:cTn id="70" dur="500" fill="hold">
                                          <p:stCondLst>
                                            <p:cond delay="0"/>
                                          </p:stCondLst>
                                        </p:cTn>
                                        <p:tgtEl>
                                          <p:spTgt spid="60"/>
                                        </p:tgtEl>
                                        <p:attrNameLst>
                                          <p:attrName>ppt_y</p:attrName>
                                        </p:attrNameLst>
                                      </p:cBhvr>
                                      <p:tavLst>
                                        <p:tav tm="0">
                                          <p:val>
                                            <p:strVal val="ppt_y"/>
                                          </p:val>
                                        </p:tav>
                                        <p:tav tm="100000">
                                          <p:val>
                                            <p:fltVal val="0.499861"/>
                                          </p:val>
                                        </p:tav>
                                      </p:tavLst>
                                    </p:anim>
                                    <p:anim calcmode="lin" valueType="num">
                                      <p:cBhvr additive="base">
                                        <p:cTn id="71" dur="500" fill="hold">
                                          <p:stCondLst>
                                            <p:cond delay="0"/>
                                          </p:stCondLst>
                                        </p:cTn>
                                        <p:tgtEl>
                                          <p:spTgt spid="60"/>
                                        </p:tgtEl>
                                        <p:attrNameLst>
                                          <p:attrName>ppt_w</p:attrName>
                                        </p:attrNameLst>
                                      </p:cBhvr>
                                      <p:tavLst>
                                        <p:tav tm="0">
                                          <p:val>
                                            <p:strVal val="ppt_w"/>
                                          </p:val>
                                        </p:tav>
                                        <p:tav tm="100000">
                                          <p:val>
                                            <p:strVal val="#ppt_w"/>
                                          </p:val>
                                        </p:tav>
                                      </p:tavLst>
                                    </p:anim>
                                    <p:anim calcmode="lin" valueType="num">
                                      <p:cBhvr additive="base">
                                        <p:cTn id="72" dur="500" fill="hold">
                                          <p:stCondLst>
                                            <p:cond delay="0"/>
                                          </p:stCondLst>
                                        </p:cTn>
                                        <p:tgtEl>
                                          <p:spTgt spid="60"/>
                                        </p:tgtEl>
                                        <p:attrNameLst>
                                          <p:attrName>ppt_h</p:attrName>
                                        </p:attrNameLst>
                                      </p:cBhvr>
                                      <p:tavLst>
                                        <p:tav tm="0">
                                          <p:val>
                                            <p:strVal val="ppt_h"/>
                                          </p:val>
                                        </p:tav>
                                        <p:tav tm="100000">
                                          <p:val>
                                            <p:strVal val="#ppt_h"/>
                                          </p:val>
                                        </p:tav>
                                      </p:tavLst>
                                    </p:anim>
                                  </p:childTnLst>
                                </p:cTn>
                              </p:par>
                            </p:childTnLst>
                          </p:cTn>
                        </p:par>
                        <p:par>
                          <p:cTn id="73" fill="hold">
                            <p:stCondLst>
                              <p:cond delay="5500"/>
                            </p:stCondLst>
                            <p:childTnLst>
                              <p:par>
                                <p:cTn id="74" presetID="0" presetClass="entr" presetSubtype="0" accel="50000" fill="hold" grpId="0" nodeType="afterEffect">
                                  <p:stCondLst>
                                    <p:cond delay="0"/>
                                  </p:stCondLst>
                                  <p:childTnLst>
                                    <p:set>
                                      <p:cBhvr>
                                        <p:cTn id="75" dur="500" fill="hold">
                                          <p:stCondLst>
                                            <p:cond delay="0"/>
                                          </p:stCondLst>
                                        </p:cTn>
                                        <p:tgtEl>
                                          <p:spTgt spid="62"/>
                                        </p:tgtEl>
                                        <p:attrNameLst>
                                          <p:attrName>style.visibility</p:attrName>
                                        </p:attrNameLst>
                                      </p:cBhvr>
                                      <p:to>
                                        <p:strVal val="visible"/>
                                      </p:to>
                                    </p:set>
                                    <p:animScale>
                                      <p:cBhvr>
                                        <p:cTn id="76" dur="500" fill="hold">
                                          <p:stCondLst>
                                            <p:cond delay="0"/>
                                          </p:stCondLst>
                                        </p:cTn>
                                        <p:tgtEl>
                                          <p:spTgt spid="62"/>
                                        </p:tgtEl>
                                      </p:cBhvr>
                                      <p:from x="0" y="0"/>
                                      <p:to x="100000" y="100000"/>
                                    </p:animScale>
                                    <p:anim to="" calcmode="lin" valueType="num">
                                      <p:cBhvr>
                                        <p:cTn id="77" dur="500" fill="hold">
                                          <p:stCondLst>
                                            <p:cond delay="0"/>
                                          </p:stCondLst>
                                        </p:cTn>
                                        <p:tgtEl>
                                          <p:spTgt spid="62"/>
                                        </p:tgtEl>
                                        <p:attrNameLst>
                                          <p:attrName>ppt_y</p:attrName>
                                        </p:attrNameLst>
                                      </p:cBhvr>
                                      <p:tavLst>
                                        <p:tav tm="0">
                                          <p:val>
                                            <p:strVal val="#ppt_y-0.5"/>
                                          </p:val>
                                        </p:tav>
                                        <p:tav tm="100000">
                                          <p:val>
                                            <p:fltVal val="0.647222"/>
                                          </p:val>
                                        </p:tav>
                                      </p:tavLst>
                                    </p:anim>
                                    <p:animEffect filter="fade">
                                      <p:cBhvr>
                                        <p:cTn id="78" dur="500">
                                          <p:stCondLst>
                                            <p:cond delay="0"/>
                                          </p:stCondLst>
                                        </p:cTn>
                                        <p:tgtEl>
                                          <p:spTgt spid="62"/>
                                        </p:tgtEl>
                                      </p:cBhvr>
                                    </p:animEffect>
                                    <p:anim to="" calcmode="lin" valueType="num">
                                      <p:cBhvr>
                                        <p:cTn id="79" dur="500" fill="hold">
                                          <p:stCondLst>
                                            <p:cond delay="0"/>
                                          </p:stCondLst>
                                        </p:cTn>
                                        <p:tgtEl>
                                          <p:spTgt spid="62"/>
                                        </p:tgtEl>
                                        <p:attrNameLst>
                                          <p:attrName>ppt_x</p:attrName>
                                        </p:attrNameLst>
                                      </p:cBhvr>
                                      <p:tavLst>
                                        <p:tav tm="0">
                                          <p:val>
                                            <p:fltVal val="0.578"/>
                                          </p:val>
                                        </p:tav>
                                        <p:tav tm="100000">
                                          <p:val>
                                            <p:fltVal val="0.207201"/>
                                          </p:val>
                                        </p:tav>
                                      </p:tavLst>
                                    </p:anim>
                                  </p:childTnLst>
                                </p:cTn>
                              </p:par>
                            </p:childTnLst>
                          </p:cTn>
                        </p:par>
                        <p:par>
                          <p:cTn id="80" fill="hold">
                            <p:stCondLst>
                              <p:cond delay="6000"/>
                            </p:stCondLst>
                            <p:childTnLst>
                              <p:par>
                                <p:cTn id="81" presetID="35" presetClass="path" presetSubtype="0" accel="50000" decel="50000" fill="hold" grpId="4" nodeType="afterEffect">
                                  <p:stCondLst>
                                    <p:cond delay="0"/>
                                  </p:stCondLst>
                                  <p:childTnLst>
                                    <p:anim calcmode="lin" valueType="num">
                                      <p:cBhvr additive="base">
                                        <p:cTn id="82" dur="500" fill="hold">
                                          <p:stCondLst>
                                            <p:cond delay="0"/>
                                          </p:stCondLst>
                                        </p:cTn>
                                        <p:tgtEl>
                                          <p:spTgt spid="17"/>
                                        </p:tgtEl>
                                        <p:attrNameLst>
                                          <p:attrName>ppt_x</p:attrName>
                                        </p:attrNameLst>
                                      </p:cBhvr>
                                      <p:tavLst>
                                        <p:tav tm="0">
                                          <p:val>
                                            <p:strVal val="ppt_x"/>
                                          </p:val>
                                        </p:tav>
                                        <p:tav tm="100000">
                                          <p:val>
                                            <p:fltVal val="0.499753"/>
                                          </p:val>
                                        </p:tav>
                                      </p:tavLst>
                                    </p:anim>
                                    <p:anim calcmode="lin" valueType="num">
                                      <p:cBhvr additive="base">
                                        <p:cTn id="83" dur="500" fill="hold">
                                          <p:stCondLst>
                                            <p:cond delay="0"/>
                                          </p:stCondLst>
                                        </p:cTn>
                                        <p:tgtEl>
                                          <p:spTgt spid="17"/>
                                        </p:tgtEl>
                                        <p:attrNameLst>
                                          <p:attrName>ppt_y</p:attrName>
                                        </p:attrNameLst>
                                      </p:cBhvr>
                                      <p:tavLst>
                                        <p:tav tm="0">
                                          <p:val>
                                            <p:strVal val="ppt_y"/>
                                          </p:val>
                                        </p:tav>
                                        <p:tav tm="100000">
                                          <p:val>
                                            <p:fltVal val="0.741574"/>
                                          </p:val>
                                        </p:tav>
                                      </p:tavLst>
                                    </p:anim>
                                    <p:anim calcmode="lin" valueType="num">
                                      <p:cBhvr additive="base">
                                        <p:cTn id="84" dur="500" fill="hold">
                                          <p:stCondLst>
                                            <p:cond delay="0"/>
                                          </p:stCondLst>
                                        </p:cTn>
                                        <p:tgtEl>
                                          <p:spTgt spid="17"/>
                                        </p:tgtEl>
                                        <p:attrNameLst>
                                          <p:attrName>ppt_w</p:attrName>
                                        </p:attrNameLst>
                                      </p:cBhvr>
                                      <p:tavLst>
                                        <p:tav tm="0">
                                          <p:val>
                                            <p:strVal val="ppt_w"/>
                                          </p:val>
                                        </p:tav>
                                        <p:tav tm="100000">
                                          <p:val>
                                            <p:strVal val="#ppt_w"/>
                                          </p:val>
                                        </p:tav>
                                      </p:tavLst>
                                    </p:anim>
                                    <p:anim calcmode="lin" valueType="num">
                                      <p:cBhvr additive="base">
                                        <p:cTn id="85" dur="500" fill="hold">
                                          <p:stCondLst>
                                            <p:cond delay="0"/>
                                          </p:stCondLst>
                                        </p:cTn>
                                        <p:tgtEl>
                                          <p:spTgt spid="17"/>
                                        </p:tgtEl>
                                        <p:attrNameLst>
                                          <p:attrName>ppt_h</p:attrName>
                                        </p:attrNameLst>
                                      </p:cBhvr>
                                      <p:tavLst>
                                        <p:tav tm="0">
                                          <p:val>
                                            <p:strVal val="ppt_h"/>
                                          </p:val>
                                        </p:tav>
                                        <p:tav tm="100000">
                                          <p:val>
                                            <p:strVal val="#ppt_h"/>
                                          </p:val>
                                        </p:tav>
                                      </p:tavLst>
                                    </p:anim>
                                  </p:childTnLst>
                                </p:cTn>
                              </p:par>
                            </p:childTnLst>
                          </p:cTn>
                        </p:par>
                        <p:par>
                          <p:cTn id="86" fill="hold">
                            <p:stCondLst>
                              <p:cond delay="6500"/>
                            </p:stCondLst>
                            <p:childTnLst>
                              <p:par>
                                <p:cTn id="87" presetID="35" presetClass="path" presetSubtype="0" accel="50000" decel="50000" fill="hold" nodeType="afterEffect">
                                  <p:stCondLst>
                                    <p:cond delay="0"/>
                                  </p:stCondLst>
                                  <p:childTnLst>
                                    <p:anim calcmode="lin" valueType="num">
                                      <p:cBhvr additive="base">
                                        <p:cTn id="88" dur="500" fill="hold">
                                          <p:stCondLst>
                                            <p:cond delay="0"/>
                                          </p:stCondLst>
                                        </p:cTn>
                                        <p:tgtEl>
                                          <p:spTgt spid="59"/>
                                        </p:tgtEl>
                                        <p:attrNameLst>
                                          <p:attrName>ppt_x</p:attrName>
                                        </p:attrNameLst>
                                      </p:cBhvr>
                                      <p:tavLst>
                                        <p:tav tm="0">
                                          <p:val>
                                            <p:strVal val="ppt_x"/>
                                          </p:val>
                                        </p:tav>
                                        <p:tav tm="100000">
                                          <p:val>
                                            <p:fltVal val="0.211367"/>
                                          </p:val>
                                        </p:tav>
                                      </p:tavLst>
                                    </p:anim>
                                    <p:anim calcmode="lin" valueType="num">
                                      <p:cBhvr additive="base">
                                        <p:cTn id="89" dur="500" fill="hold">
                                          <p:stCondLst>
                                            <p:cond delay="0"/>
                                          </p:stCondLst>
                                        </p:cTn>
                                        <p:tgtEl>
                                          <p:spTgt spid="59"/>
                                        </p:tgtEl>
                                        <p:attrNameLst>
                                          <p:attrName>ppt_y</p:attrName>
                                        </p:attrNameLst>
                                      </p:cBhvr>
                                      <p:tavLst>
                                        <p:tav tm="0">
                                          <p:val>
                                            <p:strVal val="ppt_y"/>
                                          </p:val>
                                        </p:tav>
                                        <p:tav tm="100000">
                                          <p:val>
                                            <p:fltVal val="0.501528"/>
                                          </p:val>
                                        </p:tav>
                                      </p:tavLst>
                                    </p:anim>
                                    <p:anim calcmode="lin" valueType="num">
                                      <p:cBhvr additive="base">
                                        <p:cTn id="90" dur="500" fill="hold">
                                          <p:stCondLst>
                                            <p:cond delay="0"/>
                                          </p:stCondLst>
                                        </p:cTn>
                                        <p:tgtEl>
                                          <p:spTgt spid="59"/>
                                        </p:tgtEl>
                                        <p:attrNameLst>
                                          <p:attrName>ppt_w</p:attrName>
                                        </p:attrNameLst>
                                      </p:cBhvr>
                                      <p:tavLst>
                                        <p:tav tm="0">
                                          <p:val>
                                            <p:strVal val="ppt_w"/>
                                          </p:val>
                                        </p:tav>
                                        <p:tav tm="100000">
                                          <p:val>
                                            <p:strVal val="#ppt_w"/>
                                          </p:val>
                                        </p:tav>
                                      </p:tavLst>
                                    </p:anim>
                                    <p:anim calcmode="lin" valueType="num">
                                      <p:cBhvr additive="base">
                                        <p:cTn id="91" dur="500" fill="hold">
                                          <p:stCondLst>
                                            <p:cond delay="0"/>
                                          </p:stCondLst>
                                        </p:cTn>
                                        <p:tgtEl>
                                          <p:spTgt spid="59"/>
                                        </p:tgtEl>
                                        <p:attrNameLst>
                                          <p:attrName>ppt_h</p:attrName>
                                        </p:attrNameLst>
                                      </p:cBhvr>
                                      <p:tavLst>
                                        <p:tav tm="0">
                                          <p:val>
                                            <p:strVal val="ppt_h"/>
                                          </p:val>
                                        </p:tav>
                                        <p:tav tm="100000">
                                          <p:val>
                                            <p:strVal val="#ppt_h"/>
                                          </p:val>
                                        </p:tav>
                                      </p:tavLst>
                                    </p:anim>
                                  </p:childTnLst>
                                </p:cTn>
                              </p:par>
                            </p:childTnLst>
                          </p:cTn>
                        </p:par>
                        <p:par>
                          <p:cTn id="92" fill="hold">
                            <p:stCondLst>
                              <p:cond delay="7000"/>
                            </p:stCondLst>
                            <p:childTnLst>
                              <p:par>
                                <p:cTn id="93" presetID="35" presetClass="path" presetSubtype="0" accel="50000" decel="50000" fill="hold" nodeType="afterEffect">
                                  <p:stCondLst>
                                    <p:cond delay="0"/>
                                  </p:stCondLst>
                                  <p:childTnLst>
                                    <p:anim calcmode="lin" valueType="num">
                                      <p:cBhvr additive="base">
                                        <p:cTn id="94" dur="500" fill="hold">
                                          <p:stCondLst>
                                            <p:cond delay="0"/>
                                          </p:stCondLst>
                                        </p:cTn>
                                        <p:tgtEl>
                                          <p:spTgt spid="60"/>
                                        </p:tgtEl>
                                        <p:attrNameLst>
                                          <p:attrName>ppt_x</p:attrName>
                                        </p:attrNameLst>
                                      </p:cBhvr>
                                      <p:tavLst>
                                        <p:tav tm="0">
                                          <p:val>
                                            <p:strVal val="ppt_x"/>
                                          </p:val>
                                        </p:tav>
                                        <p:tav tm="100000">
                                          <p:val>
                                            <p:fltVal val="0.821992"/>
                                          </p:val>
                                        </p:tav>
                                      </p:tavLst>
                                    </p:anim>
                                    <p:anim calcmode="lin" valueType="num">
                                      <p:cBhvr additive="base">
                                        <p:cTn id="95" dur="500" fill="hold">
                                          <p:stCondLst>
                                            <p:cond delay="0"/>
                                          </p:stCondLst>
                                        </p:cTn>
                                        <p:tgtEl>
                                          <p:spTgt spid="60"/>
                                        </p:tgtEl>
                                        <p:attrNameLst>
                                          <p:attrName>ppt_y</p:attrName>
                                        </p:attrNameLst>
                                      </p:cBhvr>
                                      <p:tavLst>
                                        <p:tav tm="0">
                                          <p:val>
                                            <p:strVal val="ppt_y"/>
                                          </p:val>
                                        </p:tav>
                                        <p:tav tm="100000">
                                          <p:val>
                                            <p:fltVal val="0.499861"/>
                                          </p:val>
                                        </p:tav>
                                      </p:tavLst>
                                    </p:anim>
                                    <p:anim calcmode="lin" valueType="num">
                                      <p:cBhvr additive="base">
                                        <p:cTn id="96" dur="500" fill="hold">
                                          <p:stCondLst>
                                            <p:cond delay="0"/>
                                          </p:stCondLst>
                                        </p:cTn>
                                        <p:tgtEl>
                                          <p:spTgt spid="60"/>
                                        </p:tgtEl>
                                        <p:attrNameLst>
                                          <p:attrName>ppt_w</p:attrName>
                                        </p:attrNameLst>
                                      </p:cBhvr>
                                      <p:tavLst>
                                        <p:tav tm="0">
                                          <p:val>
                                            <p:strVal val="ppt_w"/>
                                          </p:val>
                                        </p:tav>
                                        <p:tav tm="100000">
                                          <p:val>
                                            <p:strVal val="#ppt_w"/>
                                          </p:val>
                                        </p:tav>
                                      </p:tavLst>
                                    </p:anim>
                                    <p:anim calcmode="lin" valueType="num">
                                      <p:cBhvr additive="base">
                                        <p:cTn id="97" dur="500" fill="hold">
                                          <p:stCondLst>
                                            <p:cond delay="0"/>
                                          </p:stCondLst>
                                        </p:cTn>
                                        <p:tgtEl>
                                          <p:spTgt spid="60"/>
                                        </p:tgtEl>
                                        <p:attrNameLst>
                                          <p:attrName>ppt_h</p:attrName>
                                        </p:attrNameLst>
                                      </p:cBhvr>
                                      <p:tavLst>
                                        <p:tav tm="0">
                                          <p:val>
                                            <p:strVal val="ppt_h"/>
                                          </p:val>
                                        </p:tav>
                                        <p:tav tm="100000">
                                          <p:val>
                                            <p:strVal val="#ppt_h"/>
                                          </p:val>
                                        </p:tav>
                                      </p:tavLst>
                                    </p:anim>
                                  </p:childTnLst>
                                </p:cTn>
                              </p:par>
                            </p:childTnLst>
                          </p:cTn>
                        </p:par>
                        <p:par>
                          <p:cTn id="98" fill="hold">
                            <p:stCondLst>
                              <p:cond delay="7500"/>
                            </p:stCondLst>
                            <p:childTnLst>
                              <p:par>
                                <p:cTn id="99" presetID="35" presetClass="path" presetSubtype="0" accel="50000" decel="50000" fill="hold" nodeType="afterEffect">
                                  <p:stCondLst>
                                    <p:cond delay="0"/>
                                  </p:stCondLst>
                                  <p:childTnLst>
                                    <p:anim calcmode="lin" valueType="num">
                                      <p:cBhvr additive="base">
                                        <p:cTn id="100" dur="500" fill="hold">
                                          <p:stCondLst>
                                            <p:cond delay="0"/>
                                          </p:stCondLst>
                                        </p:cTn>
                                        <p:tgtEl>
                                          <p:spTgt spid="61"/>
                                        </p:tgtEl>
                                        <p:attrNameLst>
                                          <p:attrName>ppt_x</p:attrName>
                                        </p:attrNameLst>
                                      </p:cBhvr>
                                      <p:tavLst>
                                        <p:tav tm="0">
                                          <p:val>
                                            <p:strVal val="ppt_x"/>
                                          </p:val>
                                        </p:tav>
                                        <p:tav tm="100000">
                                          <p:val>
                                            <p:fltVal val="0.520221"/>
                                          </p:val>
                                        </p:tav>
                                      </p:tavLst>
                                    </p:anim>
                                    <p:anim calcmode="lin" valueType="num">
                                      <p:cBhvr additive="base">
                                        <p:cTn id="101" dur="500" fill="hold">
                                          <p:stCondLst>
                                            <p:cond delay="0"/>
                                          </p:stCondLst>
                                        </p:cTn>
                                        <p:tgtEl>
                                          <p:spTgt spid="61"/>
                                        </p:tgtEl>
                                        <p:attrNameLst>
                                          <p:attrName>ppt_y</p:attrName>
                                        </p:attrNameLst>
                                      </p:cBhvr>
                                      <p:tavLst>
                                        <p:tav tm="0">
                                          <p:val>
                                            <p:strVal val="ppt_y"/>
                                          </p:val>
                                        </p:tav>
                                        <p:tav tm="100000">
                                          <p:val>
                                            <p:fltVal val="0.501528"/>
                                          </p:val>
                                        </p:tav>
                                      </p:tavLst>
                                    </p:anim>
                                    <p:anim calcmode="lin" valueType="num">
                                      <p:cBhvr additive="base">
                                        <p:cTn id="102" dur="500" fill="hold">
                                          <p:stCondLst>
                                            <p:cond delay="0"/>
                                          </p:stCondLst>
                                        </p:cTn>
                                        <p:tgtEl>
                                          <p:spTgt spid="61"/>
                                        </p:tgtEl>
                                        <p:attrNameLst>
                                          <p:attrName>ppt_w</p:attrName>
                                        </p:attrNameLst>
                                      </p:cBhvr>
                                      <p:tavLst>
                                        <p:tav tm="0">
                                          <p:val>
                                            <p:strVal val="ppt_w"/>
                                          </p:val>
                                        </p:tav>
                                        <p:tav tm="100000">
                                          <p:val>
                                            <p:strVal val="#ppt_w"/>
                                          </p:val>
                                        </p:tav>
                                      </p:tavLst>
                                    </p:anim>
                                    <p:anim calcmode="lin" valueType="num">
                                      <p:cBhvr additive="base">
                                        <p:cTn id="103" dur="500" fill="hold">
                                          <p:stCondLst>
                                            <p:cond delay="0"/>
                                          </p:stCondLst>
                                        </p:cTn>
                                        <p:tgtEl>
                                          <p:spTgt spid="61"/>
                                        </p:tgtEl>
                                        <p:attrNameLst>
                                          <p:attrName>ppt_h</p:attrName>
                                        </p:attrNameLst>
                                      </p:cBhvr>
                                      <p:tavLst>
                                        <p:tav tm="0">
                                          <p:val>
                                            <p:strVal val="ppt_h"/>
                                          </p:val>
                                        </p:tav>
                                        <p:tav tm="100000">
                                          <p:val>
                                            <p:strVal val="#ppt_h"/>
                                          </p:val>
                                        </p:tav>
                                      </p:tavLst>
                                    </p:anim>
                                  </p:childTnLst>
                                </p:cTn>
                              </p:par>
                            </p:childTnLst>
                          </p:cTn>
                        </p:par>
                        <p:par>
                          <p:cTn id="104" fill="hold">
                            <p:stCondLst>
                              <p:cond delay="8000"/>
                            </p:stCondLst>
                            <p:childTnLst>
                              <p:par>
                                <p:cTn id="105" presetID="0" presetClass="entr" presetSubtype="0" accel="50000" fill="hold" grpId="0" nodeType="afterEffect">
                                  <p:stCondLst>
                                    <p:cond delay="0"/>
                                  </p:stCondLst>
                                  <p:childTnLst>
                                    <p:set>
                                      <p:cBhvr>
                                        <p:cTn id="106" dur="500" fill="hold">
                                          <p:stCondLst>
                                            <p:cond delay="0"/>
                                          </p:stCondLst>
                                        </p:cTn>
                                        <p:tgtEl>
                                          <p:spTgt spid="63"/>
                                        </p:tgtEl>
                                        <p:attrNameLst>
                                          <p:attrName>style.visibility</p:attrName>
                                        </p:attrNameLst>
                                      </p:cBhvr>
                                      <p:to>
                                        <p:strVal val="visible"/>
                                      </p:to>
                                    </p:set>
                                    <p:animScale>
                                      <p:cBhvr>
                                        <p:cTn id="107" dur="500" fill="hold">
                                          <p:stCondLst>
                                            <p:cond delay="0"/>
                                          </p:stCondLst>
                                        </p:cTn>
                                        <p:tgtEl>
                                          <p:spTgt spid="63"/>
                                        </p:tgtEl>
                                      </p:cBhvr>
                                      <p:from x="0" y="0"/>
                                      <p:to x="100000" y="100000"/>
                                    </p:animScale>
                                    <p:anim to="" calcmode="lin" valueType="num">
                                      <p:cBhvr>
                                        <p:cTn id="108" dur="500" fill="hold">
                                          <p:stCondLst>
                                            <p:cond delay="0"/>
                                          </p:stCondLst>
                                        </p:cTn>
                                        <p:tgtEl>
                                          <p:spTgt spid="63"/>
                                        </p:tgtEl>
                                        <p:attrNameLst>
                                          <p:attrName>ppt_y</p:attrName>
                                        </p:attrNameLst>
                                      </p:cBhvr>
                                      <p:tavLst>
                                        <p:tav tm="0">
                                          <p:val>
                                            <p:strVal val="#ppt_y-0.5"/>
                                          </p:val>
                                        </p:tav>
                                        <p:tav tm="100000">
                                          <p:val>
                                            <p:fltVal val="0.647315"/>
                                          </p:val>
                                        </p:tav>
                                      </p:tavLst>
                                    </p:anim>
                                    <p:animEffect filter="fade">
                                      <p:cBhvr>
                                        <p:cTn id="109" dur="500">
                                          <p:stCondLst>
                                            <p:cond delay="0"/>
                                          </p:stCondLst>
                                        </p:cTn>
                                        <p:tgtEl>
                                          <p:spTgt spid="63"/>
                                        </p:tgtEl>
                                      </p:cBhvr>
                                    </p:animEffect>
                                    <p:anim to="" calcmode="lin" valueType="num">
                                      <p:cBhvr>
                                        <p:cTn id="110" dur="500" fill="hold">
                                          <p:stCondLst>
                                            <p:cond delay="0"/>
                                          </p:stCondLst>
                                        </p:cTn>
                                        <p:tgtEl>
                                          <p:spTgt spid="63"/>
                                        </p:tgtEl>
                                        <p:attrNameLst>
                                          <p:attrName>ppt_x</p:attrName>
                                        </p:attrNameLst>
                                      </p:cBhvr>
                                      <p:tavLst>
                                        <p:tav tm="0">
                                          <p:val>
                                            <p:fltVal val="0.578"/>
                                          </p:val>
                                        </p:tav>
                                        <p:tav tm="100000">
                                          <p:val>
                                            <p:fltVal val="0.512773"/>
                                          </p:val>
                                        </p:tav>
                                      </p:tavLst>
                                    </p:anim>
                                  </p:childTnLst>
                                </p:cTn>
                              </p:par>
                            </p:childTnLst>
                          </p:cTn>
                        </p:par>
                        <p:par>
                          <p:cTn id="111" fill="hold">
                            <p:stCondLst>
                              <p:cond delay="8500"/>
                            </p:stCondLst>
                            <p:childTnLst>
                              <p:par>
                                <p:cTn id="112" presetID="35" presetClass="path" presetSubtype="0" accel="50000" decel="50000" fill="hold" grpId="5" nodeType="afterEffect">
                                  <p:stCondLst>
                                    <p:cond delay="0"/>
                                  </p:stCondLst>
                                  <p:childTnLst>
                                    <p:anim calcmode="lin" valueType="num">
                                      <p:cBhvr additive="base">
                                        <p:cTn id="113" dur="500" fill="hold">
                                          <p:stCondLst>
                                            <p:cond delay="0"/>
                                          </p:stCondLst>
                                        </p:cTn>
                                        <p:tgtEl>
                                          <p:spTgt spid="17"/>
                                        </p:tgtEl>
                                        <p:attrNameLst>
                                          <p:attrName>ppt_x</p:attrName>
                                        </p:attrNameLst>
                                      </p:cBhvr>
                                      <p:tavLst>
                                        <p:tav tm="0">
                                          <p:val>
                                            <p:strVal val="ppt_x"/>
                                          </p:val>
                                        </p:tav>
                                        <p:tav tm="100000">
                                          <p:val>
                                            <p:fltVal val="0.499753"/>
                                          </p:val>
                                        </p:tav>
                                      </p:tavLst>
                                    </p:anim>
                                    <p:anim calcmode="lin" valueType="num">
                                      <p:cBhvr additive="base">
                                        <p:cTn id="114" dur="500" fill="hold">
                                          <p:stCondLst>
                                            <p:cond delay="0"/>
                                          </p:stCondLst>
                                        </p:cTn>
                                        <p:tgtEl>
                                          <p:spTgt spid="17"/>
                                        </p:tgtEl>
                                        <p:attrNameLst>
                                          <p:attrName>ppt_y</p:attrName>
                                        </p:attrNameLst>
                                      </p:cBhvr>
                                      <p:tavLst>
                                        <p:tav tm="0">
                                          <p:val>
                                            <p:strVal val="ppt_y"/>
                                          </p:val>
                                        </p:tav>
                                        <p:tav tm="100000">
                                          <p:val>
                                            <p:fltVal val="0.741574"/>
                                          </p:val>
                                        </p:tav>
                                      </p:tavLst>
                                    </p:anim>
                                    <p:anim calcmode="lin" valueType="num">
                                      <p:cBhvr additive="base">
                                        <p:cTn id="115" dur="500" fill="hold">
                                          <p:stCondLst>
                                            <p:cond delay="0"/>
                                          </p:stCondLst>
                                        </p:cTn>
                                        <p:tgtEl>
                                          <p:spTgt spid="17"/>
                                        </p:tgtEl>
                                        <p:attrNameLst>
                                          <p:attrName>ppt_w</p:attrName>
                                        </p:attrNameLst>
                                      </p:cBhvr>
                                      <p:tavLst>
                                        <p:tav tm="0">
                                          <p:val>
                                            <p:strVal val="ppt_w"/>
                                          </p:val>
                                        </p:tav>
                                        <p:tav tm="100000">
                                          <p:val>
                                            <p:strVal val="#ppt_w"/>
                                          </p:val>
                                        </p:tav>
                                      </p:tavLst>
                                    </p:anim>
                                    <p:anim calcmode="lin" valueType="num">
                                      <p:cBhvr additive="base">
                                        <p:cTn id="116" dur="500" fill="hold">
                                          <p:stCondLst>
                                            <p:cond delay="0"/>
                                          </p:stCondLst>
                                        </p:cTn>
                                        <p:tgtEl>
                                          <p:spTgt spid="17"/>
                                        </p:tgtEl>
                                        <p:attrNameLst>
                                          <p:attrName>ppt_h</p:attrName>
                                        </p:attrNameLst>
                                      </p:cBhvr>
                                      <p:tavLst>
                                        <p:tav tm="0">
                                          <p:val>
                                            <p:strVal val="ppt_h"/>
                                          </p:val>
                                        </p:tav>
                                        <p:tav tm="100000">
                                          <p:val>
                                            <p:strVal val="#ppt_h"/>
                                          </p:val>
                                        </p:tav>
                                      </p:tavLst>
                                    </p:anim>
                                  </p:childTnLst>
                                </p:cTn>
                              </p:par>
                            </p:childTnLst>
                          </p:cTn>
                        </p:par>
                        <p:par>
                          <p:cTn id="117" fill="hold">
                            <p:stCondLst>
                              <p:cond delay="9000"/>
                            </p:stCondLst>
                            <p:childTnLst>
                              <p:par>
                                <p:cTn id="118" presetID="35" presetClass="path" presetSubtype="0" accel="50000" decel="50000" fill="hold" nodeType="afterEffect">
                                  <p:stCondLst>
                                    <p:cond delay="0"/>
                                  </p:stCondLst>
                                  <p:childTnLst>
                                    <p:anim calcmode="lin" valueType="num">
                                      <p:cBhvr additive="base">
                                        <p:cTn id="119" dur="500" fill="hold">
                                          <p:stCondLst>
                                            <p:cond delay="0"/>
                                          </p:stCondLst>
                                        </p:cTn>
                                        <p:tgtEl>
                                          <p:spTgt spid="59"/>
                                        </p:tgtEl>
                                        <p:attrNameLst>
                                          <p:attrName>ppt_x</p:attrName>
                                        </p:attrNameLst>
                                      </p:cBhvr>
                                      <p:tavLst>
                                        <p:tav tm="0">
                                          <p:val>
                                            <p:strVal val="ppt_x"/>
                                          </p:val>
                                        </p:tav>
                                        <p:tav tm="100000">
                                          <p:val>
                                            <p:fltVal val="0.211367"/>
                                          </p:val>
                                        </p:tav>
                                      </p:tavLst>
                                    </p:anim>
                                    <p:anim calcmode="lin" valueType="num">
                                      <p:cBhvr additive="base">
                                        <p:cTn id="120" dur="500" fill="hold">
                                          <p:stCondLst>
                                            <p:cond delay="0"/>
                                          </p:stCondLst>
                                        </p:cTn>
                                        <p:tgtEl>
                                          <p:spTgt spid="59"/>
                                        </p:tgtEl>
                                        <p:attrNameLst>
                                          <p:attrName>ppt_y</p:attrName>
                                        </p:attrNameLst>
                                      </p:cBhvr>
                                      <p:tavLst>
                                        <p:tav tm="0">
                                          <p:val>
                                            <p:strVal val="ppt_y"/>
                                          </p:val>
                                        </p:tav>
                                        <p:tav tm="100000">
                                          <p:val>
                                            <p:fltVal val="0.501528"/>
                                          </p:val>
                                        </p:tav>
                                      </p:tavLst>
                                    </p:anim>
                                    <p:anim calcmode="lin" valueType="num">
                                      <p:cBhvr additive="base">
                                        <p:cTn id="121" dur="500" fill="hold">
                                          <p:stCondLst>
                                            <p:cond delay="0"/>
                                          </p:stCondLst>
                                        </p:cTn>
                                        <p:tgtEl>
                                          <p:spTgt spid="59"/>
                                        </p:tgtEl>
                                        <p:attrNameLst>
                                          <p:attrName>ppt_w</p:attrName>
                                        </p:attrNameLst>
                                      </p:cBhvr>
                                      <p:tavLst>
                                        <p:tav tm="0">
                                          <p:val>
                                            <p:strVal val="ppt_w"/>
                                          </p:val>
                                        </p:tav>
                                        <p:tav tm="100000">
                                          <p:val>
                                            <p:strVal val="#ppt_w"/>
                                          </p:val>
                                        </p:tav>
                                      </p:tavLst>
                                    </p:anim>
                                    <p:anim calcmode="lin" valueType="num">
                                      <p:cBhvr additive="base">
                                        <p:cTn id="122" dur="500" fill="hold">
                                          <p:stCondLst>
                                            <p:cond delay="0"/>
                                          </p:stCondLst>
                                        </p:cTn>
                                        <p:tgtEl>
                                          <p:spTgt spid="59"/>
                                        </p:tgtEl>
                                        <p:attrNameLst>
                                          <p:attrName>ppt_h</p:attrName>
                                        </p:attrNameLst>
                                      </p:cBhvr>
                                      <p:tavLst>
                                        <p:tav tm="0">
                                          <p:val>
                                            <p:strVal val="ppt_h"/>
                                          </p:val>
                                        </p:tav>
                                        <p:tav tm="100000">
                                          <p:val>
                                            <p:strVal val="#ppt_h"/>
                                          </p:val>
                                        </p:tav>
                                      </p:tavLst>
                                    </p:anim>
                                  </p:childTnLst>
                                </p:cTn>
                              </p:par>
                            </p:childTnLst>
                          </p:cTn>
                        </p:par>
                        <p:par>
                          <p:cTn id="123" fill="hold">
                            <p:stCondLst>
                              <p:cond delay="9500"/>
                            </p:stCondLst>
                            <p:childTnLst>
                              <p:par>
                                <p:cTn id="124" presetID="35" presetClass="path" presetSubtype="0" accel="50000" decel="50000" fill="hold" nodeType="afterEffect">
                                  <p:stCondLst>
                                    <p:cond delay="0"/>
                                  </p:stCondLst>
                                  <p:childTnLst>
                                    <p:anim calcmode="lin" valueType="num">
                                      <p:cBhvr additive="base">
                                        <p:cTn id="125" dur="500" fill="hold">
                                          <p:stCondLst>
                                            <p:cond delay="0"/>
                                          </p:stCondLst>
                                        </p:cTn>
                                        <p:tgtEl>
                                          <p:spTgt spid="60"/>
                                        </p:tgtEl>
                                        <p:attrNameLst>
                                          <p:attrName>ppt_x</p:attrName>
                                        </p:attrNameLst>
                                      </p:cBhvr>
                                      <p:tavLst>
                                        <p:tav tm="0">
                                          <p:val>
                                            <p:strVal val="ppt_x"/>
                                          </p:val>
                                        </p:tav>
                                        <p:tav tm="100000">
                                          <p:val>
                                            <p:fltVal val="0.821992"/>
                                          </p:val>
                                        </p:tav>
                                      </p:tavLst>
                                    </p:anim>
                                    <p:anim calcmode="lin" valueType="num">
                                      <p:cBhvr additive="base">
                                        <p:cTn id="126" dur="500" fill="hold">
                                          <p:stCondLst>
                                            <p:cond delay="0"/>
                                          </p:stCondLst>
                                        </p:cTn>
                                        <p:tgtEl>
                                          <p:spTgt spid="60"/>
                                        </p:tgtEl>
                                        <p:attrNameLst>
                                          <p:attrName>ppt_y</p:attrName>
                                        </p:attrNameLst>
                                      </p:cBhvr>
                                      <p:tavLst>
                                        <p:tav tm="0">
                                          <p:val>
                                            <p:strVal val="ppt_y"/>
                                          </p:val>
                                        </p:tav>
                                        <p:tav tm="100000">
                                          <p:val>
                                            <p:fltVal val="0.499861"/>
                                          </p:val>
                                        </p:tav>
                                      </p:tavLst>
                                    </p:anim>
                                    <p:anim calcmode="lin" valueType="num">
                                      <p:cBhvr additive="base">
                                        <p:cTn id="127" dur="500" fill="hold">
                                          <p:stCondLst>
                                            <p:cond delay="0"/>
                                          </p:stCondLst>
                                        </p:cTn>
                                        <p:tgtEl>
                                          <p:spTgt spid="60"/>
                                        </p:tgtEl>
                                        <p:attrNameLst>
                                          <p:attrName>ppt_w</p:attrName>
                                        </p:attrNameLst>
                                      </p:cBhvr>
                                      <p:tavLst>
                                        <p:tav tm="0">
                                          <p:val>
                                            <p:strVal val="ppt_w"/>
                                          </p:val>
                                        </p:tav>
                                        <p:tav tm="100000">
                                          <p:val>
                                            <p:strVal val="#ppt_w"/>
                                          </p:val>
                                        </p:tav>
                                      </p:tavLst>
                                    </p:anim>
                                    <p:anim calcmode="lin" valueType="num">
                                      <p:cBhvr additive="base">
                                        <p:cTn id="128" dur="500" fill="hold">
                                          <p:stCondLst>
                                            <p:cond delay="0"/>
                                          </p:stCondLst>
                                        </p:cTn>
                                        <p:tgtEl>
                                          <p:spTgt spid="60"/>
                                        </p:tgtEl>
                                        <p:attrNameLst>
                                          <p:attrName>ppt_h</p:attrName>
                                        </p:attrNameLst>
                                      </p:cBhvr>
                                      <p:tavLst>
                                        <p:tav tm="0">
                                          <p:val>
                                            <p:strVal val="ppt_h"/>
                                          </p:val>
                                        </p:tav>
                                        <p:tav tm="100000">
                                          <p:val>
                                            <p:strVal val="#ppt_h"/>
                                          </p:val>
                                        </p:tav>
                                      </p:tavLst>
                                    </p:anim>
                                  </p:childTnLst>
                                </p:cTn>
                              </p:par>
                            </p:childTnLst>
                          </p:cTn>
                        </p:par>
                        <p:par>
                          <p:cTn id="129" fill="hold">
                            <p:stCondLst>
                              <p:cond delay="10000"/>
                            </p:stCondLst>
                            <p:childTnLst>
                              <p:par>
                                <p:cTn id="130" presetID="35" presetClass="path" presetSubtype="0" accel="50000" decel="50000" fill="hold" nodeType="afterEffect">
                                  <p:stCondLst>
                                    <p:cond delay="0"/>
                                  </p:stCondLst>
                                  <p:childTnLst>
                                    <p:anim calcmode="lin" valueType="num">
                                      <p:cBhvr additive="base">
                                        <p:cTn id="131" dur="500" fill="hold">
                                          <p:stCondLst>
                                            <p:cond delay="0"/>
                                          </p:stCondLst>
                                        </p:cTn>
                                        <p:tgtEl>
                                          <p:spTgt spid="61"/>
                                        </p:tgtEl>
                                        <p:attrNameLst>
                                          <p:attrName>ppt_x</p:attrName>
                                        </p:attrNameLst>
                                      </p:cBhvr>
                                      <p:tavLst>
                                        <p:tav tm="0">
                                          <p:val>
                                            <p:strVal val="ppt_x"/>
                                          </p:val>
                                        </p:tav>
                                        <p:tav tm="100000">
                                          <p:val>
                                            <p:fltVal val="0.520221"/>
                                          </p:val>
                                        </p:tav>
                                      </p:tavLst>
                                    </p:anim>
                                    <p:anim calcmode="lin" valueType="num">
                                      <p:cBhvr additive="base">
                                        <p:cTn id="132" dur="500" fill="hold">
                                          <p:stCondLst>
                                            <p:cond delay="0"/>
                                          </p:stCondLst>
                                        </p:cTn>
                                        <p:tgtEl>
                                          <p:spTgt spid="61"/>
                                        </p:tgtEl>
                                        <p:attrNameLst>
                                          <p:attrName>ppt_y</p:attrName>
                                        </p:attrNameLst>
                                      </p:cBhvr>
                                      <p:tavLst>
                                        <p:tav tm="0">
                                          <p:val>
                                            <p:strVal val="ppt_y"/>
                                          </p:val>
                                        </p:tav>
                                        <p:tav tm="100000">
                                          <p:val>
                                            <p:fltVal val="0.501528"/>
                                          </p:val>
                                        </p:tav>
                                      </p:tavLst>
                                    </p:anim>
                                    <p:anim calcmode="lin" valueType="num">
                                      <p:cBhvr additive="base">
                                        <p:cTn id="133" dur="500" fill="hold">
                                          <p:stCondLst>
                                            <p:cond delay="0"/>
                                          </p:stCondLst>
                                        </p:cTn>
                                        <p:tgtEl>
                                          <p:spTgt spid="61"/>
                                        </p:tgtEl>
                                        <p:attrNameLst>
                                          <p:attrName>ppt_w</p:attrName>
                                        </p:attrNameLst>
                                      </p:cBhvr>
                                      <p:tavLst>
                                        <p:tav tm="0">
                                          <p:val>
                                            <p:strVal val="ppt_w"/>
                                          </p:val>
                                        </p:tav>
                                        <p:tav tm="100000">
                                          <p:val>
                                            <p:strVal val="#ppt_w"/>
                                          </p:val>
                                        </p:tav>
                                      </p:tavLst>
                                    </p:anim>
                                    <p:anim calcmode="lin" valueType="num">
                                      <p:cBhvr additive="base">
                                        <p:cTn id="134" dur="500" fill="hold">
                                          <p:stCondLst>
                                            <p:cond delay="0"/>
                                          </p:stCondLst>
                                        </p:cTn>
                                        <p:tgtEl>
                                          <p:spTgt spid="61"/>
                                        </p:tgtEl>
                                        <p:attrNameLst>
                                          <p:attrName>ppt_h</p:attrName>
                                        </p:attrNameLst>
                                      </p:cBhvr>
                                      <p:tavLst>
                                        <p:tav tm="0">
                                          <p:val>
                                            <p:strVal val="ppt_h"/>
                                          </p:val>
                                        </p:tav>
                                        <p:tav tm="100000">
                                          <p:val>
                                            <p:strVal val="#ppt_h"/>
                                          </p:val>
                                        </p:tav>
                                      </p:tavLst>
                                    </p:anim>
                                  </p:childTnLst>
                                </p:cTn>
                              </p:par>
                            </p:childTnLst>
                          </p:cTn>
                        </p:par>
                        <p:par>
                          <p:cTn id="135" fill="hold">
                            <p:stCondLst>
                              <p:cond delay="10500"/>
                            </p:stCondLst>
                            <p:childTnLst>
                              <p:par>
                                <p:cTn id="136" presetID="35" presetClass="path" presetSubtype="0" accel="50000" decel="50000" fill="hold" grpId="1" nodeType="afterEffect">
                                  <p:stCondLst>
                                    <p:cond delay="0"/>
                                  </p:stCondLst>
                                  <p:childTnLst>
                                    <p:anim calcmode="lin" valueType="num">
                                      <p:cBhvr additive="base">
                                        <p:cTn id="137" dur="500" fill="hold">
                                          <p:stCondLst>
                                            <p:cond delay="0"/>
                                          </p:stCondLst>
                                        </p:cTn>
                                        <p:tgtEl>
                                          <p:spTgt spid="62"/>
                                        </p:tgtEl>
                                        <p:attrNameLst>
                                          <p:attrName>ppt_x</p:attrName>
                                        </p:attrNameLst>
                                      </p:cBhvr>
                                      <p:tavLst>
                                        <p:tav tm="0">
                                          <p:val>
                                            <p:strVal val="ppt_x"/>
                                          </p:val>
                                        </p:tav>
                                        <p:tav tm="100000">
                                          <p:val>
                                            <p:fltVal val="0.207201"/>
                                          </p:val>
                                        </p:tav>
                                      </p:tavLst>
                                    </p:anim>
                                    <p:anim calcmode="lin" valueType="num">
                                      <p:cBhvr additive="base">
                                        <p:cTn id="138" dur="500" fill="hold">
                                          <p:stCondLst>
                                            <p:cond delay="0"/>
                                          </p:stCondLst>
                                        </p:cTn>
                                        <p:tgtEl>
                                          <p:spTgt spid="62"/>
                                        </p:tgtEl>
                                        <p:attrNameLst>
                                          <p:attrName>ppt_y</p:attrName>
                                        </p:attrNameLst>
                                      </p:cBhvr>
                                      <p:tavLst>
                                        <p:tav tm="0">
                                          <p:val>
                                            <p:strVal val="ppt_y"/>
                                          </p:val>
                                        </p:tav>
                                        <p:tav tm="100000">
                                          <p:val>
                                            <p:fltVal val="0.647222"/>
                                          </p:val>
                                        </p:tav>
                                      </p:tavLst>
                                    </p:anim>
                                    <p:anim calcmode="lin" valueType="num">
                                      <p:cBhvr additive="base">
                                        <p:cTn id="139" dur="500" fill="hold">
                                          <p:stCondLst>
                                            <p:cond delay="0"/>
                                          </p:stCondLst>
                                        </p:cTn>
                                        <p:tgtEl>
                                          <p:spTgt spid="62"/>
                                        </p:tgtEl>
                                        <p:attrNameLst>
                                          <p:attrName>ppt_w</p:attrName>
                                        </p:attrNameLst>
                                      </p:cBhvr>
                                      <p:tavLst>
                                        <p:tav tm="0">
                                          <p:val>
                                            <p:strVal val="ppt_w"/>
                                          </p:val>
                                        </p:tav>
                                        <p:tav tm="100000">
                                          <p:val>
                                            <p:strVal val="#ppt_w"/>
                                          </p:val>
                                        </p:tav>
                                      </p:tavLst>
                                    </p:anim>
                                    <p:anim calcmode="lin" valueType="num">
                                      <p:cBhvr additive="base">
                                        <p:cTn id="140" dur="500" fill="hold">
                                          <p:stCondLst>
                                            <p:cond delay="0"/>
                                          </p:stCondLst>
                                        </p:cTn>
                                        <p:tgtEl>
                                          <p:spTgt spid="62"/>
                                        </p:tgtEl>
                                        <p:attrNameLst>
                                          <p:attrName>ppt_h</p:attrName>
                                        </p:attrNameLst>
                                      </p:cBhvr>
                                      <p:tavLst>
                                        <p:tav tm="0">
                                          <p:val>
                                            <p:strVal val="ppt_h"/>
                                          </p:val>
                                        </p:tav>
                                        <p:tav tm="100000">
                                          <p:val>
                                            <p:strVal val="#ppt_h"/>
                                          </p:val>
                                        </p:tav>
                                      </p:tavLst>
                                    </p:anim>
                                  </p:childTnLst>
                                </p:cTn>
                              </p:par>
                            </p:childTnLst>
                          </p:cTn>
                        </p:par>
                        <p:par>
                          <p:cTn id="141" fill="hold">
                            <p:stCondLst>
                              <p:cond delay="11000"/>
                            </p:stCondLst>
                            <p:childTnLst>
                              <p:par>
                                <p:cTn id="142" presetID="0" presetClass="entr" presetSubtype="0" accel="50000" fill="hold" grpId="0" nodeType="afterEffect">
                                  <p:stCondLst>
                                    <p:cond delay="0"/>
                                  </p:stCondLst>
                                  <p:childTnLst>
                                    <p:set>
                                      <p:cBhvr>
                                        <p:cTn id="143" dur="500" fill="hold">
                                          <p:stCondLst>
                                            <p:cond delay="0"/>
                                          </p:stCondLst>
                                        </p:cTn>
                                        <p:tgtEl>
                                          <p:spTgt spid="64"/>
                                        </p:tgtEl>
                                        <p:attrNameLst>
                                          <p:attrName>style.visibility</p:attrName>
                                        </p:attrNameLst>
                                      </p:cBhvr>
                                      <p:to>
                                        <p:strVal val="visible"/>
                                      </p:to>
                                    </p:set>
                                    <p:animScale>
                                      <p:cBhvr>
                                        <p:cTn id="144" dur="500" fill="hold">
                                          <p:stCondLst>
                                            <p:cond delay="0"/>
                                          </p:stCondLst>
                                        </p:cTn>
                                        <p:tgtEl>
                                          <p:spTgt spid="64"/>
                                        </p:tgtEl>
                                      </p:cBhvr>
                                      <p:from x="0" y="0"/>
                                      <p:to x="100000" y="100000"/>
                                    </p:animScale>
                                    <p:anim to="" calcmode="lin" valueType="num">
                                      <p:cBhvr>
                                        <p:cTn id="145" dur="500" fill="hold">
                                          <p:stCondLst>
                                            <p:cond delay="0"/>
                                          </p:stCondLst>
                                        </p:cTn>
                                        <p:tgtEl>
                                          <p:spTgt spid="64"/>
                                        </p:tgtEl>
                                        <p:attrNameLst>
                                          <p:attrName>ppt_y</p:attrName>
                                        </p:attrNameLst>
                                      </p:cBhvr>
                                      <p:tavLst>
                                        <p:tav tm="0">
                                          <p:val>
                                            <p:strVal val="#ppt_y-0.5"/>
                                          </p:val>
                                        </p:tav>
                                        <p:tav tm="100000">
                                          <p:val>
                                            <p:fltVal val="0.668102"/>
                                          </p:val>
                                        </p:tav>
                                      </p:tavLst>
                                    </p:anim>
                                    <p:animEffect filter="fade">
                                      <p:cBhvr>
                                        <p:cTn id="146" dur="500">
                                          <p:stCondLst>
                                            <p:cond delay="0"/>
                                          </p:stCondLst>
                                        </p:cTn>
                                        <p:tgtEl>
                                          <p:spTgt spid="64"/>
                                        </p:tgtEl>
                                      </p:cBhvr>
                                    </p:animEffect>
                                    <p:anim to="" calcmode="lin" valueType="num">
                                      <p:cBhvr>
                                        <p:cTn id="147" dur="500" fill="hold">
                                          <p:stCondLst>
                                            <p:cond delay="0"/>
                                          </p:stCondLst>
                                        </p:cTn>
                                        <p:tgtEl>
                                          <p:spTgt spid="64"/>
                                        </p:tgtEl>
                                        <p:attrNameLst>
                                          <p:attrName>ppt_x</p:attrName>
                                        </p:attrNameLst>
                                      </p:cBhvr>
                                      <p:tavLst>
                                        <p:tav tm="0">
                                          <p:val>
                                            <p:fltVal val="0.578"/>
                                          </p:val>
                                        </p:tav>
                                        <p:tav tm="100000">
                                          <p:val>
                                            <p:fltVal val="0.811003"/>
                                          </p:val>
                                        </p:tav>
                                      </p:tavLst>
                                    </p:anim>
                                  </p:childTnLst>
                                </p:cTn>
                              </p:par>
                            </p:childTnLst>
                          </p:cTn>
                        </p:par>
                        <p:par>
                          <p:cTn id="148" fill="hold">
                            <p:stCondLst>
                              <p:cond delay="11500"/>
                            </p:stCondLst>
                            <p:childTnLst>
                              <p:par>
                                <p:cTn id="149" presetID="35" presetClass="path" presetSubtype="0" accel="50000" decel="50000" fill="hold" grpId="6" nodeType="afterEffect">
                                  <p:stCondLst>
                                    <p:cond delay="0"/>
                                  </p:stCondLst>
                                  <p:childTnLst>
                                    <p:anim calcmode="lin" valueType="num">
                                      <p:cBhvr additive="base">
                                        <p:cTn id="150" dur="500" fill="hold">
                                          <p:stCondLst>
                                            <p:cond delay="0"/>
                                          </p:stCondLst>
                                        </p:cTn>
                                        <p:tgtEl>
                                          <p:spTgt spid="17"/>
                                        </p:tgtEl>
                                        <p:attrNameLst>
                                          <p:attrName>ppt_x</p:attrName>
                                        </p:attrNameLst>
                                      </p:cBhvr>
                                      <p:tavLst>
                                        <p:tav tm="0">
                                          <p:val>
                                            <p:strVal val="ppt_x"/>
                                          </p:val>
                                        </p:tav>
                                        <p:tav tm="100000">
                                          <p:val>
                                            <p:fltVal val="0.499753"/>
                                          </p:val>
                                        </p:tav>
                                      </p:tavLst>
                                    </p:anim>
                                    <p:anim calcmode="lin" valueType="num">
                                      <p:cBhvr additive="base">
                                        <p:cTn id="151" dur="500" fill="hold">
                                          <p:stCondLst>
                                            <p:cond delay="0"/>
                                          </p:stCondLst>
                                        </p:cTn>
                                        <p:tgtEl>
                                          <p:spTgt spid="17"/>
                                        </p:tgtEl>
                                        <p:attrNameLst>
                                          <p:attrName>ppt_y</p:attrName>
                                        </p:attrNameLst>
                                      </p:cBhvr>
                                      <p:tavLst>
                                        <p:tav tm="0">
                                          <p:val>
                                            <p:strVal val="ppt_y"/>
                                          </p:val>
                                        </p:tav>
                                        <p:tav tm="100000">
                                          <p:val>
                                            <p:fltVal val="0.741574"/>
                                          </p:val>
                                        </p:tav>
                                      </p:tavLst>
                                    </p:anim>
                                    <p:anim calcmode="lin" valueType="num">
                                      <p:cBhvr additive="base">
                                        <p:cTn id="152" dur="500" fill="hold">
                                          <p:stCondLst>
                                            <p:cond delay="0"/>
                                          </p:stCondLst>
                                        </p:cTn>
                                        <p:tgtEl>
                                          <p:spTgt spid="17"/>
                                        </p:tgtEl>
                                        <p:attrNameLst>
                                          <p:attrName>ppt_w</p:attrName>
                                        </p:attrNameLst>
                                      </p:cBhvr>
                                      <p:tavLst>
                                        <p:tav tm="0">
                                          <p:val>
                                            <p:strVal val="ppt_w"/>
                                          </p:val>
                                        </p:tav>
                                        <p:tav tm="100000">
                                          <p:val>
                                            <p:strVal val="#ppt_w"/>
                                          </p:val>
                                        </p:tav>
                                      </p:tavLst>
                                    </p:anim>
                                    <p:anim calcmode="lin" valueType="num">
                                      <p:cBhvr additive="base">
                                        <p:cTn id="153" dur="500" fill="hold">
                                          <p:stCondLst>
                                            <p:cond delay="0"/>
                                          </p:stCondLst>
                                        </p:cTn>
                                        <p:tgtEl>
                                          <p:spTgt spid="17"/>
                                        </p:tgtEl>
                                        <p:attrNameLst>
                                          <p:attrName>ppt_h</p:attrName>
                                        </p:attrNameLst>
                                      </p:cBhvr>
                                      <p:tavLst>
                                        <p:tav tm="0">
                                          <p:val>
                                            <p:strVal val="ppt_h"/>
                                          </p:val>
                                        </p:tav>
                                        <p:tav tm="100000">
                                          <p:val>
                                            <p:strVal val="#ppt_h"/>
                                          </p:val>
                                        </p:tav>
                                      </p:tavLst>
                                    </p:anim>
                                  </p:childTnLst>
                                </p:cTn>
                              </p:par>
                            </p:childTnLst>
                          </p:cTn>
                        </p:par>
                        <p:par>
                          <p:cTn id="154" fill="hold">
                            <p:stCondLst>
                              <p:cond delay="12000"/>
                            </p:stCondLst>
                            <p:childTnLst>
                              <p:par>
                                <p:cTn id="155" presetID="35" presetClass="path" presetSubtype="0" accel="50000" decel="50000" fill="hold" nodeType="afterEffect">
                                  <p:stCondLst>
                                    <p:cond delay="0"/>
                                  </p:stCondLst>
                                  <p:childTnLst>
                                    <p:anim calcmode="lin" valueType="num">
                                      <p:cBhvr additive="base">
                                        <p:cTn id="156" dur="500" fill="hold">
                                          <p:stCondLst>
                                            <p:cond delay="0"/>
                                          </p:stCondLst>
                                        </p:cTn>
                                        <p:tgtEl>
                                          <p:spTgt spid="59"/>
                                        </p:tgtEl>
                                        <p:attrNameLst>
                                          <p:attrName>ppt_x</p:attrName>
                                        </p:attrNameLst>
                                      </p:cBhvr>
                                      <p:tavLst>
                                        <p:tav tm="0">
                                          <p:val>
                                            <p:strVal val="ppt_x"/>
                                          </p:val>
                                        </p:tav>
                                        <p:tav tm="100000">
                                          <p:val>
                                            <p:fltVal val="0.211367"/>
                                          </p:val>
                                        </p:tav>
                                      </p:tavLst>
                                    </p:anim>
                                    <p:anim calcmode="lin" valueType="num">
                                      <p:cBhvr additive="base">
                                        <p:cTn id="157" dur="500" fill="hold">
                                          <p:stCondLst>
                                            <p:cond delay="0"/>
                                          </p:stCondLst>
                                        </p:cTn>
                                        <p:tgtEl>
                                          <p:spTgt spid="59"/>
                                        </p:tgtEl>
                                        <p:attrNameLst>
                                          <p:attrName>ppt_y</p:attrName>
                                        </p:attrNameLst>
                                      </p:cBhvr>
                                      <p:tavLst>
                                        <p:tav tm="0">
                                          <p:val>
                                            <p:strVal val="ppt_y"/>
                                          </p:val>
                                        </p:tav>
                                        <p:tav tm="100000">
                                          <p:val>
                                            <p:fltVal val="0.501528"/>
                                          </p:val>
                                        </p:tav>
                                      </p:tavLst>
                                    </p:anim>
                                    <p:anim calcmode="lin" valueType="num">
                                      <p:cBhvr additive="base">
                                        <p:cTn id="158" dur="500" fill="hold">
                                          <p:stCondLst>
                                            <p:cond delay="0"/>
                                          </p:stCondLst>
                                        </p:cTn>
                                        <p:tgtEl>
                                          <p:spTgt spid="59"/>
                                        </p:tgtEl>
                                        <p:attrNameLst>
                                          <p:attrName>ppt_w</p:attrName>
                                        </p:attrNameLst>
                                      </p:cBhvr>
                                      <p:tavLst>
                                        <p:tav tm="0">
                                          <p:val>
                                            <p:strVal val="ppt_w"/>
                                          </p:val>
                                        </p:tav>
                                        <p:tav tm="100000">
                                          <p:val>
                                            <p:strVal val="#ppt_w"/>
                                          </p:val>
                                        </p:tav>
                                      </p:tavLst>
                                    </p:anim>
                                    <p:anim calcmode="lin" valueType="num">
                                      <p:cBhvr additive="base">
                                        <p:cTn id="159" dur="500" fill="hold">
                                          <p:stCondLst>
                                            <p:cond delay="0"/>
                                          </p:stCondLst>
                                        </p:cTn>
                                        <p:tgtEl>
                                          <p:spTgt spid="59"/>
                                        </p:tgtEl>
                                        <p:attrNameLst>
                                          <p:attrName>ppt_h</p:attrName>
                                        </p:attrNameLst>
                                      </p:cBhvr>
                                      <p:tavLst>
                                        <p:tav tm="0">
                                          <p:val>
                                            <p:strVal val="ppt_h"/>
                                          </p:val>
                                        </p:tav>
                                        <p:tav tm="100000">
                                          <p:val>
                                            <p:strVal val="#ppt_h"/>
                                          </p:val>
                                        </p:tav>
                                      </p:tavLst>
                                    </p:anim>
                                  </p:childTnLst>
                                </p:cTn>
                              </p:par>
                            </p:childTnLst>
                          </p:cTn>
                        </p:par>
                        <p:par>
                          <p:cTn id="160" fill="hold">
                            <p:stCondLst>
                              <p:cond delay="12500"/>
                            </p:stCondLst>
                            <p:childTnLst>
                              <p:par>
                                <p:cTn id="161" presetID="35" presetClass="path" presetSubtype="0" accel="50000" decel="50000" fill="hold" nodeType="afterEffect">
                                  <p:stCondLst>
                                    <p:cond delay="0"/>
                                  </p:stCondLst>
                                  <p:childTnLst>
                                    <p:anim calcmode="lin" valueType="num">
                                      <p:cBhvr additive="base">
                                        <p:cTn id="162" dur="500" fill="hold">
                                          <p:stCondLst>
                                            <p:cond delay="0"/>
                                          </p:stCondLst>
                                        </p:cTn>
                                        <p:tgtEl>
                                          <p:spTgt spid="60"/>
                                        </p:tgtEl>
                                        <p:attrNameLst>
                                          <p:attrName>ppt_x</p:attrName>
                                        </p:attrNameLst>
                                      </p:cBhvr>
                                      <p:tavLst>
                                        <p:tav tm="0">
                                          <p:val>
                                            <p:strVal val="ppt_x"/>
                                          </p:val>
                                        </p:tav>
                                        <p:tav tm="100000">
                                          <p:val>
                                            <p:fltVal val="0.821992"/>
                                          </p:val>
                                        </p:tav>
                                      </p:tavLst>
                                    </p:anim>
                                    <p:anim calcmode="lin" valueType="num">
                                      <p:cBhvr additive="base">
                                        <p:cTn id="163" dur="500" fill="hold">
                                          <p:stCondLst>
                                            <p:cond delay="0"/>
                                          </p:stCondLst>
                                        </p:cTn>
                                        <p:tgtEl>
                                          <p:spTgt spid="60"/>
                                        </p:tgtEl>
                                        <p:attrNameLst>
                                          <p:attrName>ppt_y</p:attrName>
                                        </p:attrNameLst>
                                      </p:cBhvr>
                                      <p:tavLst>
                                        <p:tav tm="0">
                                          <p:val>
                                            <p:strVal val="ppt_y"/>
                                          </p:val>
                                        </p:tav>
                                        <p:tav tm="100000">
                                          <p:val>
                                            <p:fltVal val="0.499861"/>
                                          </p:val>
                                        </p:tav>
                                      </p:tavLst>
                                    </p:anim>
                                    <p:anim calcmode="lin" valueType="num">
                                      <p:cBhvr additive="base">
                                        <p:cTn id="164" dur="500" fill="hold">
                                          <p:stCondLst>
                                            <p:cond delay="0"/>
                                          </p:stCondLst>
                                        </p:cTn>
                                        <p:tgtEl>
                                          <p:spTgt spid="60"/>
                                        </p:tgtEl>
                                        <p:attrNameLst>
                                          <p:attrName>ppt_w</p:attrName>
                                        </p:attrNameLst>
                                      </p:cBhvr>
                                      <p:tavLst>
                                        <p:tav tm="0">
                                          <p:val>
                                            <p:strVal val="ppt_w"/>
                                          </p:val>
                                        </p:tav>
                                        <p:tav tm="100000">
                                          <p:val>
                                            <p:strVal val="#ppt_w"/>
                                          </p:val>
                                        </p:tav>
                                      </p:tavLst>
                                    </p:anim>
                                    <p:anim calcmode="lin" valueType="num">
                                      <p:cBhvr additive="base">
                                        <p:cTn id="165" dur="500" fill="hold">
                                          <p:stCondLst>
                                            <p:cond delay="0"/>
                                          </p:stCondLst>
                                        </p:cTn>
                                        <p:tgtEl>
                                          <p:spTgt spid="60"/>
                                        </p:tgtEl>
                                        <p:attrNameLst>
                                          <p:attrName>ppt_h</p:attrName>
                                        </p:attrNameLst>
                                      </p:cBhvr>
                                      <p:tavLst>
                                        <p:tav tm="0">
                                          <p:val>
                                            <p:strVal val="ppt_h"/>
                                          </p:val>
                                        </p:tav>
                                        <p:tav tm="100000">
                                          <p:val>
                                            <p:strVal val="#ppt_h"/>
                                          </p:val>
                                        </p:tav>
                                      </p:tavLst>
                                    </p:anim>
                                  </p:childTnLst>
                                </p:cTn>
                              </p:par>
                            </p:childTnLst>
                          </p:cTn>
                        </p:par>
                        <p:par>
                          <p:cTn id="166" fill="hold">
                            <p:stCondLst>
                              <p:cond delay="13000"/>
                            </p:stCondLst>
                            <p:childTnLst>
                              <p:par>
                                <p:cTn id="167" presetID="35" presetClass="path" presetSubtype="0" accel="50000" decel="50000" fill="hold" nodeType="afterEffect">
                                  <p:stCondLst>
                                    <p:cond delay="0"/>
                                  </p:stCondLst>
                                  <p:childTnLst>
                                    <p:anim calcmode="lin" valueType="num">
                                      <p:cBhvr additive="base">
                                        <p:cTn id="168" dur="500" fill="hold">
                                          <p:stCondLst>
                                            <p:cond delay="0"/>
                                          </p:stCondLst>
                                        </p:cTn>
                                        <p:tgtEl>
                                          <p:spTgt spid="61"/>
                                        </p:tgtEl>
                                        <p:attrNameLst>
                                          <p:attrName>ppt_x</p:attrName>
                                        </p:attrNameLst>
                                      </p:cBhvr>
                                      <p:tavLst>
                                        <p:tav tm="0">
                                          <p:val>
                                            <p:strVal val="ppt_x"/>
                                          </p:val>
                                        </p:tav>
                                        <p:tav tm="100000">
                                          <p:val>
                                            <p:fltVal val="0.520221"/>
                                          </p:val>
                                        </p:tav>
                                      </p:tavLst>
                                    </p:anim>
                                    <p:anim calcmode="lin" valueType="num">
                                      <p:cBhvr additive="base">
                                        <p:cTn id="169" dur="500" fill="hold">
                                          <p:stCondLst>
                                            <p:cond delay="0"/>
                                          </p:stCondLst>
                                        </p:cTn>
                                        <p:tgtEl>
                                          <p:spTgt spid="61"/>
                                        </p:tgtEl>
                                        <p:attrNameLst>
                                          <p:attrName>ppt_y</p:attrName>
                                        </p:attrNameLst>
                                      </p:cBhvr>
                                      <p:tavLst>
                                        <p:tav tm="0">
                                          <p:val>
                                            <p:strVal val="ppt_y"/>
                                          </p:val>
                                        </p:tav>
                                        <p:tav tm="100000">
                                          <p:val>
                                            <p:fltVal val="0.501528"/>
                                          </p:val>
                                        </p:tav>
                                      </p:tavLst>
                                    </p:anim>
                                    <p:anim calcmode="lin" valueType="num">
                                      <p:cBhvr additive="base">
                                        <p:cTn id="170" dur="500" fill="hold">
                                          <p:stCondLst>
                                            <p:cond delay="0"/>
                                          </p:stCondLst>
                                        </p:cTn>
                                        <p:tgtEl>
                                          <p:spTgt spid="61"/>
                                        </p:tgtEl>
                                        <p:attrNameLst>
                                          <p:attrName>ppt_w</p:attrName>
                                        </p:attrNameLst>
                                      </p:cBhvr>
                                      <p:tavLst>
                                        <p:tav tm="0">
                                          <p:val>
                                            <p:strVal val="ppt_w"/>
                                          </p:val>
                                        </p:tav>
                                        <p:tav tm="100000">
                                          <p:val>
                                            <p:strVal val="#ppt_w"/>
                                          </p:val>
                                        </p:tav>
                                      </p:tavLst>
                                    </p:anim>
                                    <p:anim calcmode="lin" valueType="num">
                                      <p:cBhvr additive="base">
                                        <p:cTn id="171" dur="500" fill="hold">
                                          <p:stCondLst>
                                            <p:cond delay="0"/>
                                          </p:stCondLst>
                                        </p:cTn>
                                        <p:tgtEl>
                                          <p:spTgt spid="61"/>
                                        </p:tgtEl>
                                        <p:attrNameLst>
                                          <p:attrName>ppt_h</p:attrName>
                                        </p:attrNameLst>
                                      </p:cBhvr>
                                      <p:tavLst>
                                        <p:tav tm="0">
                                          <p:val>
                                            <p:strVal val="ppt_h"/>
                                          </p:val>
                                        </p:tav>
                                        <p:tav tm="100000">
                                          <p:val>
                                            <p:strVal val="#ppt_h"/>
                                          </p:val>
                                        </p:tav>
                                      </p:tavLst>
                                    </p:anim>
                                  </p:childTnLst>
                                </p:cTn>
                              </p:par>
                            </p:childTnLst>
                          </p:cTn>
                        </p:par>
                        <p:par>
                          <p:cTn id="172" fill="hold">
                            <p:stCondLst>
                              <p:cond delay="13500"/>
                            </p:stCondLst>
                            <p:childTnLst>
                              <p:par>
                                <p:cTn id="173" presetID="35" presetClass="path" presetSubtype="0" accel="50000" decel="50000" fill="hold" grpId="2" nodeType="afterEffect">
                                  <p:stCondLst>
                                    <p:cond delay="0"/>
                                  </p:stCondLst>
                                  <p:childTnLst>
                                    <p:anim calcmode="lin" valueType="num">
                                      <p:cBhvr additive="base">
                                        <p:cTn id="174" dur="500" fill="hold">
                                          <p:stCondLst>
                                            <p:cond delay="0"/>
                                          </p:stCondLst>
                                        </p:cTn>
                                        <p:tgtEl>
                                          <p:spTgt spid="62"/>
                                        </p:tgtEl>
                                        <p:attrNameLst>
                                          <p:attrName>ppt_x</p:attrName>
                                        </p:attrNameLst>
                                      </p:cBhvr>
                                      <p:tavLst>
                                        <p:tav tm="0">
                                          <p:val>
                                            <p:strVal val="ppt_x"/>
                                          </p:val>
                                        </p:tav>
                                        <p:tav tm="100000">
                                          <p:val>
                                            <p:fltVal val="0.207201"/>
                                          </p:val>
                                        </p:tav>
                                      </p:tavLst>
                                    </p:anim>
                                    <p:anim calcmode="lin" valueType="num">
                                      <p:cBhvr additive="base">
                                        <p:cTn id="175" dur="500" fill="hold">
                                          <p:stCondLst>
                                            <p:cond delay="0"/>
                                          </p:stCondLst>
                                        </p:cTn>
                                        <p:tgtEl>
                                          <p:spTgt spid="62"/>
                                        </p:tgtEl>
                                        <p:attrNameLst>
                                          <p:attrName>ppt_y</p:attrName>
                                        </p:attrNameLst>
                                      </p:cBhvr>
                                      <p:tavLst>
                                        <p:tav tm="0">
                                          <p:val>
                                            <p:strVal val="ppt_y"/>
                                          </p:val>
                                        </p:tav>
                                        <p:tav tm="100000">
                                          <p:val>
                                            <p:fltVal val="0.647222"/>
                                          </p:val>
                                        </p:tav>
                                      </p:tavLst>
                                    </p:anim>
                                    <p:anim calcmode="lin" valueType="num">
                                      <p:cBhvr additive="base">
                                        <p:cTn id="176" dur="500" fill="hold">
                                          <p:stCondLst>
                                            <p:cond delay="0"/>
                                          </p:stCondLst>
                                        </p:cTn>
                                        <p:tgtEl>
                                          <p:spTgt spid="62"/>
                                        </p:tgtEl>
                                        <p:attrNameLst>
                                          <p:attrName>ppt_w</p:attrName>
                                        </p:attrNameLst>
                                      </p:cBhvr>
                                      <p:tavLst>
                                        <p:tav tm="0">
                                          <p:val>
                                            <p:strVal val="ppt_w"/>
                                          </p:val>
                                        </p:tav>
                                        <p:tav tm="100000">
                                          <p:val>
                                            <p:strVal val="#ppt_w"/>
                                          </p:val>
                                        </p:tav>
                                      </p:tavLst>
                                    </p:anim>
                                    <p:anim calcmode="lin" valueType="num">
                                      <p:cBhvr additive="base">
                                        <p:cTn id="177" dur="500" fill="hold">
                                          <p:stCondLst>
                                            <p:cond delay="0"/>
                                          </p:stCondLst>
                                        </p:cTn>
                                        <p:tgtEl>
                                          <p:spTgt spid="62"/>
                                        </p:tgtEl>
                                        <p:attrNameLst>
                                          <p:attrName>ppt_h</p:attrName>
                                        </p:attrNameLst>
                                      </p:cBhvr>
                                      <p:tavLst>
                                        <p:tav tm="0">
                                          <p:val>
                                            <p:strVal val="ppt_h"/>
                                          </p:val>
                                        </p:tav>
                                        <p:tav tm="100000">
                                          <p:val>
                                            <p:strVal val="#ppt_h"/>
                                          </p:val>
                                        </p:tav>
                                      </p:tavLst>
                                    </p:anim>
                                  </p:childTnLst>
                                </p:cTn>
                              </p:par>
                            </p:childTnLst>
                          </p:cTn>
                        </p:par>
                        <p:par>
                          <p:cTn id="178" fill="hold">
                            <p:stCondLst>
                              <p:cond delay="14000"/>
                            </p:stCondLst>
                            <p:childTnLst>
                              <p:par>
                                <p:cTn id="179" presetID="35" presetClass="path" presetSubtype="0" accel="50000" decel="50000" fill="hold" grpId="1" nodeType="afterEffect">
                                  <p:stCondLst>
                                    <p:cond delay="0"/>
                                  </p:stCondLst>
                                  <p:childTnLst>
                                    <p:anim calcmode="lin" valueType="num">
                                      <p:cBhvr additive="base">
                                        <p:cTn id="180" dur="500" fill="hold">
                                          <p:stCondLst>
                                            <p:cond delay="0"/>
                                          </p:stCondLst>
                                        </p:cTn>
                                        <p:tgtEl>
                                          <p:spTgt spid="63"/>
                                        </p:tgtEl>
                                        <p:attrNameLst>
                                          <p:attrName>ppt_x</p:attrName>
                                        </p:attrNameLst>
                                      </p:cBhvr>
                                      <p:tavLst>
                                        <p:tav tm="0">
                                          <p:val>
                                            <p:strVal val="ppt_x"/>
                                          </p:val>
                                        </p:tav>
                                        <p:tav tm="100000">
                                          <p:val>
                                            <p:fltVal val="0.512773"/>
                                          </p:val>
                                        </p:tav>
                                      </p:tavLst>
                                    </p:anim>
                                    <p:anim calcmode="lin" valueType="num">
                                      <p:cBhvr additive="base">
                                        <p:cTn id="181" dur="500" fill="hold">
                                          <p:stCondLst>
                                            <p:cond delay="0"/>
                                          </p:stCondLst>
                                        </p:cTn>
                                        <p:tgtEl>
                                          <p:spTgt spid="63"/>
                                        </p:tgtEl>
                                        <p:attrNameLst>
                                          <p:attrName>ppt_y</p:attrName>
                                        </p:attrNameLst>
                                      </p:cBhvr>
                                      <p:tavLst>
                                        <p:tav tm="0">
                                          <p:val>
                                            <p:strVal val="ppt_y"/>
                                          </p:val>
                                        </p:tav>
                                        <p:tav tm="100000">
                                          <p:val>
                                            <p:fltVal val="0.647315"/>
                                          </p:val>
                                        </p:tav>
                                      </p:tavLst>
                                    </p:anim>
                                    <p:anim calcmode="lin" valueType="num">
                                      <p:cBhvr additive="base">
                                        <p:cTn id="182" dur="500" fill="hold">
                                          <p:stCondLst>
                                            <p:cond delay="0"/>
                                          </p:stCondLst>
                                        </p:cTn>
                                        <p:tgtEl>
                                          <p:spTgt spid="63"/>
                                        </p:tgtEl>
                                        <p:attrNameLst>
                                          <p:attrName>ppt_w</p:attrName>
                                        </p:attrNameLst>
                                      </p:cBhvr>
                                      <p:tavLst>
                                        <p:tav tm="0">
                                          <p:val>
                                            <p:strVal val="ppt_w"/>
                                          </p:val>
                                        </p:tav>
                                        <p:tav tm="100000">
                                          <p:val>
                                            <p:strVal val="#ppt_w"/>
                                          </p:val>
                                        </p:tav>
                                      </p:tavLst>
                                    </p:anim>
                                    <p:anim calcmode="lin" valueType="num">
                                      <p:cBhvr additive="base">
                                        <p:cTn id="183" dur="500" fill="hold">
                                          <p:stCondLst>
                                            <p:cond delay="0"/>
                                          </p:stCondLst>
                                        </p:cTn>
                                        <p:tgtEl>
                                          <p:spTgt spid="63"/>
                                        </p:tgtEl>
                                        <p:attrNameLst>
                                          <p:attrName>ppt_h</p:attrName>
                                        </p:attrNameLst>
                                      </p:cBhvr>
                                      <p:tavLst>
                                        <p:tav tm="0">
                                          <p:val>
                                            <p:strVal val="ppt_h"/>
                                          </p:val>
                                        </p:tav>
                                        <p:tav tm="100000">
                                          <p:val>
                                            <p:strVal val="#ppt_h"/>
                                          </p:val>
                                        </p:tav>
                                      </p:tavLst>
                                    </p:anim>
                                  </p:childTnLst>
                                </p:cTn>
                              </p:par>
                            </p:childTnLst>
                          </p:cTn>
                        </p:par>
                        <p:par>
                          <p:cTn id="184" fill="hold">
                            <p:stCondLst>
                              <p:cond delay="14500"/>
                            </p:stCondLst>
                            <p:childTnLst>
                              <p:par>
                                <p:cTn id="185" presetID="0" presetClass="entr" presetSubtype="0" accel="50000" fill="hold" grpId="0" nodeType="afterEffect">
                                  <p:stCondLst>
                                    <p:cond delay="0"/>
                                  </p:stCondLst>
                                  <p:childTnLst>
                                    <p:set>
                                      <p:cBhvr>
                                        <p:cTn id="186" dur="500" fill="hold">
                                          <p:stCondLst>
                                            <p:cond delay="0"/>
                                          </p:stCondLst>
                                        </p:cTn>
                                        <p:tgtEl>
                                          <p:spTgt spid="65"/>
                                        </p:tgtEl>
                                        <p:attrNameLst>
                                          <p:attrName>style.visibility</p:attrName>
                                        </p:attrNameLst>
                                      </p:cBhvr>
                                      <p:to>
                                        <p:strVal val="visible"/>
                                      </p:to>
                                    </p:set>
                                    <p:animScale>
                                      <p:cBhvr>
                                        <p:cTn id="187" dur="500" fill="hold">
                                          <p:stCondLst>
                                            <p:cond delay="0"/>
                                          </p:stCondLst>
                                        </p:cTn>
                                        <p:tgtEl>
                                          <p:spTgt spid="65"/>
                                        </p:tgtEl>
                                      </p:cBhvr>
                                      <p:from x="0" y="0"/>
                                      <p:to x="100000" y="100000"/>
                                    </p:animScale>
                                    <p:anim to="" calcmode="lin" valueType="num">
                                      <p:cBhvr>
                                        <p:cTn id="188" dur="500" fill="hold">
                                          <p:stCondLst>
                                            <p:cond delay="0"/>
                                          </p:stCondLst>
                                        </p:cTn>
                                        <p:tgtEl>
                                          <p:spTgt spid="65"/>
                                        </p:tgtEl>
                                        <p:attrNameLst>
                                          <p:attrName>ppt_y</p:attrName>
                                        </p:attrNameLst>
                                      </p:cBhvr>
                                      <p:tavLst>
                                        <p:tav tm="0">
                                          <p:val>
                                            <p:strVal val="#ppt_y-0.5"/>
                                          </p:val>
                                        </p:tav>
                                        <p:tav tm="100000">
                                          <p:val>
                                            <p:fltVal val="0.355093"/>
                                          </p:val>
                                        </p:tav>
                                      </p:tavLst>
                                    </p:anim>
                                    <p:animEffect filter="fade">
                                      <p:cBhvr>
                                        <p:cTn id="189" dur="500">
                                          <p:stCondLst>
                                            <p:cond delay="0"/>
                                          </p:stCondLst>
                                        </p:cTn>
                                        <p:tgtEl>
                                          <p:spTgt spid="65"/>
                                        </p:tgtEl>
                                      </p:cBhvr>
                                    </p:animEffect>
                                    <p:anim to="" calcmode="lin" valueType="num">
                                      <p:cBhvr>
                                        <p:cTn id="190" dur="500" fill="hold">
                                          <p:stCondLst>
                                            <p:cond delay="0"/>
                                          </p:stCondLst>
                                        </p:cTn>
                                        <p:tgtEl>
                                          <p:spTgt spid="65"/>
                                        </p:tgtEl>
                                        <p:attrNameLst>
                                          <p:attrName>ppt_x</p:attrName>
                                        </p:attrNameLst>
                                      </p:cBhvr>
                                      <p:tavLst>
                                        <p:tav tm="0">
                                          <p:val>
                                            <p:fltVal val="0.578"/>
                                          </p:val>
                                        </p:tav>
                                        <p:tav tm="100000">
                                          <p:val>
                                            <p:fltVal val="0.208086"/>
                                          </p:val>
                                        </p:tav>
                                      </p:tavLst>
                                    </p:anim>
                                  </p:childTnLst>
                                </p:cTn>
                              </p:par>
                            </p:childTnLst>
                          </p:cTn>
                        </p:par>
                        <p:par>
                          <p:cTn id="191" fill="hold">
                            <p:stCondLst>
                              <p:cond delay="15000"/>
                            </p:stCondLst>
                            <p:childTnLst>
                              <p:par>
                                <p:cTn id="192" presetID="35" presetClass="path" presetSubtype="0" accel="50000" decel="50000" fill="hold" grpId="7" nodeType="afterEffect">
                                  <p:stCondLst>
                                    <p:cond delay="0"/>
                                  </p:stCondLst>
                                  <p:childTnLst>
                                    <p:anim calcmode="lin" valueType="num">
                                      <p:cBhvr additive="base">
                                        <p:cTn id="193" dur="500" fill="hold">
                                          <p:stCondLst>
                                            <p:cond delay="0"/>
                                          </p:stCondLst>
                                        </p:cTn>
                                        <p:tgtEl>
                                          <p:spTgt spid="17"/>
                                        </p:tgtEl>
                                        <p:attrNameLst>
                                          <p:attrName>ppt_x</p:attrName>
                                        </p:attrNameLst>
                                      </p:cBhvr>
                                      <p:tavLst>
                                        <p:tav tm="0">
                                          <p:val>
                                            <p:strVal val="ppt_x"/>
                                          </p:val>
                                        </p:tav>
                                        <p:tav tm="100000">
                                          <p:val>
                                            <p:fltVal val="0.499753"/>
                                          </p:val>
                                        </p:tav>
                                      </p:tavLst>
                                    </p:anim>
                                    <p:anim calcmode="lin" valueType="num">
                                      <p:cBhvr additive="base">
                                        <p:cTn id="194" dur="500" fill="hold">
                                          <p:stCondLst>
                                            <p:cond delay="0"/>
                                          </p:stCondLst>
                                        </p:cTn>
                                        <p:tgtEl>
                                          <p:spTgt spid="17"/>
                                        </p:tgtEl>
                                        <p:attrNameLst>
                                          <p:attrName>ppt_y</p:attrName>
                                        </p:attrNameLst>
                                      </p:cBhvr>
                                      <p:tavLst>
                                        <p:tav tm="0">
                                          <p:val>
                                            <p:strVal val="ppt_y"/>
                                          </p:val>
                                        </p:tav>
                                        <p:tav tm="100000">
                                          <p:val>
                                            <p:fltVal val="0.814722"/>
                                          </p:val>
                                        </p:tav>
                                      </p:tavLst>
                                    </p:anim>
                                    <p:anim calcmode="lin" valueType="num">
                                      <p:cBhvr additive="base">
                                        <p:cTn id="195" dur="500" fill="hold">
                                          <p:stCondLst>
                                            <p:cond delay="0"/>
                                          </p:stCondLst>
                                        </p:cTn>
                                        <p:tgtEl>
                                          <p:spTgt spid="17"/>
                                        </p:tgtEl>
                                        <p:attrNameLst>
                                          <p:attrName>ppt_w</p:attrName>
                                        </p:attrNameLst>
                                      </p:cBhvr>
                                      <p:tavLst>
                                        <p:tav tm="0">
                                          <p:val>
                                            <p:strVal val="ppt_w"/>
                                          </p:val>
                                        </p:tav>
                                        <p:tav tm="100000">
                                          <p:val>
                                            <p:strVal val="#ppt_w"/>
                                          </p:val>
                                        </p:tav>
                                      </p:tavLst>
                                    </p:anim>
                                    <p:anim calcmode="lin" valueType="num">
                                      <p:cBhvr additive="base">
                                        <p:cTn id="196" dur="500" fill="hold">
                                          <p:stCondLst>
                                            <p:cond delay="0"/>
                                          </p:stCondLst>
                                        </p:cTn>
                                        <p:tgtEl>
                                          <p:spTgt spid="17"/>
                                        </p:tgtEl>
                                        <p:attrNameLst>
                                          <p:attrName>ppt_h</p:attrName>
                                        </p:attrNameLst>
                                      </p:cBhvr>
                                      <p:tavLst>
                                        <p:tav tm="0">
                                          <p:val>
                                            <p:strVal val="ppt_h"/>
                                          </p:val>
                                        </p:tav>
                                        <p:tav tm="100000">
                                          <p:val>
                                            <p:strVal val="#ppt_h"/>
                                          </p:val>
                                        </p:tav>
                                      </p:tavLst>
                                    </p:anim>
                                  </p:childTnLst>
                                </p:cTn>
                              </p:par>
                            </p:childTnLst>
                          </p:cTn>
                        </p:par>
                        <p:par>
                          <p:cTn id="197" fill="hold">
                            <p:stCondLst>
                              <p:cond delay="15500"/>
                            </p:stCondLst>
                            <p:childTnLst>
                              <p:par>
                                <p:cTn id="198" presetID="35" presetClass="path" presetSubtype="0" accel="50000" decel="50000" fill="hold" nodeType="afterEffect">
                                  <p:stCondLst>
                                    <p:cond delay="0"/>
                                  </p:stCondLst>
                                  <p:childTnLst>
                                    <p:anim calcmode="lin" valueType="num">
                                      <p:cBhvr additive="base">
                                        <p:cTn id="199" dur="500" fill="hold">
                                          <p:stCondLst>
                                            <p:cond delay="0"/>
                                          </p:stCondLst>
                                        </p:cTn>
                                        <p:tgtEl>
                                          <p:spTgt spid="59"/>
                                        </p:tgtEl>
                                        <p:attrNameLst>
                                          <p:attrName>ppt_x</p:attrName>
                                        </p:attrNameLst>
                                      </p:cBhvr>
                                      <p:tavLst>
                                        <p:tav tm="0">
                                          <p:val>
                                            <p:strVal val="ppt_x"/>
                                          </p:val>
                                        </p:tav>
                                        <p:tav tm="100000">
                                          <p:val>
                                            <p:fltVal val="0.211367"/>
                                          </p:val>
                                        </p:tav>
                                      </p:tavLst>
                                    </p:anim>
                                    <p:anim calcmode="lin" valueType="num">
                                      <p:cBhvr additive="base">
                                        <p:cTn id="200" dur="500" fill="hold">
                                          <p:stCondLst>
                                            <p:cond delay="0"/>
                                          </p:stCondLst>
                                        </p:cTn>
                                        <p:tgtEl>
                                          <p:spTgt spid="59"/>
                                        </p:tgtEl>
                                        <p:attrNameLst>
                                          <p:attrName>ppt_y</p:attrName>
                                        </p:attrNameLst>
                                      </p:cBhvr>
                                      <p:tavLst>
                                        <p:tav tm="0">
                                          <p:val>
                                            <p:strVal val="ppt_y"/>
                                          </p:val>
                                        </p:tav>
                                        <p:tav tm="100000">
                                          <p:val>
                                            <p:fltVal val="0.574676"/>
                                          </p:val>
                                        </p:tav>
                                      </p:tavLst>
                                    </p:anim>
                                    <p:anim calcmode="lin" valueType="num">
                                      <p:cBhvr additive="base">
                                        <p:cTn id="201" dur="500" fill="hold">
                                          <p:stCondLst>
                                            <p:cond delay="0"/>
                                          </p:stCondLst>
                                        </p:cTn>
                                        <p:tgtEl>
                                          <p:spTgt spid="59"/>
                                        </p:tgtEl>
                                        <p:attrNameLst>
                                          <p:attrName>ppt_w</p:attrName>
                                        </p:attrNameLst>
                                      </p:cBhvr>
                                      <p:tavLst>
                                        <p:tav tm="0">
                                          <p:val>
                                            <p:strVal val="ppt_w"/>
                                          </p:val>
                                        </p:tav>
                                        <p:tav tm="100000">
                                          <p:val>
                                            <p:strVal val="#ppt_w"/>
                                          </p:val>
                                        </p:tav>
                                      </p:tavLst>
                                    </p:anim>
                                    <p:anim calcmode="lin" valueType="num">
                                      <p:cBhvr additive="base">
                                        <p:cTn id="202" dur="500" fill="hold">
                                          <p:stCondLst>
                                            <p:cond delay="0"/>
                                          </p:stCondLst>
                                        </p:cTn>
                                        <p:tgtEl>
                                          <p:spTgt spid="59"/>
                                        </p:tgtEl>
                                        <p:attrNameLst>
                                          <p:attrName>ppt_h</p:attrName>
                                        </p:attrNameLst>
                                      </p:cBhvr>
                                      <p:tavLst>
                                        <p:tav tm="0">
                                          <p:val>
                                            <p:strVal val="ppt_h"/>
                                          </p:val>
                                        </p:tav>
                                        <p:tav tm="100000">
                                          <p:val>
                                            <p:strVal val="#ppt_h"/>
                                          </p:val>
                                        </p:tav>
                                      </p:tavLst>
                                    </p:anim>
                                  </p:childTnLst>
                                </p:cTn>
                              </p:par>
                            </p:childTnLst>
                          </p:cTn>
                        </p:par>
                        <p:par>
                          <p:cTn id="203" fill="hold">
                            <p:stCondLst>
                              <p:cond delay="16000"/>
                            </p:stCondLst>
                            <p:childTnLst>
                              <p:par>
                                <p:cTn id="204" presetID="35" presetClass="path" presetSubtype="0" accel="50000" decel="50000" fill="hold" nodeType="afterEffect">
                                  <p:stCondLst>
                                    <p:cond delay="0"/>
                                  </p:stCondLst>
                                  <p:childTnLst>
                                    <p:anim calcmode="lin" valueType="num">
                                      <p:cBhvr additive="base">
                                        <p:cTn id="205" dur="500" fill="hold">
                                          <p:stCondLst>
                                            <p:cond delay="0"/>
                                          </p:stCondLst>
                                        </p:cTn>
                                        <p:tgtEl>
                                          <p:spTgt spid="60"/>
                                        </p:tgtEl>
                                        <p:attrNameLst>
                                          <p:attrName>ppt_x</p:attrName>
                                        </p:attrNameLst>
                                      </p:cBhvr>
                                      <p:tavLst>
                                        <p:tav tm="0">
                                          <p:val>
                                            <p:strVal val="ppt_x"/>
                                          </p:val>
                                        </p:tav>
                                        <p:tav tm="100000">
                                          <p:val>
                                            <p:fltVal val="0.821992"/>
                                          </p:val>
                                        </p:tav>
                                      </p:tavLst>
                                    </p:anim>
                                    <p:anim calcmode="lin" valueType="num">
                                      <p:cBhvr additive="base">
                                        <p:cTn id="206" dur="500" fill="hold">
                                          <p:stCondLst>
                                            <p:cond delay="0"/>
                                          </p:stCondLst>
                                        </p:cTn>
                                        <p:tgtEl>
                                          <p:spTgt spid="60"/>
                                        </p:tgtEl>
                                        <p:attrNameLst>
                                          <p:attrName>ppt_y</p:attrName>
                                        </p:attrNameLst>
                                      </p:cBhvr>
                                      <p:tavLst>
                                        <p:tav tm="0">
                                          <p:val>
                                            <p:strVal val="ppt_y"/>
                                          </p:val>
                                        </p:tav>
                                        <p:tav tm="100000">
                                          <p:val>
                                            <p:fltVal val="0.573009"/>
                                          </p:val>
                                        </p:tav>
                                      </p:tavLst>
                                    </p:anim>
                                    <p:anim calcmode="lin" valueType="num">
                                      <p:cBhvr additive="base">
                                        <p:cTn id="207" dur="500" fill="hold">
                                          <p:stCondLst>
                                            <p:cond delay="0"/>
                                          </p:stCondLst>
                                        </p:cTn>
                                        <p:tgtEl>
                                          <p:spTgt spid="60"/>
                                        </p:tgtEl>
                                        <p:attrNameLst>
                                          <p:attrName>ppt_w</p:attrName>
                                        </p:attrNameLst>
                                      </p:cBhvr>
                                      <p:tavLst>
                                        <p:tav tm="0">
                                          <p:val>
                                            <p:strVal val="ppt_w"/>
                                          </p:val>
                                        </p:tav>
                                        <p:tav tm="100000">
                                          <p:val>
                                            <p:strVal val="#ppt_w"/>
                                          </p:val>
                                        </p:tav>
                                      </p:tavLst>
                                    </p:anim>
                                    <p:anim calcmode="lin" valueType="num">
                                      <p:cBhvr additive="base">
                                        <p:cTn id="208" dur="500" fill="hold">
                                          <p:stCondLst>
                                            <p:cond delay="0"/>
                                          </p:stCondLst>
                                        </p:cTn>
                                        <p:tgtEl>
                                          <p:spTgt spid="60"/>
                                        </p:tgtEl>
                                        <p:attrNameLst>
                                          <p:attrName>ppt_h</p:attrName>
                                        </p:attrNameLst>
                                      </p:cBhvr>
                                      <p:tavLst>
                                        <p:tav tm="0">
                                          <p:val>
                                            <p:strVal val="ppt_h"/>
                                          </p:val>
                                        </p:tav>
                                        <p:tav tm="100000">
                                          <p:val>
                                            <p:strVal val="#ppt_h"/>
                                          </p:val>
                                        </p:tav>
                                      </p:tavLst>
                                    </p:anim>
                                  </p:childTnLst>
                                </p:cTn>
                              </p:par>
                            </p:childTnLst>
                          </p:cTn>
                        </p:par>
                        <p:par>
                          <p:cTn id="209" fill="hold">
                            <p:stCondLst>
                              <p:cond delay="16500"/>
                            </p:stCondLst>
                            <p:childTnLst>
                              <p:par>
                                <p:cTn id="210" presetID="35" presetClass="path" presetSubtype="0" accel="50000" decel="50000" fill="hold" nodeType="afterEffect">
                                  <p:stCondLst>
                                    <p:cond delay="0"/>
                                  </p:stCondLst>
                                  <p:childTnLst>
                                    <p:anim calcmode="lin" valueType="num">
                                      <p:cBhvr additive="base">
                                        <p:cTn id="211" dur="500" fill="hold">
                                          <p:stCondLst>
                                            <p:cond delay="0"/>
                                          </p:stCondLst>
                                        </p:cTn>
                                        <p:tgtEl>
                                          <p:spTgt spid="61"/>
                                        </p:tgtEl>
                                        <p:attrNameLst>
                                          <p:attrName>ppt_x</p:attrName>
                                        </p:attrNameLst>
                                      </p:cBhvr>
                                      <p:tavLst>
                                        <p:tav tm="0">
                                          <p:val>
                                            <p:strVal val="ppt_x"/>
                                          </p:val>
                                        </p:tav>
                                        <p:tav tm="100000">
                                          <p:val>
                                            <p:fltVal val="0.520221"/>
                                          </p:val>
                                        </p:tav>
                                      </p:tavLst>
                                    </p:anim>
                                    <p:anim calcmode="lin" valueType="num">
                                      <p:cBhvr additive="base">
                                        <p:cTn id="212" dur="500" fill="hold">
                                          <p:stCondLst>
                                            <p:cond delay="0"/>
                                          </p:stCondLst>
                                        </p:cTn>
                                        <p:tgtEl>
                                          <p:spTgt spid="61"/>
                                        </p:tgtEl>
                                        <p:attrNameLst>
                                          <p:attrName>ppt_y</p:attrName>
                                        </p:attrNameLst>
                                      </p:cBhvr>
                                      <p:tavLst>
                                        <p:tav tm="0">
                                          <p:val>
                                            <p:strVal val="ppt_y"/>
                                          </p:val>
                                        </p:tav>
                                        <p:tav tm="100000">
                                          <p:val>
                                            <p:fltVal val="0.574676"/>
                                          </p:val>
                                        </p:tav>
                                      </p:tavLst>
                                    </p:anim>
                                    <p:anim calcmode="lin" valueType="num">
                                      <p:cBhvr additive="base">
                                        <p:cTn id="213" dur="500" fill="hold">
                                          <p:stCondLst>
                                            <p:cond delay="0"/>
                                          </p:stCondLst>
                                        </p:cTn>
                                        <p:tgtEl>
                                          <p:spTgt spid="61"/>
                                        </p:tgtEl>
                                        <p:attrNameLst>
                                          <p:attrName>ppt_w</p:attrName>
                                        </p:attrNameLst>
                                      </p:cBhvr>
                                      <p:tavLst>
                                        <p:tav tm="0">
                                          <p:val>
                                            <p:strVal val="ppt_w"/>
                                          </p:val>
                                        </p:tav>
                                        <p:tav tm="100000">
                                          <p:val>
                                            <p:strVal val="#ppt_w"/>
                                          </p:val>
                                        </p:tav>
                                      </p:tavLst>
                                    </p:anim>
                                    <p:anim calcmode="lin" valueType="num">
                                      <p:cBhvr additive="base">
                                        <p:cTn id="214" dur="500" fill="hold">
                                          <p:stCondLst>
                                            <p:cond delay="0"/>
                                          </p:stCondLst>
                                        </p:cTn>
                                        <p:tgtEl>
                                          <p:spTgt spid="61"/>
                                        </p:tgtEl>
                                        <p:attrNameLst>
                                          <p:attrName>ppt_h</p:attrName>
                                        </p:attrNameLst>
                                      </p:cBhvr>
                                      <p:tavLst>
                                        <p:tav tm="0">
                                          <p:val>
                                            <p:strVal val="ppt_h"/>
                                          </p:val>
                                        </p:tav>
                                        <p:tav tm="100000">
                                          <p:val>
                                            <p:strVal val="#ppt_h"/>
                                          </p:val>
                                        </p:tav>
                                      </p:tavLst>
                                    </p:anim>
                                  </p:childTnLst>
                                </p:cTn>
                              </p:par>
                            </p:childTnLst>
                          </p:cTn>
                        </p:par>
                        <p:par>
                          <p:cTn id="215" fill="hold">
                            <p:stCondLst>
                              <p:cond delay="17000"/>
                            </p:stCondLst>
                            <p:childTnLst>
                              <p:par>
                                <p:cTn id="216" presetID="35" presetClass="path" presetSubtype="0" accel="50000" decel="50000" fill="hold" grpId="3" nodeType="afterEffect">
                                  <p:stCondLst>
                                    <p:cond delay="0"/>
                                  </p:stCondLst>
                                  <p:childTnLst>
                                    <p:anim calcmode="lin" valueType="num">
                                      <p:cBhvr additive="base">
                                        <p:cTn id="217" dur="500" fill="hold">
                                          <p:stCondLst>
                                            <p:cond delay="0"/>
                                          </p:stCondLst>
                                        </p:cTn>
                                        <p:tgtEl>
                                          <p:spTgt spid="62"/>
                                        </p:tgtEl>
                                        <p:attrNameLst>
                                          <p:attrName>ppt_x</p:attrName>
                                        </p:attrNameLst>
                                      </p:cBhvr>
                                      <p:tavLst>
                                        <p:tav tm="0">
                                          <p:val>
                                            <p:strVal val="ppt_x"/>
                                          </p:val>
                                        </p:tav>
                                        <p:tav tm="100000">
                                          <p:val>
                                            <p:fltVal val="0.207201"/>
                                          </p:val>
                                        </p:tav>
                                      </p:tavLst>
                                    </p:anim>
                                    <p:anim calcmode="lin" valueType="num">
                                      <p:cBhvr additive="base">
                                        <p:cTn id="218" dur="500" fill="hold">
                                          <p:stCondLst>
                                            <p:cond delay="0"/>
                                          </p:stCondLst>
                                        </p:cTn>
                                        <p:tgtEl>
                                          <p:spTgt spid="62"/>
                                        </p:tgtEl>
                                        <p:attrNameLst>
                                          <p:attrName>ppt_y</p:attrName>
                                        </p:attrNameLst>
                                      </p:cBhvr>
                                      <p:tavLst>
                                        <p:tav tm="0">
                                          <p:val>
                                            <p:strVal val="ppt_y"/>
                                          </p:val>
                                        </p:tav>
                                        <p:tav tm="100000">
                                          <p:val>
                                            <p:fltVal val="0.72037"/>
                                          </p:val>
                                        </p:tav>
                                      </p:tavLst>
                                    </p:anim>
                                    <p:anim calcmode="lin" valueType="num">
                                      <p:cBhvr additive="base">
                                        <p:cTn id="219" dur="500" fill="hold">
                                          <p:stCondLst>
                                            <p:cond delay="0"/>
                                          </p:stCondLst>
                                        </p:cTn>
                                        <p:tgtEl>
                                          <p:spTgt spid="62"/>
                                        </p:tgtEl>
                                        <p:attrNameLst>
                                          <p:attrName>ppt_w</p:attrName>
                                        </p:attrNameLst>
                                      </p:cBhvr>
                                      <p:tavLst>
                                        <p:tav tm="0">
                                          <p:val>
                                            <p:strVal val="ppt_w"/>
                                          </p:val>
                                        </p:tav>
                                        <p:tav tm="100000">
                                          <p:val>
                                            <p:strVal val="#ppt_w"/>
                                          </p:val>
                                        </p:tav>
                                      </p:tavLst>
                                    </p:anim>
                                    <p:anim calcmode="lin" valueType="num">
                                      <p:cBhvr additive="base">
                                        <p:cTn id="220" dur="500" fill="hold">
                                          <p:stCondLst>
                                            <p:cond delay="0"/>
                                          </p:stCondLst>
                                        </p:cTn>
                                        <p:tgtEl>
                                          <p:spTgt spid="62"/>
                                        </p:tgtEl>
                                        <p:attrNameLst>
                                          <p:attrName>ppt_h</p:attrName>
                                        </p:attrNameLst>
                                      </p:cBhvr>
                                      <p:tavLst>
                                        <p:tav tm="0">
                                          <p:val>
                                            <p:strVal val="ppt_h"/>
                                          </p:val>
                                        </p:tav>
                                        <p:tav tm="100000">
                                          <p:val>
                                            <p:strVal val="#ppt_h"/>
                                          </p:val>
                                        </p:tav>
                                      </p:tavLst>
                                    </p:anim>
                                  </p:childTnLst>
                                </p:cTn>
                              </p:par>
                            </p:childTnLst>
                          </p:cTn>
                        </p:par>
                        <p:par>
                          <p:cTn id="221" fill="hold">
                            <p:stCondLst>
                              <p:cond delay="17500"/>
                            </p:stCondLst>
                            <p:childTnLst>
                              <p:par>
                                <p:cTn id="222" presetID="35" presetClass="path" presetSubtype="0" accel="50000" decel="50000" fill="hold" grpId="2" nodeType="afterEffect">
                                  <p:stCondLst>
                                    <p:cond delay="0"/>
                                  </p:stCondLst>
                                  <p:childTnLst>
                                    <p:anim calcmode="lin" valueType="num">
                                      <p:cBhvr additive="base">
                                        <p:cTn id="223" dur="500" fill="hold">
                                          <p:stCondLst>
                                            <p:cond delay="0"/>
                                          </p:stCondLst>
                                        </p:cTn>
                                        <p:tgtEl>
                                          <p:spTgt spid="63"/>
                                        </p:tgtEl>
                                        <p:attrNameLst>
                                          <p:attrName>ppt_x</p:attrName>
                                        </p:attrNameLst>
                                      </p:cBhvr>
                                      <p:tavLst>
                                        <p:tav tm="0">
                                          <p:val>
                                            <p:strVal val="ppt_x"/>
                                          </p:val>
                                        </p:tav>
                                        <p:tav tm="100000">
                                          <p:val>
                                            <p:fltVal val="0.512773"/>
                                          </p:val>
                                        </p:tav>
                                      </p:tavLst>
                                    </p:anim>
                                    <p:anim calcmode="lin" valueType="num">
                                      <p:cBhvr additive="base">
                                        <p:cTn id="224" dur="500" fill="hold">
                                          <p:stCondLst>
                                            <p:cond delay="0"/>
                                          </p:stCondLst>
                                        </p:cTn>
                                        <p:tgtEl>
                                          <p:spTgt spid="63"/>
                                        </p:tgtEl>
                                        <p:attrNameLst>
                                          <p:attrName>ppt_y</p:attrName>
                                        </p:attrNameLst>
                                      </p:cBhvr>
                                      <p:tavLst>
                                        <p:tav tm="0">
                                          <p:val>
                                            <p:strVal val="ppt_y"/>
                                          </p:val>
                                        </p:tav>
                                        <p:tav tm="100000">
                                          <p:val>
                                            <p:fltVal val="0.720463"/>
                                          </p:val>
                                        </p:tav>
                                      </p:tavLst>
                                    </p:anim>
                                    <p:anim calcmode="lin" valueType="num">
                                      <p:cBhvr additive="base">
                                        <p:cTn id="225" dur="500" fill="hold">
                                          <p:stCondLst>
                                            <p:cond delay="0"/>
                                          </p:stCondLst>
                                        </p:cTn>
                                        <p:tgtEl>
                                          <p:spTgt spid="63"/>
                                        </p:tgtEl>
                                        <p:attrNameLst>
                                          <p:attrName>ppt_w</p:attrName>
                                        </p:attrNameLst>
                                      </p:cBhvr>
                                      <p:tavLst>
                                        <p:tav tm="0">
                                          <p:val>
                                            <p:strVal val="ppt_w"/>
                                          </p:val>
                                        </p:tav>
                                        <p:tav tm="100000">
                                          <p:val>
                                            <p:strVal val="#ppt_w"/>
                                          </p:val>
                                        </p:tav>
                                      </p:tavLst>
                                    </p:anim>
                                    <p:anim calcmode="lin" valueType="num">
                                      <p:cBhvr additive="base">
                                        <p:cTn id="226" dur="500" fill="hold">
                                          <p:stCondLst>
                                            <p:cond delay="0"/>
                                          </p:stCondLst>
                                        </p:cTn>
                                        <p:tgtEl>
                                          <p:spTgt spid="63"/>
                                        </p:tgtEl>
                                        <p:attrNameLst>
                                          <p:attrName>ppt_h</p:attrName>
                                        </p:attrNameLst>
                                      </p:cBhvr>
                                      <p:tavLst>
                                        <p:tav tm="0">
                                          <p:val>
                                            <p:strVal val="ppt_h"/>
                                          </p:val>
                                        </p:tav>
                                        <p:tav tm="100000">
                                          <p:val>
                                            <p:strVal val="#ppt_h"/>
                                          </p:val>
                                        </p:tav>
                                      </p:tavLst>
                                    </p:anim>
                                  </p:childTnLst>
                                </p:cTn>
                              </p:par>
                            </p:childTnLst>
                          </p:cTn>
                        </p:par>
                        <p:par>
                          <p:cTn id="227" fill="hold">
                            <p:stCondLst>
                              <p:cond delay="18000"/>
                            </p:stCondLst>
                            <p:childTnLst>
                              <p:par>
                                <p:cTn id="228" presetID="35" presetClass="path" presetSubtype="0" accel="50000" decel="50000" fill="hold" grpId="1" nodeType="afterEffect">
                                  <p:stCondLst>
                                    <p:cond delay="0"/>
                                  </p:stCondLst>
                                  <p:childTnLst>
                                    <p:anim calcmode="lin" valueType="num">
                                      <p:cBhvr additive="base">
                                        <p:cTn id="229" dur="500" fill="hold">
                                          <p:stCondLst>
                                            <p:cond delay="0"/>
                                          </p:stCondLst>
                                        </p:cTn>
                                        <p:tgtEl>
                                          <p:spTgt spid="64"/>
                                        </p:tgtEl>
                                        <p:attrNameLst>
                                          <p:attrName>ppt_x</p:attrName>
                                        </p:attrNameLst>
                                      </p:cBhvr>
                                      <p:tavLst>
                                        <p:tav tm="0">
                                          <p:val>
                                            <p:strVal val="ppt_x"/>
                                          </p:val>
                                        </p:tav>
                                        <p:tav tm="100000">
                                          <p:val>
                                            <p:fltVal val="0.811003"/>
                                          </p:val>
                                        </p:tav>
                                      </p:tavLst>
                                    </p:anim>
                                    <p:anim calcmode="lin" valueType="num">
                                      <p:cBhvr additive="base">
                                        <p:cTn id="230" dur="500" fill="hold">
                                          <p:stCondLst>
                                            <p:cond delay="0"/>
                                          </p:stCondLst>
                                        </p:cTn>
                                        <p:tgtEl>
                                          <p:spTgt spid="64"/>
                                        </p:tgtEl>
                                        <p:attrNameLst>
                                          <p:attrName>ppt_y</p:attrName>
                                        </p:attrNameLst>
                                      </p:cBhvr>
                                      <p:tavLst>
                                        <p:tav tm="0">
                                          <p:val>
                                            <p:strVal val="ppt_y"/>
                                          </p:val>
                                        </p:tav>
                                        <p:tav tm="100000">
                                          <p:val>
                                            <p:fltVal val="0.74125"/>
                                          </p:val>
                                        </p:tav>
                                      </p:tavLst>
                                    </p:anim>
                                    <p:anim calcmode="lin" valueType="num">
                                      <p:cBhvr additive="base">
                                        <p:cTn id="231" dur="500" fill="hold">
                                          <p:stCondLst>
                                            <p:cond delay="0"/>
                                          </p:stCondLst>
                                        </p:cTn>
                                        <p:tgtEl>
                                          <p:spTgt spid="64"/>
                                        </p:tgtEl>
                                        <p:attrNameLst>
                                          <p:attrName>ppt_w</p:attrName>
                                        </p:attrNameLst>
                                      </p:cBhvr>
                                      <p:tavLst>
                                        <p:tav tm="0">
                                          <p:val>
                                            <p:strVal val="ppt_w"/>
                                          </p:val>
                                        </p:tav>
                                        <p:tav tm="100000">
                                          <p:val>
                                            <p:strVal val="#ppt_w"/>
                                          </p:val>
                                        </p:tav>
                                      </p:tavLst>
                                    </p:anim>
                                    <p:anim calcmode="lin" valueType="num">
                                      <p:cBhvr additive="base">
                                        <p:cTn id="232" dur="500" fill="hold">
                                          <p:stCondLst>
                                            <p:cond delay="0"/>
                                          </p:stCondLst>
                                        </p:cTn>
                                        <p:tgtEl>
                                          <p:spTgt spid="64"/>
                                        </p:tgtEl>
                                        <p:attrNameLst>
                                          <p:attrName>ppt_h</p:attrName>
                                        </p:attrNameLst>
                                      </p:cBhvr>
                                      <p:tavLst>
                                        <p:tav tm="0">
                                          <p:val>
                                            <p:strVal val="ppt_h"/>
                                          </p:val>
                                        </p:tav>
                                        <p:tav tm="100000">
                                          <p:val>
                                            <p:strVal val="#ppt_h"/>
                                          </p:val>
                                        </p:tav>
                                      </p:tavLst>
                                    </p:anim>
                                  </p:childTnLst>
                                </p:cTn>
                              </p:par>
                            </p:childTnLst>
                          </p:cTn>
                        </p:par>
                        <p:par>
                          <p:cTn id="233" fill="hold">
                            <p:stCondLst>
                              <p:cond delay="18500"/>
                            </p:stCondLst>
                            <p:childTnLst>
                              <p:par>
                                <p:cTn id="234" presetID="0" presetClass="entr" presetSubtype="0" accel="50000" fill="hold" nodeType="afterEffect">
                                  <p:stCondLst>
                                    <p:cond delay="0"/>
                                  </p:stCondLst>
                                  <p:childTnLst>
                                    <p:set>
                                      <p:cBhvr>
                                        <p:cTn id="235" dur="500" fill="hold">
                                          <p:stCondLst>
                                            <p:cond delay="0"/>
                                          </p:stCondLst>
                                        </p:cTn>
                                        <p:tgtEl>
                                          <p:spTgt spid="66"/>
                                        </p:tgtEl>
                                        <p:attrNameLst>
                                          <p:attrName>style.visibility</p:attrName>
                                        </p:attrNameLst>
                                      </p:cBhvr>
                                      <p:to>
                                        <p:strVal val="visible"/>
                                      </p:to>
                                    </p:set>
                                    <p:animScale>
                                      <p:cBhvr>
                                        <p:cTn id="236" dur="500" fill="hold">
                                          <p:stCondLst>
                                            <p:cond delay="0"/>
                                          </p:stCondLst>
                                        </p:cTn>
                                        <p:tgtEl>
                                          <p:spTgt spid="66"/>
                                        </p:tgtEl>
                                      </p:cBhvr>
                                      <p:from x="0" y="0"/>
                                      <p:to x="100000" y="100000"/>
                                    </p:animScale>
                                    <p:anim to="" calcmode="lin" valueType="num">
                                      <p:cBhvr>
                                        <p:cTn id="237" dur="500" fill="hold">
                                          <p:stCondLst>
                                            <p:cond delay="0"/>
                                          </p:stCondLst>
                                        </p:cTn>
                                        <p:tgtEl>
                                          <p:spTgt spid="66"/>
                                        </p:tgtEl>
                                        <p:attrNameLst>
                                          <p:attrName>ppt_y</p:attrName>
                                        </p:attrNameLst>
                                      </p:cBhvr>
                                      <p:tavLst>
                                        <p:tav tm="0">
                                          <p:val>
                                            <p:strVal val="#ppt_y-0.5"/>
                                          </p:val>
                                        </p:tav>
                                        <p:tav tm="100000">
                                          <p:val>
                                            <p:fltVal val="0.321898"/>
                                          </p:val>
                                        </p:tav>
                                      </p:tavLst>
                                    </p:anim>
                                    <p:animEffect filter="fade">
                                      <p:cBhvr>
                                        <p:cTn id="238" dur="500">
                                          <p:stCondLst>
                                            <p:cond delay="0"/>
                                          </p:stCondLst>
                                        </p:cTn>
                                        <p:tgtEl>
                                          <p:spTgt spid="66"/>
                                        </p:tgtEl>
                                      </p:cBhvr>
                                    </p:animEffect>
                                    <p:anim to="" calcmode="lin" valueType="num">
                                      <p:cBhvr>
                                        <p:cTn id="239" dur="500" fill="hold">
                                          <p:stCondLst>
                                            <p:cond delay="0"/>
                                          </p:stCondLst>
                                        </p:cTn>
                                        <p:tgtEl>
                                          <p:spTgt spid="66"/>
                                        </p:tgtEl>
                                        <p:attrNameLst>
                                          <p:attrName>ppt_x</p:attrName>
                                        </p:attrNameLst>
                                      </p:cBhvr>
                                      <p:tavLst>
                                        <p:tav tm="0">
                                          <p:val>
                                            <p:fltVal val="0.578"/>
                                          </p:val>
                                        </p:tav>
                                        <p:tav tm="100000">
                                          <p:val>
                                            <p:fltVal val="0.822161"/>
                                          </p:val>
                                        </p:tav>
                                      </p:tavLst>
                                    </p:anim>
                                  </p:childTnLst>
                                </p:cTn>
                              </p:par>
                            </p:childTnLst>
                          </p:cTn>
                        </p:par>
                        <p:par>
                          <p:cTn id="240" fill="hold">
                            <p:stCondLst>
                              <p:cond delay="19000"/>
                            </p:stCondLst>
                            <p:childTnLst>
                              <p:par>
                                <p:cTn id="241" presetID="35" presetClass="path" presetSubtype="0" accel="50000" decel="50000" fill="hold" grpId="8" nodeType="afterEffect">
                                  <p:stCondLst>
                                    <p:cond delay="0"/>
                                  </p:stCondLst>
                                  <p:childTnLst>
                                    <p:anim calcmode="lin" valueType="num">
                                      <p:cBhvr additive="base">
                                        <p:cTn id="242" dur="500" fill="hold">
                                          <p:stCondLst>
                                            <p:cond delay="0"/>
                                          </p:stCondLst>
                                        </p:cTn>
                                        <p:tgtEl>
                                          <p:spTgt spid="17"/>
                                        </p:tgtEl>
                                        <p:attrNameLst>
                                          <p:attrName>ppt_x</p:attrName>
                                        </p:attrNameLst>
                                      </p:cBhvr>
                                      <p:tavLst>
                                        <p:tav tm="0">
                                          <p:val>
                                            <p:strVal val="ppt_x"/>
                                          </p:val>
                                        </p:tav>
                                        <p:tav tm="100000">
                                          <p:val>
                                            <p:fltVal val="0.499583"/>
                                          </p:val>
                                        </p:tav>
                                      </p:tavLst>
                                    </p:anim>
                                    <p:anim calcmode="lin" valueType="num">
                                      <p:cBhvr additive="base">
                                        <p:cTn id="243" dur="500" fill="hold">
                                          <p:stCondLst>
                                            <p:cond delay="0"/>
                                          </p:stCondLst>
                                        </p:cTn>
                                        <p:tgtEl>
                                          <p:spTgt spid="17"/>
                                        </p:tgtEl>
                                        <p:attrNameLst>
                                          <p:attrName>ppt_y</p:attrName>
                                        </p:attrNameLst>
                                      </p:cBhvr>
                                      <p:tavLst>
                                        <p:tav tm="0">
                                          <p:val>
                                            <p:strVal val="ppt_y"/>
                                          </p:val>
                                        </p:tav>
                                        <p:tav tm="100000">
                                          <p:val>
                                            <p:fltVal val="0.919537"/>
                                          </p:val>
                                        </p:tav>
                                      </p:tavLst>
                                    </p:anim>
                                    <p:anim calcmode="lin" valueType="num">
                                      <p:cBhvr additive="base">
                                        <p:cTn id="244" dur="500" fill="hold">
                                          <p:stCondLst>
                                            <p:cond delay="0"/>
                                          </p:stCondLst>
                                        </p:cTn>
                                        <p:tgtEl>
                                          <p:spTgt spid="17"/>
                                        </p:tgtEl>
                                        <p:attrNameLst>
                                          <p:attrName>ppt_w</p:attrName>
                                        </p:attrNameLst>
                                      </p:cBhvr>
                                      <p:tavLst>
                                        <p:tav tm="0">
                                          <p:val>
                                            <p:strVal val="ppt_w"/>
                                          </p:val>
                                        </p:tav>
                                        <p:tav tm="100000">
                                          <p:val>
                                            <p:strVal val="#ppt_w"/>
                                          </p:val>
                                        </p:tav>
                                      </p:tavLst>
                                    </p:anim>
                                    <p:anim calcmode="lin" valueType="num">
                                      <p:cBhvr additive="base">
                                        <p:cTn id="245" dur="500" fill="hold">
                                          <p:stCondLst>
                                            <p:cond delay="0"/>
                                          </p:stCondLst>
                                        </p:cTn>
                                        <p:tgtEl>
                                          <p:spTgt spid="17"/>
                                        </p:tgtEl>
                                        <p:attrNameLst>
                                          <p:attrName>ppt_h</p:attrName>
                                        </p:attrNameLst>
                                      </p:cBhvr>
                                      <p:tavLst>
                                        <p:tav tm="0">
                                          <p:val>
                                            <p:strVal val="ppt_h"/>
                                          </p:val>
                                        </p:tav>
                                        <p:tav tm="100000">
                                          <p:val>
                                            <p:strVal val="#ppt_h"/>
                                          </p:val>
                                        </p:tav>
                                      </p:tavLst>
                                    </p:anim>
                                  </p:childTnLst>
                                </p:cTn>
                              </p:par>
                            </p:childTnLst>
                          </p:cTn>
                        </p:par>
                        <p:par>
                          <p:cTn id="246" fill="hold">
                            <p:stCondLst>
                              <p:cond delay="19500"/>
                            </p:stCondLst>
                            <p:childTnLst>
                              <p:par>
                                <p:cTn id="247" presetID="35" presetClass="path" presetSubtype="0" accel="50000" decel="50000" fill="hold" nodeType="afterEffect">
                                  <p:stCondLst>
                                    <p:cond delay="0"/>
                                  </p:stCondLst>
                                  <p:childTnLst>
                                    <p:anim calcmode="lin" valueType="num">
                                      <p:cBhvr additive="base">
                                        <p:cTn id="248" dur="500" fill="hold">
                                          <p:stCondLst>
                                            <p:cond delay="0"/>
                                          </p:stCondLst>
                                        </p:cTn>
                                        <p:tgtEl>
                                          <p:spTgt spid="59"/>
                                        </p:tgtEl>
                                        <p:attrNameLst>
                                          <p:attrName>ppt_x</p:attrName>
                                        </p:attrNameLst>
                                      </p:cBhvr>
                                      <p:tavLst>
                                        <p:tav tm="0">
                                          <p:val>
                                            <p:strVal val="ppt_x"/>
                                          </p:val>
                                        </p:tav>
                                        <p:tav tm="100000">
                                          <p:val>
                                            <p:fltVal val="0.211198"/>
                                          </p:val>
                                        </p:tav>
                                      </p:tavLst>
                                    </p:anim>
                                    <p:anim calcmode="lin" valueType="num">
                                      <p:cBhvr additive="base">
                                        <p:cTn id="249" dur="500" fill="hold">
                                          <p:stCondLst>
                                            <p:cond delay="0"/>
                                          </p:stCondLst>
                                        </p:cTn>
                                        <p:tgtEl>
                                          <p:spTgt spid="59"/>
                                        </p:tgtEl>
                                        <p:attrNameLst>
                                          <p:attrName>ppt_y</p:attrName>
                                        </p:attrNameLst>
                                      </p:cBhvr>
                                      <p:tavLst>
                                        <p:tav tm="0">
                                          <p:val>
                                            <p:strVal val="ppt_y"/>
                                          </p:val>
                                        </p:tav>
                                        <p:tav tm="100000">
                                          <p:val>
                                            <p:fltVal val="0.679491"/>
                                          </p:val>
                                        </p:tav>
                                      </p:tavLst>
                                    </p:anim>
                                    <p:anim calcmode="lin" valueType="num">
                                      <p:cBhvr additive="base">
                                        <p:cTn id="250" dur="500" fill="hold">
                                          <p:stCondLst>
                                            <p:cond delay="0"/>
                                          </p:stCondLst>
                                        </p:cTn>
                                        <p:tgtEl>
                                          <p:spTgt spid="59"/>
                                        </p:tgtEl>
                                        <p:attrNameLst>
                                          <p:attrName>ppt_w</p:attrName>
                                        </p:attrNameLst>
                                      </p:cBhvr>
                                      <p:tavLst>
                                        <p:tav tm="0">
                                          <p:val>
                                            <p:strVal val="ppt_w"/>
                                          </p:val>
                                        </p:tav>
                                        <p:tav tm="100000">
                                          <p:val>
                                            <p:strVal val="#ppt_w"/>
                                          </p:val>
                                        </p:tav>
                                      </p:tavLst>
                                    </p:anim>
                                    <p:anim calcmode="lin" valueType="num">
                                      <p:cBhvr additive="base">
                                        <p:cTn id="251" dur="500" fill="hold">
                                          <p:stCondLst>
                                            <p:cond delay="0"/>
                                          </p:stCondLst>
                                        </p:cTn>
                                        <p:tgtEl>
                                          <p:spTgt spid="59"/>
                                        </p:tgtEl>
                                        <p:attrNameLst>
                                          <p:attrName>ppt_h</p:attrName>
                                        </p:attrNameLst>
                                      </p:cBhvr>
                                      <p:tavLst>
                                        <p:tav tm="0">
                                          <p:val>
                                            <p:strVal val="ppt_h"/>
                                          </p:val>
                                        </p:tav>
                                        <p:tav tm="100000">
                                          <p:val>
                                            <p:strVal val="#ppt_h"/>
                                          </p:val>
                                        </p:tav>
                                      </p:tavLst>
                                    </p:anim>
                                  </p:childTnLst>
                                </p:cTn>
                              </p:par>
                            </p:childTnLst>
                          </p:cTn>
                        </p:par>
                        <p:par>
                          <p:cTn id="252" fill="hold">
                            <p:stCondLst>
                              <p:cond delay="20000"/>
                            </p:stCondLst>
                            <p:childTnLst>
                              <p:par>
                                <p:cTn id="253" presetID="35" presetClass="path" presetSubtype="0" accel="50000" decel="50000" fill="hold" nodeType="afterEffect">
                                  <p:stCondLst>
                                    <p:cond delay="0"/>
                                  </p:stCondLst>
                                  <p:childTnLst>
                                    <p:anim calcmode="lin" valueType="num">
                                      <p:cBhvr additive="base">
                                        <p:cTn id="254" dur="500" fill="hold">
                                          <p:stCondLst>
                                            <p:cond delay="0"/>
                                          </p:stCondLst>
                                        </p:cTn>
                                        <p:tgtEl>
                                          <p:spTgt spid="60"/>
                                        </p:tgtEl>
                                        <p:attrNameLst>
                                          <p:attrName>ppt_x</p:attrName>
                                        </p:attrNameLst>
                                      </p:cBhvr>
                                      <p:tavLst>
                                        <p:tav tm="0">
                                          <p:val>
                                            <p:strVal val="ppt_x"/>
                                          </p:val>
                                        </p:tav>
                                        <p:tav tm="100000">
                                          <p:val>
                                            <p:fltVal val="0.821823"/>
                                          </p:val>
                                        </p:tav>
                                      </p:tavLst>
                                    </p:anim>
                                    <p:anim calcmode="lin" valueType="num">
                                      <p:cBhvr additive="base">
                                        <p:cTn id="255" dur="500" fill="hold">
                                          <p:stCondLst>
                                            <p:cond delay="0"/>
                                          </p:stCondLst>
                                        </p:cTn>
                                        <p:tgtEl>
                                          <p:spTgt spid="60"/>
                                        </p:tgtEl>
                                        <p:attrNameLst>
                                          <p:attrName>ppt_y</p:attrName>
                                        </p:attrNameLst>
                                      </p:cBhvr>
                                      <p:tavLst>
                                        <p:tav tm="0">
                                          <p:val>
                                            <p:strVal val="ppt_y"/>
                                          </p:val>
                                        </p:tav>
                                        <p:tav tm="100000">
                                          <p:val>
                                            <p:fltVal val="0.677824"/>
                                          </p:val>
                                        </p:tav>
                                      </p:tavLst>
                                    </p:anim>
                                    <p:anim calcmode="lin" valueType="num">
                                      <p:cBhvr additive="base">
                                        <p:cTn id="256" dur="500" fill="hold">
                                          <p:stCondLst>
                                            <p:cond delay="0"/>
                                          </p:stCondLst>
                                        </p:cTn>
                                        <p:tgtEl>
                                          <p:spTgt spid="60"/>
                                        </p:tgtEl>
                                        <p:attrNameLst>
                                          <p:attrName>ppt_w</p:attrName>
                                        </p:attrNameLst>
                                      </p:cBhvr>
                                      <p:tavLst>
                                        <p:tav tm="0">
                                          <p:val>
                                            <p:strVal val="ppt_w"/>
                                          </p:val>
                                        </p:tav>
                                        <p:tav tm="100000">
                                          <p:val>
                                            <p:strVal val="#ppt_w"/>
                                          </p:val>
                                        </p:tav>
                                      </p:tavLst>
                                    </p:anim>
                                    <p:anim calcmode="lin" valueType="num">
                                      <p:cBhvr additive="base">
                                        <p:cTn id="257" dur="500" fill="hold">
                                          <p:stCondLst>
                                            <p:cond delay="0"/>
                                          </p:stCondLst>
                                        </p:cTn>
                                        <p:tgtEl>
                                          <p:spTgt spid="60"/>
                                        </p:tgtEl>
                                        <p:attrNameLst>
                                          <p:attrName>ppt_h</p:attrName>
                                        </p:attrNameLst>
                                      </p:cBhvr>
                                      <p:tavLst>
                                        <p:tav tm="0">
                                          <p:val>
                                            <p:strVal val="ppt_h"/>
                                          </p:val>
                                        </p:tav>
                                        <p:tav tm="100000">
                                          <p:val>
                                            <p:strVal val="#ppt_h"/>
                                          </p:val>
                                        </p:tav>
                                      </p:tavLst>
                                    </p:anim>
                                  </p:childTnLst>
                                </p:cTn>
                              </p:par>
                            </p:childTnLst>
                          </p:cTn>
                        </p:par>
                        <p:par>
                          <p:cTn id="258" fill="hold">
                            <p:stCondLst>
                              <p:cond delay="20500"/>
                            </p:stCondLst>
                            <p:childTnLst>
                              <p:par>
                                <p:cTn id="259" presetID="35" presetClass="path" presetSubtype="0" accel="50000" decel="50000" fill="hold" nodeType="afterEffect">
                                  <p:stCondLst>
                                    <p:cond delay="0"/>
                                  </p:stCondLst>
                                  <p:childTnLst>
                                    <p:anim calcmode="lin" valueType="num">
                                      <p:cBhvr additive="base">
                                        <p:cTn id="260" dur="500" fill="hold">
                                          <p:stCondLst>
                                            <p:cond delay="0"/>
                                          </p:stCondLst>
                                        </p:cTn>
                                        <p:tgtEl>
                                          <p:spTgt spid="61"/>
                                        </p:tgtEl>
                                        <p:attrNameLst>
                                          <p:attrName>ppt_x</p:attrName>
                                        </p:attrNameLst>
                                      </p:cBhvr>
                                      <p:tavLst>
                                        <p:tav tm="0">
                                          <p:val>
                                            <p:strVal val="ppt_x"/>
                                          </p:val>
                                        </p:tav>
                                        <p:tav tm="100000">
                                          <p:val>
                                            <p:fltVal val="0.520052"/>
                                          </p:val>
                                        </p:tav>
                                      </p:tavLst>
                                    </p:anim>
                                    <p:anim calcmode="lin" valueType="num">
                                      <p:cBhvr additive="base">
                                        <p:cTn id="261" dur="500" fill="hold">
                                          <p:stCondLst>
                                            <p:cond delay="0"/>
                                          </p:stCondLst>
                                        </p:cTn>
                                        <p:tgtEl>
                                          <p:spTgt spid="61"/>
                                        </p:tgtEl>
                                        <p:attrNameLst>
                                          <p:attrName>ppt_y</p:attrName>
                                        </p:attrNameLst>
                                      </p:cBhvr>
                                      <p:tavLst>
                                        <p:tav tm="0">
                                          <p:val>
                                            <p:strVal val="ppt_y"/>
                                          </p:val>
                                        </p:tav>
                                        <p:tav tm="100000">
                                          <p:val>
                                            <p:fltVal val="0.679491"/>
                                          </p:val>
                                        </p:tav>
                                      </p:tavLst>
                                    </p:anim>
                                    <p:anim calcmode="lin" valueType="num">
                                      <p:cBhvr additive="base">
                                        <p:cTn id="262" dur="500" fill="hold">
                                          <p:stCondLst>
                                            <p:cond delay="0"/>
                                          </p:stCondLst>
                                        </p:cTn>
                                        <p:tgtEl>
                                          <p:spTgt spid="61"/>
                                        </p:tgtEl>
                                        <p:attrNameLst>
                                          <p:attrName>ppt_w</p:attrName>
                                        </p:attrNameLst>
                                      </p:cBhvr>
                                      <p:tavLst>
                                        <p:tav tm="0">
                                          <p:val>
                                            <p:strVal val="ppt_w"/>
                                          </p:val>
                                        </p:tav>
                                        <p:tav tm="100000">
                                          <p:val>
                                            <p:strVal val="#ppt_w"/>
                                          </p:val>
                                        </p:tav>
                                      </p:tavLst>
                                    </p:anim>
                                    <p:anim calcmode="lin" valueType="num">
                                      <p:cBhvr additive="base">
                                        <p:cTn id="263" dur="500" fill="hold">
                                          <p:stCondLst>
                                            <p:cond delay="0"/>
                                          </p:stCondLst>
                                        </p:cTn>
                                        <p:tgtEl>
                                          <p:spTgt spid="61"/>
                                        </p:tgtEl>
                                        <p:attrNameLst>
                                          <p:attrName>ppt_h</p:attrName>
                                        </p:attrNameLst>
                                      </p:cBhvr>
                                      <p:tavLst>
                                        <p:tav tm="0">
                                          <p:val>
                                            <p:strVal val="ppt_h"/>
                                          </p:val>
                                        </p:tav>
                                        <p:tav tm="100000">
                                          <p:val>
                                            <p:strVal val="#ppt_h"/>
                                          </p:val>
                                        </p:tav>
                                      </p:tavLst>
                                    </p:anim>
                                  </p:childTnLst>
                                </p:cTn>
                              </p:par>
                            </p:childTnLst>
                          </p:cTn>
                        </p:par>
                        <p:par>
                          <p:cTn id="264" fill="hold">
                            <p:stCondLst>
                              <p:cond delay="21000"/>
                            </p:stCondLst>
                            <p:childTnLst>
                              <p:par>
                                <p:cTn id="265" presetID="35" presetClass="path" presetSubtype="0" accel="50000" decel="50000" fill="hold" grpId="4" nodeType="afterEffect">
                                  <p:stCondLst>
                                    <p:cond delay="0"/>
                                  </p:stCondLst>
                                  <p:childTnLst>
                                    <p:anim calcmode="lin" valueType="num">
                                      <p:cBhvr additive="base">
                                        <p:cTn id="266" dur="500" fill="hold">
                                          <p:stCondLst>
                                            <p:cond delay="0"/>
                                          </p:stCondLst>
                                        </p:cTn>
                                        <p:tgtEl>
                                          <p:spTgt spid="62"/>
                                        </p:tgtEl>
                                        <p:attrNameLst>
                                          <p:attrName>ppt_x</p:attrName>
                                        </p:attrNameLst>
                                      </p:cBhvr>
                                      <p:tavLst>
                                        <p:tav tm="0">
                                          <p:val>
                                            <p:strVal val="ppt_x"/>
                                          </p:val>
                                        </p:tav>
                                        <p:tav tm="100000">
                                          <p:val>
                                            <p:fltVal val="0.207031"/>
                                          </p:val>
                                        </p:tav>
                                      </p:tavLst>
                                    </p:anim>
                                    <p:anim calcmode="lin" valueType="num">
                                      <p:cBhvr additive="base">
                                        <p:cTn id="267" dur="500" fill="hold">
                                          <p:stCondLst>
                                            <p:cond delay="0"/>
                                          </p:stCondLst>
                                        </p:cTn>
                                        <p:tgtEl>
                                          <p:spTgt spid="62"/>
                                        </p:tgtEl>
                                        <p:attrNameLst>
                                          <p:attrName>ppt_y</p:attrName>
                                        </p:attrNameLst>
                                      </p:cBhvr>
                                      <p:tavLst>
                                        <p:tav tm="0">
                                          <p:val>
                                            <p:strVal val="ppt_y"/>
                                          </p:val>
                                        </p:tav>
                                        <p:tav tm="100000">
                                          <p:val>
                                            <p:fltVal val="0.825185"/>
                                          </p:val>
                                        </p:tav>
                                      </p:tavLst>
                                    </p:anim>
                                    <p:anim calcmode="lin" valueType="num">
                                      <p:cBhvr additive="base">
                                        <p:cTn id="268" dur="500" fill="hold">
                                          <p:stCondLst>
                                            <p:cond delay="0"/>
                                          </p:stCondLst>
                                        </p:cTn>
                                        <p:tgtEl>
                                          <p:spTgt spid="62"/>
                                        </p:tgtEl>
                                        <p:attrNameLst>
                                          <p:attrName>ppt_w</p:attrName>
                                        </p:attrNameLst>
                                      </p:cBhvr>
                                      <p:tavLst>
                                        <p:tav tm="0">
                                          <p:val>
                                            <p:strVal val="ppt_w"/>
                                          </p:val>
                                        </p:tav>
                                        <p:tav tm="100000">
                                          <p:val>
                                            <p:strVal val="#ppt_w"/>
                                          </p:val>
                                        </p:tav>
                                      </p:tavLst>
                                    </p:anim>
                                    <p:anim calcmode="lin" valueType="num">
                                      <p:cBhvr additive="base">
                                        <p:cTn id="269" dur="500" fill="hold">
                                          <p:stCondLst>
                                            <p:cond delay="0"/>
                                          </p:stCondLst>
                                        </p:cTn>
                                        <p:tgtEl>
                                          <p:spTgt spid="62"/>
                                        </p:tgtEl>
                                        <p:attrNameLst>
                                          <p:attrName>ppt_h</p:attrName>
                                        </p:attrNameLst>
                                      </p:cBhvr>
                                      <p:tavLst>
                                        <p:tav tm="0">
                                          <p:val>
                                            <p:strVal val="ppt_h"/>
                                          </p:val>
                                        </p:tav>
                                        <p:tav tm="100000">
                                          <p:val>
                                            <p:strVal val="#ppt_h"/>
                                          </p:val>
                                        </p:tav>
                                      </p:tavLst>
                                    </p:anim>
                                  </p:childTnLst>
                                </p:cTn>
                              </p:par>
                            </p:childTnLst>
                          </p:cTn>
                        </p:par>
                        <p:par>
                          <p:cTn id="270" fill="hold">
                            <p:stCondLst>
                              <p:cond delay="21500"/>
                            </p:stCondLst>
                            <p:childTnLst>
                              <p:par>
                                <p:cTn id="271" presetID="35" presetClass="path" presetSubtype="0" accel="50000" decel="50000" fill="hold" grpId="3" nodeType="afterEffect">
                                  <p:stCondLst>
                                    <p:cond delay="0"/>
                                  </p:stCondLst>
                                  <p:childTnLst>
                                    <p:anim calcmode="lin" valueType="num">
                                      <p:cBhvr additive="base">
                                        <p:cTn id="272" dur="500" fill="hold">
                                          <p:stCondLst>
                                            <p:cond delay="0"/>
                                          </p:stCondLst>
                                        </p:cTn>
                                        <p:tgtEl>
                                          <p:spTgt spid="63"/>
                                        </p:tgtEl>
                                        <p:attrNameLst>
                                          <p:attrName>ppt_x</p:attrName>
                                        </p:attrNameLst>
                                      </p:cBhvr>
                                      <p:tavLst>
                                        <p:tav tm="0">
                                          <p:val>
                                            <p:strVal val="ppt_x"/>
                                          </p:val>
                                        </p:tav>
                                        <p:tav tm="100000">
                                          <p:val>
                                            <p:fltVal val="0.512604"/>
                                          </p:val>
                                        </p:tav>
                                      </p:tavLst>
                                    </p:anim>
                                    <p:anim calcmode="lin" valueType="num">
                                      <p:cBhvr additive="base">
                                        <p:cTn id="273" dur="500" fill="hold">
                                          <p:stCondLst>
                                            <p:cond delay="0"/>
                                          </p:stCondLst>
                                        </p:cTn>
                                        <p:tgtEl>
                                          <p:spTgt spid="63"/>
                                        </p:tgtEl>
                                        <p:attrNameLst>
                                          <p:attrName>ppt_y</p:attrName>
                                        </p:attrNameLst>
                                      </p:cBhvr>
                                      <p:tavLst>
                                        <p:tav tm="0">
                                          <p:val>
                                            <p:strVal val="ppt_y"/>
                                          </p:val>
                                        </p:tav>
                                        <p:tav tm="100000">
                                          <p:val>
                                            <p:fltVal val="0.825278"/>
                                          </p:val>
                                        </p:tav>
                                      </p:tavLst>
                                    </p:anim>
                                    <p:anim calcmode="lin" valueType="num">
                                      <p:cBhvr additive="base">
                                        <p:cTn id="274" dur="500" fill="hold">
                                          <p:stCondLst>
                                            <p:cond delay="0"/>
                                          </p:stCondLst>
                                        </p:cTn>
                                        <p:tgtEl>
                                          <p:spTgt spid="63"/>
                                        </p:tgtEl>
                                        <p:attrNameLst>
                                          <p:attrName>ppt_w</p:attrName>
                                        </p:attrNameLst>
                                      </p:cBhvr>
                                      <p:tavLst>
                                        <p:tav tm="0">
                                          <p:val>
                                            <p:strVal val="ppt_w"/>
                                          </p:val>
                                        </p:tav>
                                        <p:tav tm="100000">
                                          <p:val>
                                            <p:strVal val="#ppt_w"/>
                                          </p:val>
                                        </p:tav>
                                      </p:tavLst>
                                    </p:anim>
                                    <p:anim calcmode="lin" valueType="num">
                                      <p:cBhvr additive="base">
                                        <p:cTn id="275" dur="500" fill="hold">
                                          <p:stCondLst>
                                            <p:cond delay="0"/>
                                          </p:stCondLst>
                                        </p:cTn>
                                        <p:tgtEl>
                                          <p:spTgt spid="63"/>
                                        </p:tgtEl>
                                        <p:attrNameLst>
                                          <p:attrName>ppt_h</p:attrName>
                                        </p:attrNameLst>
                                      </p:cBhvr>
                                      <p:tavLst>
                                        <p:tav tm="0">
                                          <p:val>
                                            <p:strVal val="ppt_h"/>
                                          </p:val>
                                        </p:tav>
                                        <p:tav tm="100000">
                                          <p:val>
                                            <p:strVal val="#ppt_h"/>
                                          </p:val>
                                        </p:tav>
                                      </p:tavLst>
                                    </p:anim>
                                  </p:childTnLst>
                                </p:cTn>
                              </p:par>
                            </p:childTnLst>
                          </p:cTn>
                        </p:par>
                        <p:par>
                          <p:cTn id="276" fill="hold">
                            <p:stCondLst>
                              <p:cond delay="22000"/>
                            </p:stCondLst>
                            <p:childTnLst>
                              <p:par>
                                <p:cTn id="277" presetID="35" presetClass="path" presetSubtype="0" accel="50000" decel="50000" fill="hold" grpId="2" nodeType="afterEffect">
                                  <p:stCondLst>
                                    <p:cond delay="0"/>
                                  </p:stCondLst>
                                  <p:childTnLst>
                                    <p:anim calcmode="lin" valueType="num">
                                      <p:cBhvr additive="base">
                                        <p:cTn id="278" dur="500" fill="hold">
                                          <p:stCondLst>
                                            <p:cond delay="0"/>
                                          </p:stCondLst>
                                        </p:cTn>
                                        <p:tgtEl>
                                          <p:spTgt spid="64"/>
                                        </p:tgtEl>
                                        <p:attrNameLst>
                                          <p:attrName>ppt_x</p:attrName>
                                        </p:attrNameLst>
                                      </p:cBhvr>
                                      <p:tavLst>
                                        <p:tav tm="0">
                                          <p:val>
                                            <p:strVal val="ppt_x"/>
                                          </p:val>
                                        </p:tav>
                                        <p:tav tm="100000">
                                          <p:val>
                                            <p:fltVal val="0.810833"/>
                                          </p:val>
                                        </p:tav>
                                      </p:tavLst>
                                    </p:anim>
                                    <p:anim calcmode="lin" valueType="num">
                                      <p:cBhvr additive="base">
                                        <p:cTn id="279" dur="500" fill="hold">
                                          <p:stCondLst>
                                            <p:cond delay="0"/>
                                          </p:stCondLst>
                                        </p:cTn>
                                        <p:tgtEl>
                                          <p:spTgt spid="64"/>
                                        </p:tgtEl>
                                        <p:attrNameLst>
                                          <p:attrName>ppt_y</p:attrName>
                                        </p:attrNameLst>
                                      </p:cBhvr>
                                      <p:tavLst>
                                        <p:tav tm="0">
                                          <p:val>
                                            <p:strVal val="ppt_y"/>
                                          </p:val>
                                        </p:tav>
                                        <p:tav tm="100000">
                                          <p:val>
                                            <p:fltVal val="0.846065"/>
                                          </p:val>
                                        </p:tav>
                                      </p:tavLst>
                                    </p:anim>
                                    <p:anim calcmode="lin" valueType="num">
                                      <p:cBhvr additive="base">
                                        <p:cTn id="280" dur="500" fill="hold">
                                          <p:stCondLst>
                                            <p:cond delay="0"/>
                                          </p:stCondLst>
                                        </p:cTn>
                                        <p:tgtEl>
                                          <p:spTgt spid="64"/>
                                        </p:tgtEl>
                                        <p:attrNameLst>
                                          <p:attrName>ppt_w</p:attrName>
                                        </p:attrNameLst>
                                      </p:cBhvr>
                                      <p:tavLst>
                                        <p:tav tm="0">
                                          <p:val>
                                            <p:strVal val="ppt_w"/>
                                          </p:val>
                                        </p:tav>
                                        <p:tav tm="100000">
                                          <p:val>
                                            <p:strVal val="#ppt_w"/>
                                          </p:val>
                                        </p:tav>
                                      </p:tavLst>
                                    </p:anim>
                                    <p:anim calcmode="lin" valueType="num">
                                      <p:cBhvr additive="base">
                                        <p:cTn id="281" dur="500" fill="hold">
                                          <p:stCondLst>
                                            <p:cond delay="0"/>
                                          </p:stCondLst>
                                        </p:cTn>
                                        <p:tgtEl>
                                          <p:spTgt spid="64"/>
                                        </p:tgtEl>
                                        <p:attrNameLst>
                                          <p:attrName>ppt_h</p:attrName>
                                        </p:attrNameLst>
                                      </p:cBhvr>
                                      <p:tavLst>
                                        <p:tav tm="0">
                                          <p:val>
                                            <p:strVal val="ppt_h"/>
                                          </p:val>
                                        </p:tav>
                                        <p:tav tm="100000">
                                          <p:val>
                                            <p:strVal val="#ppt_h"/>
                                          </p:val>
                                        </p:tav>
                                      </p:tavLst>
                                    </p:anim>
                                  </p:childTnLst>
                                </p:cTn>
                              </p:par>
                            </p:childTnLst>
                          </p:cTn>
                        </p:par>
                        <p:par>
                          <p:cTn id="282" fill="hold">
                            <p:stCondLst>
                              <p:cond delay="22500"/>
                            </p:stCondLst>
                            <p:childTnLst>
                              <p:par>
                                <p:cTn id="283" presetID="35" presetClass="path" presetSubtype="0" accel="50000" decel="50000" fill="hold" grpId="1" nodeType="afterEffect">
                                  <p:stCondLst>
                                    <p:cond delay="0"/>
                                  </p:stCondLst>
                                  <p:childTnLst>
                                    <p:anim calcmode="lin" valueType="num">
                                      <p:cBhvr additive="base">
                                        <p:cTn id="284" dur="500" fill="hold">
                                          <p:stCondLst>
                                            <p:cond delay="0"/>
                                          </p:stCondLst>
                                        </p:cTn>
                                        <p:tgtEl>
                                          <p:spTgt spid="65"/>
                                        </p:tgtEl>
                                        <p:attrNameLst>
                                          <p:attrName>ppt_x</p:attrName>
                                        </p:attrNameLst>
                                      </p:cBhvr>
                                      <p:tavLst>
                                        <p:tav tm="0">
                                          <p:val>
                                            <p:strVal val="ppt_x"/>
                                          </p:val>
                                        </p:tav>
                                        <p:tav tm="100000">
                                          <p:val>
                                            <p:fltVal val="0.207917"/>
                                          </p:val>
                                        </p:tav>
                                      </p:tavLst>
                                    </p:anim>
                                    <p:anim calcmode="lin" valueType="num">
                                      <p:cBhvr additive="base">
                                        <p:cTn id="285" dur="500" fill="hold">
                                          <p:stCondLst>
                                            <p:cond delay="0"/>
                                          </p:stCondLst>
                                        </p:cTn>
                                        <p:tgtEl>
                                          <p:spTgt spid="65"/>
                                        </p:tgtEl>
                                        <p:attrNameLst>
                                          <p:attrName>ppt_y</p:attrName>
                                        </p:attrNameLst>
                                      </p:cBhvr>
                                      <p:tavLst>
                                        <p:tav tm="0">
                                          <p:val>
                                            <p:strVal val="ppt_y"/>
                                          </p:val>
                                        </p:tav>
                                        <p:tav tm="100000">
                                          <p:val>
                                            <p:fltVal val="0.459907"/>
                                          </p:val>
                                        </p:tav>
                                      </p:tavLst>
                                    </p:anim>
                                    <p:anim calcmode="lin" valueType="num">
                                      <p:cBhvr additive="base">
                                        <p:cTn id="286" dur="500" fill="hold">
                                          <p:stCondLst>
                                            <p:cond delay="0"/>
                                          </p:stCondLst>
                                        </p:cTn>
                                        <p:tgtEl>
                                          <p:spTgt spid="65"/>
                                        </p:tgtEl>
                                        <p:attrNameLst>
                                          <p:attrName>ppt_w</p:attrName>
                                        </p:attrNameLst>
                                      </p:cBhvr>
                                      <p:tavLst>
                                        <p:tav tm="0">
                                          <p:val>
                                            <p:strVal val="ppt_w"/>
                                          </p:val>
                                        </p:tav>
                                        <p:tav tm="100000">
                                          <p:val>
                                            <p:strVal val="#ppt_w"/>
                                          </p:val>
                                        </p:tav>
                                      </p:tavLst>
                                    </p:anim>
                                    <p:anim calcmode="lin" valueType="num">
                                      <p:cBhvr additive="base">
                                        <p:cTn id="287" dur="500" fill="hold">
                                          <p:stCondLst>
                                            <p:cond delay="0"/>
                                          </p:stCondLst>
                                        </p:cTn>
                                        <p:tgtEl>
                                          <p:spTgt spid="65"/>
                                        </p:tgtEl>
                                        <p:attrNameLst>
                                          <p:attrName>ppt_h</p:attrName>
                                        </p:attrNameLst>
                                      </p:cBhvr>
                                      <p:tavLst>
                                        <p:tav tm="0">
                                          <p:val>
                                            <p:strVal val="ppt_h"/>
                                          </p:val>
                                        </p:tav>
                                        <p:tav tm="100000">
                                          <p:val>
                                            <p:strVal val="#ppt_h"/>
                                          </p:val>
                                        </p:tav>
                                      </p:tavLst>
                                    </p:anim>
                                  </p:childTnLst>
                                </p:cTn>
                              </p:par>
                            </p:childTnLst>
                          </p:cTn>
                        </p:par>
                        <p:par>
                          <p:cTn id="288" fill="hold">
                            <p:stCondLst>
                              <p:cond delay="23000"/>
                            </p:stCondLst>
                            <p:childTnLst>
                              <p:par>
                                <p:cTn id="289" presetID="0" presetClass="entr" presetSubtype="0" accel="50000" fill="hold" nodeType="afterEffect">
                                  <p:stCondLst>
                                    <p:cond delay="0"/>
                                  </p:stCondLst>
                                  <p:childTnLst>
                                    <p:set>
                                      <p:cBhvr>
                                        <p:cTn id="290" dur="500" fill="hold">
                                          <p:stCondLst>
                                            <p:cond delay="0"/>
                                          </p:stCondLst>
                                        </p:cTn>
                                        <p:tgtEl>
                                          <p:spTgt spid="67"/>
                                        </p:tgtEl>
                                        <p:attrNameLst>
                                          <p:attrName>style.visibility</p:attrName>
                                        </p:attrNameLst>
                                      </p:cBhvr>
                                      <p:to>
                                        <p:strVal val="visible"/>
                                      </p:to>
                                    </p:set>
                                    <p:animScale>
                                      <p:cBhvr>
                                        <p:cTn id="291" dur="500" fill="hold">
                                          <p:stCondLst>
                                            <p:cond delay="0"/>
                                          </p:stCondLst>
                                        </p:cTn>
                                        <p:tgtEl>
                                          <p:spTgt spid="67"/>
                                        </p:tgtEl>
                                      </p:cBhvr>
                                      <p:from x="0" y="0"/>
                                      <p:to x="100000" y="100000"/>
                                    </p:animScale>
                                    <p:anim to="" calcmode="lin" valueType="num">
                                      <p:cBhvr>
                                        <p:cTn id="292" dur="500" fill="hold">
                                          <p:stCondLst>
                                            <p:cond delay="0"/>
                                          </p:stCondLst>
                                        </p:cTn>
                                        <p:tgtEl>
                                          <p:spTgt spid="67"/>
                                        </p:tgtEl>
                                        <p:attrNameLst>
                                          <p:attrName>ppt_y</p:attrName>
                                        </p:attrNameLst>
                                      </p:cBhvr>
                                      <p:tavLst>
                                        <p:tav tm="0">
                                          <p:val>
                                            <p:strVal val="#ppt_y-0.5"/>
                                          </p:val>
                                        </p:tav>
                                        <p:tav tm="100000">
                                          <p:val>
                                            <p:fltVal val="0.321898"/>
                                          </p:val>
                                        </p:tav>
                                      </p:tavLst>
                                    </p:anim>
                                    <p:animEffect filter="fade">
                                      <p:cBhvr>
                                        <p:cTn id="293" dur="500">
                                          <p:stCondLst>
                                            <p:cond delay="0"/>
                                          </p:stCondLst>
                                        </p:cTn>
                                        <p:tgtEl>
                                          <p:spTgt spid="67"/>
                                        </p:tgtEl>
                                      </p:cBhvr>
                                    </p:animEffect>
                                    <p:anim to="" calcmode="lin" valueType="num">
                                      <p:cBhvr>
                                        <p:cTn id="294" dur="500" fill="hold">
                                          <p:stCondLst>
                                            <p:cond delay="0"/>
                                          </p:stCondLst>
                                        </p:cTn>
                                        <p:tgtEl>
                                          <p:spTgt spid="67"/>
                                        </p:tgtEl>
                                        <p:attrNameLst>
                                          <p:attrName>ppt_x</p:attrName>
                                        </p:attrNameLst>
                                      </p:cBhvr>
                                      <p:tavLst>
                                        <p:tav tm="0">
                                          <p:val>
                                            <p:fltVal val="0.578"/>
                                          </p:val>
                                        </p:tav>
                                        <p:tav tm="100000">
                                          <p:val>
                                            <p:fltVal val="0.210781"/>
                                          </p:val>
                                        </p:tav>
                                      </p:tavLst>
                                    </p:anim>
                                  </p:childTnLst>
                                </p:cTn>
                              </p:par>
                            </p:childTnLst>
                          </p:cTn>
                        </p:par>
                        <p:par>
                          <p:cTn id="295" fill="hold">
                            <p:stCondLst>
                              <p:cond delay="23500"/>
                            </p:stCondLst>
                            <p:childTnLst>
                              <p:par>
                                <p:cTn id="296" presetID="35" presetClass="path" presetSubtype="0" accel="50000" decel="50000" fill="hold" grpId="9" nodeType="afterEffect">
                                  <p:stCondLst>
                                    <p:cond delay="0"/>
                                  </p:stCondLst>
                                  <p:childTnLst>
                                    <p:anim calcmode="lin" valueType="num">
                                      <p:cBhvr additive="base">
                                        <p:cTn id="297" dur="500" fill="hold">
                                          <p:stCondLst>
                                            <p:cond delay="0"/>
                                          </p:stCondLst>
                                        </p:cTn>
                                        <p:tgtEl>
                                          <p:spTgt spid="17"/>
                                        </p:tgtEl>
                                        <p:attrNameLst>
                                          <p:attrName>ppt_x</p:attrName>
                                        </p:attrNameLst>
                                      </p:cBhvr>
                                      <p:tavLst>
                                        <p:tav tm="0">
                                          <p:val>
                                            <p:strVal val="ppt_x"/>
                                          </p:val>
                                        </p:tav>
                                        <p:tav tm="100000">
                                          <p:val>
                                            <p:fltVal val="0.5"/>
                                          </p:val>
                                        </p:tav>
                                      </p:tavLst>
                                    </p:anim>
                                    <p:anim calcmode="lin" valueType="num">
                                      <p:cBhvr additive="base">
                                        <p:cTn id="298" dur="500" fill="hold">
                                          <p:stCondLst>
                                            <p:cond delay="0"/>
                                          </p:stCondLst>
                                        </p:cTn>
                                        <p:tgtEl>
                                          <p:spTgt spid="17"/>
                                        </p:tgtEl>
                                        <p:attrNameLst>
                                          <p:attrName>ppt_y</p:attrName>
                                        </p:attrNameLst>
                                      </p:cBhvr>
                                      <p:tavLst>
                                        <p:tav tm="0">
                                          <p:val>
                                            <p:strVal val="ppt_y"/>
                                          </p:val>
                                        </p:tav>
                                        <p:tav tm="100000">
                                          <p:val>
                                            <p:fltVal val="0.919537"/>
                                          </p:val>
                                        </p:tav>
                                      </p:tavLst>
                                    </p:anim>
                                    <p:anim calcmode="lin" valueType="num">
                                      <p:cBhvr additive="base">
                                        <p:cTn id="299" dur="500" fill="hold">
                                          <p:stCondLst>
                                            <p:cond delay="0"/>
                                          </p:stCondLst>
                                        </p:cTn>
                                        <p:tgtEl>
                                          <p:spTgt spid="17"/>
                                        </p:tgtEl>
                                        <p:attrNameLst>
                                          <p:attrName>ppt_w</p:attrName>
                                        </p:attrNameLst>
                                      </p:cBhvr>
                                      <p:tavLst>
                                        <p:tav tm="0">
                                          <p:val>
                                            <p:strVal val="ppt_w"/>
                                          </p:val>
                                        </p:tav>
                                        <p:tav tm="100000">
                                          <p:val>
                                            <p:strVal val="#ppt_w"/>
                                          </p:val>
                                        </p:tav>
                                      </p:tavLst>
                                    </p:anim>
                                    <p:anim calcmode="lin" valueType="num">
                                      <p:cBhvr additive="base">
                                        <p:cTn id="300" dur="500" fill="hold">
                                          <p:stCondLst>
                                            <p:cond delay="0"/>
                                          </p:stCondLst>
                                        </p:cTn>
                                        <p:tgtEl>
                                          <p:spTgt spid="17"/>
                                        </p:tgtEl>
                                        <p:attrNameLst>
                                          <p:attrName>ppt_h</p:attrName>
                                        </p:attrNameLst>
                                      </p:cBhvr>
                                      <p:tavLst>
                                        <p:tav tm="0">
                                          <p:val>
                                            <p:strVal val="ppt_h"/>
                                          </p:val>
                                        </p:tav>
                                        <p:tav tm="100000">
                                          <p:val>
                                            <p:strVal val="#ppt_h"/>
                                          </p:val>
                                        </p:tav>
                                      </p:tavLst>
                                    </p:anim>
                                  </p:childTnLst>
                                </p:cTn>
                              </p:par>
                            </p:childTnLst>
                          </p:cTn>
                        </p:par>
                        <p:par>
                          <p:cTn id="301" fill="hold">
                            <p:stCondLst>
                              <p:cond delay="24000"/>
                            </p:stCondLst>
                            <p:childTnLst>
                              <p:par>
                                <p:cTn id="302" presetID="35" presetClass="path" presetSubtype="0" accel="50000" decel="50000" fill="hold" nodeType="afterEffect">
                                  <p:stCondLst>
                                    <p:cond delay="0"/>
                                  </p:stCondLst>
                                  <p:childTnLst>
                                    <p:anim calcmode="lin" valueType="num">
                                      <p:cBhvr additive="base">
                                        <p:cTn id="303" dur="500" fill="hold">
                                          <p:stCondLst>
                                            <p:cond delay="0"/>
                                          </p:stCondLst>
                                        </p:cTn>
                                        <p:tgtEl>
                                          <p:spTgt spid="59"/>
                                        </p:tgtEl>
                                        <p:attrNameLst>
                                          <p:attrName>ppt_x</p:attrName>
                                        </p:attrNameLst>
                                      </p:cBhvr>
                                      <p:tavLst>
                                        <p:tav tm="0">
                                          <p:val>
                                            <p:strVal val="ppt_x"/>
                                          </p:val>
                                        </p:tav>
                                        <p:tav tm="100000">
                                          <p:val>
                                            <p:fltVal val="0.211615"/>
                                          </p:val>
                                        </p:tav>
                                      </p:tavLst>
                                    </p:anim>
                                    <p:anim calcmode="lin" valueType="num">
                                      <p:cBhvr additive="base">
                                        <p:cTn id="304" dur="500" fill="hold">
                                          <p:stCondLst>
                                            <p:cond delay="0"/>
                                          </p:stCondLst>
                                        </p:cTn>
                                        <p:tgtEl>
                                          <p:spTgt spid="59"/>
                                        </p:tgtEl>
                                        <p:attrNameLst>
                                          <p:attrName>ppt_y</p:attrName>
                                        </p:attrNameLst>
                                      </p:cBhvr>
                                      <p:tavLst>
                                        <p:tav tm="0">
                                          <p:val>
                                            <p:strVal val="ppt_y"/>
                                          </p:val>
                                        </p:tav>
                                        <p:tav tm="100000">
                                          <p:val>
                                            <p:fltVal val="0.679491"/>
                                          </p:val>
                                        </p:tav>
                                      </p:tavLst>
                                    </p:anim>
                                    <p:anim calcmode="lin" valueType="num">
                                      <p:cBhvr additive="base">
                                        <p:cTn id="305" dur="500" fill="hold">
                                          <p:stCondLst>
                                            <p:cond delay="0"/>
                                          </p:stCondLst>
                                        </p:cTn>
                                        <p:tgtEl>
                                          <p:spTgt spid="59"/>
                                        </p:tgtEl>
                                        <p:attrNameLst>
                                          <p:attrName>ppt_w</p:attrName>
                                        </p:attrNameLst>
                                      </p:cBhvr>
                                      <p:tavLst>
                                        <p:tav tm="0">
                                          <p:val>
                                            <p:strVal val="ppt_w"/>
                                          </p:val>
                                        </p:tav>
                                        <p:tav tm="100000">
                                          <p:val>
                                            <p:strVal val="#ppt_w"/>
                                          </p:val>
                                        </p:tav>
                                      </p:tavLst>
                                    </p:anim>
                                    <p:anim calcmode="lin" valueType="num">
                                      <p:cBhvr additive="base">
                                        <p:cTn id="306" dur="500" fill="hold">
                                          <p:stCondLst>
                                            <p:cond delay="0"/>
                                          </p:stCondLst>
                                        </p:cTn>
                                        <p:tgtEl>
                                          <p:spTgt spid="59"/>
                                        </p:tgtEl>
                                        <p:attrNameLst>
                                          <p:attrName>ppt_h</p:attrName>
                                        </p:attrNameLst>
                                      </p:cBhvr>
                                      <p:tavLst>
                                        <p:tav tm="0">
                                          <p:val>
                                            <p:strVal val="ppt_h"/>
                                          </p:val>
                                        </p:tav>
                                        <p:tav tm="100000">
                                          <p:val>
                                            <p:strVal val="#ppt_h"/>
                                          </p:val>
                                        </p:tav>
                                      </p:tavLst>
                                    </p:anim>
                                  </p:childTnLst>
                                </p:cTn>
                              </p:par>
                            </p:childTnLst>
                          </p:cTn>
                        </p:par>
                        <p:par>
                          <p:cTn id="307" fill="hold">
                            <p:stCondLst>
                              <p:cond delay="24500"/>
                            </p:stCondLst>
                            <p:childTnLst>
                              <p:par>
                                <p:cTn id="308" presetID="35" presetClass="path" presetSubtype="0" accel="50000" decel="50000" fill="hold" nodeType="afterEffect">
                                  <p:stCondLst>
                                    <p:cond delay="0"/>
                                  </p:stCondLst>
                                  <p:childTnLst>
                                    <p:anim calcmode="lin" valueType="num">
                                      <p:cBhvr additive="base">
                                        <p:cTn id="309" dur="500" fill="hold">
                                          <p:stCondLst>
                                            <p:cond delay="0"/>
                                          </p:stCondLst>
                                        </p:cTn>
                                        <p:tgtEl>
                                          <p:spTgt spid="60"/>
                                        </p:tgtEl>
                                        <p:attrNameLst>
                                          <p:attrName>ppt_x</p:attrName>
                                        </p:attrNameLst>
                                      </p:cBhvr>
                                      <p:tavLst>
                                        <p:tav tm="0">
                                          <p:val>
                                            <p:strVal val="ppt_x"/>
                                          </p:val>
                                        </p:tav>
                                        <p:tav tm="100000">
                                          <p:val>
                                            <p:fltVal val="0.82224"/>
                                          </p:val>
                                        </p:tav>
                                      </p:tavLst>
                                    </p:anim>
                                    <p:anim calcmode="lin" valueType="num">
                                      <p:cBhvr additive="base">
                                        <p:cTn id="310" dur="500" fill="hold">
                                          <p:stCondLst>
                                            <p:cond delay="0"/>
                                          </p:stCondLst>
                                        </p:cTn>
                                        <p:tgtEl>
                                          <p:spTgt spid="60"/>
                                        </p:tgtEl>
                                        <p:attrNameLst>
                                          <p:attrName>ppt_y</p:attrName>
                                        </p:attrNameLst>
                                      </p:cBhvr>
                                      <p:tavLst>
                                        <p:tav tm="0">
                                          <p:val>
                                            <p:strVal val="ppt_y"/>
                                          </p:val>
                                        </p:tav>
                                        <p:tav tm="100000">
                                          <p:val>
                                            <p:fltVal val="0.677824"/>
                                          </p:val>
                                        </p:tav>
                                      </p:tavLst>
                                    </p:anim>
                                    <p:anim calcmode="lin" valueType="num">
                                      <p:cBhvr additive="base">
                                        <p:cTn id="311" dur="500" fill="hold">
                                          <p:stCondLst>
                                            <p:cond delay="0"/>
                                          </p:stCondLst>
                                        </p:cTn>
                                        <p:tgtEl>
                                          <p:spTgt spid="60"/>
                                        </p:tgtEl>
                                        <p:attrNameLst>
                                          <p:attrName>ppt_w</p:attrName>
                                        </p:attrNameLst>
                                      </p:cBhvr>
                                      <p:tavLst>
                                        <p:tav tm="0">
                                          <p:val>
                                            <p:strVal val="ppt_w"/>
                                          </p:val>
                                        </p:tav>
                                        <p:tav tm="100000">
                                          <p:val>
                                            <p:strVal val="#ppt_w"/>
                                          </p:val>
                                        </p:tav>
                                      </p:tavLst>
                                    </p:anim>
                                    <p:anim calcmode="lin" valueType="num">
                                      <p:cBhvr additive="base">
                                        <p:cTn id="312" dur="500" fill="hold">
                                          <p:stCondLst>
                                            <p:cond delay="0"/>
                                          </p:stCondLst>
                                        </p:cTn>
                                        <p:tgtEl>
                                          <p:spTgt spid="60"/>
                                        </p:tgtEl>
                                        <p:attrNameLst>
                                          <p:attrName>ppt_h</p:attrName>
                                        </p:attrNameLst>
                                      </p:cBhvr>
                                      <p:tavLst>
                                        <p:tav tm="0">
                                          <p:val>
                                            <p:strVal val="ppt_h"/>
                                          </p:val>
                                        </p:tav>
                                        <p:tav tm="100000">
                                          <p:val>
                                            <p:strVal val="#ppt_h"/>
                                          </p:val>
                                        </p:tav>
                                      </p:tavLst>
                                    </p:anim>
                                  </p:childTnLst>
                                </p:cTn>
                              </p:par>
                            </p:childTnLst>
                          </p:cTn>
                        </p:par>
                        <p:par>
                          <p:cTn id="313" fill="hold">
                            <p:stCondLst>
                              <p:cond delay="25000"/>
                            </p:stCondLst>
                            <p:childTnLst>
                              <p:par>
                                <p:cTn id="314" presetID="35" presetClass="path" presetSubtype="0" accel="50000" decel="50000" fill="hold" nodeType="afterEffect">
                                  <p:stCondLst>
                                    <p:cond delay="0"/>
                                  </p:stCondLst>
                                  <p:childTnLst>
                                    <p:anim calcmode="lin" valueType="num">
                                      <p:cBhvr additive="base">
                                        <p:cTn id="315" dur="500" fill="hold">
                                          <p:stCondLst>
                                            <p:cond delay="0"/>
                                          </p:stCondLst>
                                        </p:cTn>
                                        <p:tgtEl>
                                          <p:spTgt spid="61"/>
                                        </p:tgtEl>
                                        <p:attrNameLst>
                                          <p:attrName>ppt_x</p:attrName>
                                        </p:attrNameLst>
                                      </p:cBhvr>
                                      <p:tavLst>
                                        <p:tav tm="0">
                                          <p:val>
                                            <p:strVal val="ppt_x"/>
                                          </p:val>
                                        </p:tav>
                                        <p:tav tm="100000">
                                          <p:val>
                                            <p:fltVal val="0.520469"/>
                                          </p:val>
                                        </p:tav>
                                      </p:tavLst>
                                    </p:anim>
                                    <p:anim calcmode="lin" valueType="num">
                                      <p:cBhvr additive="base">
                                        <p:cTn id="316" dur="500" fill="hold">
                                          <p:stCondLst>
                                            <p:cond delay="0"/>
                                          </p:stCondLst>
                                        </p:cTn>
                                        <p:tgtEl>
                                          <p:spTgt spid="61"/>
                                        </p:tgtEl>
                                        <p:attrNameLst>
                                          <p:attrName>ppt_y</p:attrName>
                                        </p:attrNameLst>
                                      </p:cBhvr>
                                      <p:tavLst>
                                        <p:tav tm="0">
                                          <p:val>
                                            <p:strVal val="ppt_y"/>
                                          </p:val>
                                        </p:tav>
                                        <p:tav tm="100000">
                                          <p:val>
                                            <p:fltVal val="0.679491"/>
                                          </p:val>
                                        </p:tav>
                                      </p:tavLst>
                                    </p:anim>
                                    <p:anim calcmode="lin" valueType="num">
                                      <p:cBhvr additive="base">
                                        <p:cTn id="317" dur="500" fill="hold">
                                          <p:stCondLst>
                                            <p:cond delay="0"/>
                                          </p:stCondLst>
                                        </p:cTn>
                                        <p:tgtEl>
                                          <p:spTgt spid="61"/>
                                        </p:tgtEl>
                                        <p:attrNameLst>
                                          <p:attrName>ppt_w</p:attrName>
                                        </p:attrNameLst>
                                      </p:cBhvr>
                                      <p:tavLst>
                                        <p:tav tm="0">
                                          <p:val>
                                            <p:strVal val="ppt_w"/>
                                          </p:val>
                                        </p:tav>
                                        <p:tav tm="100000">
                                          <p:val>
                                            <p:strVal val="#ppt_w"/>
                                          </p:val>
                                        </p:tav>
                                      </p:tavLst>
                                    </p:anim>
                                    <p:anim calcmode="lin" valueType="num">
                                      <p:cBhvr additive="base">
                                        <p:cTn id="318" dur="500" fill="hold">
                                          <p:stCondLst>
                                            <p:cond delay="0"/>
                                          </p:stCondLst>
                                        </p:cTn>
                                        <p:tgtEl>
                                          <p:spTgt spid="61"/>
                                        </p:tgtEl>
                                        <p:attrNameLst>
                                          <p:attrName>ppt_h</p:attrName>
                                        </p:attrNameLst>
                                      </p:cBhvr>
                                      <p:tavLst>
                                        <p:tav tm="0">
                                          <p:val>
                                            <p:strVal val="ppt_h"/>
                                          </p:val>
                                        </p:tav>
                                        <p:tav tm="100000">
                                          <p:val>
                                            <p:strVal val="#ppt_h"/>
                                          </p:val>
                                        </p:tav>
                                      </p:tavLst>
                                    </p:anim>
                                  </p:childTnLst>
                                </p:cTn>
                              </p:par>
                            </p:childTnLst>
                          </p:cTn>
                        </p:par>
                        <p:par>
                          <p:cTn id="319" fill="hold">
                            <p:stCondLst>
                              <p:cond delay="25500"/>
                            </p:stCondLst>
                            <p:childTnLst>
                              <p:par>
                                <p:cTn id="320" presetID="35" presetClass="path" presetSubtype="0" accel="50000" decel="50000" fill="hold" grpId="5" nodeType="afterEffect">
                                  <p:stCondLst>
                                    <p:cond delay="0"/>
                                  </p:stCondLst>
                                  <p:childTnLst>
                                    <p:anim calcmode="lin" valueType="num">
                                      <p:cBhvr additive="base">
                                        <p:cTn id="321" dur="500" fill="hold">
                                          <p:stCondLst>
                                            <p:cond delay="0"/>
                                          </p:stCondLst>
                                        </p:cTn>
                                        <p:tgtEl>
                                          <p:spTgt spid="62"/>
                                        </p:tgtEl>
                                        <p:attrNameLst>
                                          <p:attrName>ppt_x</p:attrName>
                                        </p:attrNameLst>
                                      </p:cBhvr>
                                      <p:tavLst>
                                        <p:tav tm="0">
                                          <p:val>
                                            <p:strVal val="ppt_x"/>
                                          </p:val>
                                        </p:tav>
                                        <p:tav tm="100000">
                                          <p:val>
                                            <p:fltVal val="0.207448"/>
                                          </p:val>
                                        </p:tav>
                                      </p:tavLst>
                                    </p:anim>
                                    <p:anim calcmode="lin" valueType="num">
                                      <p:cBhvr additive="base">
                                        <p:cTn id="322" dur="500" fill="hold">
                                          <p:stCondLst>
                                            <p:cond delay="0"/>
                                          </p:stCondLst>
                                        </p:cTn>
                                        <p:tgtEl>
                                          <p:spTgt spid="62"/>
                                        </p:tgtEl>
                                        <p:attrNameLst>
                                          <p:attrName>ppt_y</p:attrName>
                                        </p:attrNameLst>
                                      </p:cBhvr>
                                      <p:tavLst>
                                        <p:tav tm="0">
                                          <p:val>
                                            <p:strVal val="ppt_y"/>
                                          </p:val>
                                        </p:tav>
                                        <p:tav tm="100000">
                                          <p:val>
                                            <p:fltVal val="0.825185"/>
                                          </p:val>
                                        </p:tav>
                                      </p:tavLst>
                                    </p:anim>
                                    <p:anim calcmode="lin" valueType="num">
                                      <p:cBhvr additive="base">
                                        <p:cTn id="323" dur="500" fill="hold">
                                          <p:stCondLst>
                                            <p:cond delay="0"/>
                                          </p:stCondLst>
                                        </p:cTn>
                                        <p:tgtEl>
                                          <p:spTgt spid="62"/>
                                        </p:tgtEl>
                                        <p:attrNameLst>
                                          <p:attrName>ppt_w</p:attrName>
                                        </p:attrNameLst>
                                      </p:cBhvr>
                                      <p:tavLst>
                                        <p:tav tm="0">
                                          <p:val>
                                            <p:strVal val="ppt_w"/>
                                          </p:val>
                                        </p:tav>
                                        <p:tav tm="100000">
                                          <p:val>
                                            <p:strVal val="#ppt_w"/>
                                          </p:val>
                                        </p:tav>
                                      </p:tavLst>
                                    </p:anim>
                                    <p:anim calcmode="lin" valueType="num">
                                      <p:cBhvr additive="base">
                                        <p:cTn id="324" dur="500" fill="hold">
                                          <p:stCondLst>
                                            <p:cond delay="0"/>
                                          </p:stCondLst>
                                        </p:cTn>
                                        <p:tgtEl>
                                          <p:spTgt spid="62"/>
                                        </p:tgtEl>
                                        <p:attrNameLst>
                                          <p:attrName>ppt_h</p:attrName>
                                        </p:attrNameLst>
                                      </p:cBhvr>
                                      <p:tavLst>
                                        <p:tav tm="0">
                                          <p:val>
                                            <p:strVal val="ppt_h"/>
                                          </p:val>
                                        </p:tav>
                                        <p:tav tm="100000">
                                          <p:val>
                                            <p:strVal val="#ppt_h"/>
                                          </p:val>
                                        </p:tav>
                                      </p:tavLst>
                                    </p:anim>
                                  </p:childTnLst>
                                </p:cTn>
                              </p:par>
                            </p:childTnLst>
                          </p:cTn>
                        </p:par>
                        <p:par>
                          <p:cTn id="325" fill="hold">
                            <p:stCondLst>
                              <p:cond delay="26000"/>
                            </p:stCondLst>
                            <p:childTnLst>
                              <p:par>
                                <p:cTn id="326" presetID="35" presetClass="path" presetSubtype="0" accel="50000" decel="50000" fill="hold" grpId="4" nodeType="afterEffect">
                                  <p:stCondLst>
                                    <p:cond delay="0"/>
                                  </p:stCondLst>
                                  <p:childTnLst>
                                    <p:anim calcmode="lin" valueType="num">
                                      <p:cBhvr additive="base">
                                        <p:cTn id="327" dur="500" fill="hold">
                                          <p:stCondLst>
                                            <p:cond delay="0"/>
                                          </p:stCondLst>
                                        </p:cTn>
                                        <p:tgtEl>
                                          <p:spTgt spid="63"/>
                                        </p:tgtEl>
                                        <p:attrNameLst>
                                          <p:attrName>ppt_x</p:attrName>
                                        </p:attrNameLst>
                                      </p:cBhvr>
                                      <p:tavLst>
                                        <p:tav tm="0">
                                          <p:val>
                                            <p:strVal val="ppt_x"/>
                                          </p:val>
                                        </p:tav>
                                        <p:tav tm="100000">
                                          <p:val>
                                            <p:fltVal val="0.513021"/>
                                          </p:val>
                                        </p:tav>
                                      </p:tavLst>
                                    </p:anim>
                                    <p:anim calcmode="lin" valueType="num">
                                      <p:cBhvr additive="base">
                                        <p:cTn id="328" dur="500" fill="hold">
                                          <p:stCondLst>
                                            <p:cond delay="0"/>
                                          </p:stCondLst>
                                        </p:cTn>
                                        <p:tgtEl>
                                          <p:spTgt spid="63"/>
                                        </p:tgtEl>
                                        <p:attrNameLst>
                                          <p:attrName>ppt_y</p:attrName>
                                        </p:attrNameLst>
                                      </p:cBhvr>
                                      <p:tavLst>
                                        <p:tav tm="0">
                                          <p:val>
                                            <p:strVal val="ppt_y"/>
                                          </p:val>
                                        </p:tav>
                                        <p:tav tm="100000">
                                          <p:val>
                                            <p:fltVal val="0.825278"/>
                                          </p:val>
                                        </p:tav>
                                      </p:tavLst>
                                    </p:anim>
                                    <p:anim calcmode="lin" valueType="num">
                                      <p:cBhvr additive="base">
                                        <p:cTn id="329" dur="500" fill="hold">
                                          <p:stCondLst>
                                            <p:cond delay="0"/>
                                          </p:stCondLst>
                                        </p:cTn>
                                        <p:tgtEl>
                                          <p:spTgt spid="63"/>
                                        </p:tgtEl>
                                        <p:attrNameLst>
                                          <p:attrName>ppt_w</p:attrName>
                                        </p:attrNameLst>
                                      </p:cBhvr>
                                      <p:tavLst>
                                        <p:tav tm="0">
                                          <p:val>
                                            <p:strVal val="ppt_w"/>
                                          </p:val>
                                        </p:tav>
                                        <p:tav tm="100000">
                                          <p:val>
                                            <p:strVal val="#ppt_w"/>
                                          </p:val>
                                        </p:tav>
                                      </p:tavLst>
                                    </p:anim>
                                    <p:anim calcmode="lin" valueType="num">
                                      <p:cBhvr additive="base">
                                        <p:cTn id="330" dur="500" fill="hold">
                                          <p:stCondLst>
                                            <p:cond delay="0"/>
                                          </p:stCondLst>
                                        </p:cTn>
                                        <p:tgtEl>
                                          <p:spTgt spid="63"/>
                                        </p:tgtEl>
                                        <p:attrNameLst>
                                          <p:attrName>ppt_h</p:attrName>
                                        </p:attrNameLst>
                                      </p:cBhvr>
                                      <p:tavLst>
                                        <p:tav tm="0">
                                          <p:val>
                                            <p:strVal val="ppt_h"/>
                                          </p:val>
                                        </p:tav>
                                        <p:tav tm="100000">
                                          <p:val>
                                            <p:strVal val="#ppt_h"/>
                                          </p:val>
                                        </p:tav>
                                      </p:tavLst>
                                    </p:anim>
                                  </p:childTnLst>
                                </p:cTn>
                              </p:par>
                            </p:childTnLst>
                          </p:cTn>
                        </p:par>
                        <p:par>
                          <p:cTn id="331" fill="hold">
                            <p:stCondLst>
                              <p:cond delay="26500"/>
                            </p:stCondLst>
                            <p:childTnLst>
                              <p:par>
                                <p:cTn id="332" presetID="35" presetClass="path" presetSubtype="0" accel="50000" decel="50000" fill="hold" grpId="3" nodeType="afterEffect">
                                  <p:stCondLst>
                                    <p:cond delay="0"/>
                                  </p:stCondLst>
                                  <p:childTnLst>
                                    <p:anim calcmode="lin" valueType="num">
                                      <p:cBhvr additive="base">
                                        <p:cTn id="333" dur="500" fill="hold">
                                          <p:stCondLst>
                                            <p:cond delay="0"/>
                                          </p:stCondLst>
                                        </p:cTn>
                                        <p:tgtEl>
                                          <p:spTgt spid="64"/>
                                        </p:tgtEl>
                                        <p:attrNameLst>
                                          <p:attrName>ppt_x</p:attrName>
                                        </p:attrNameLst>
                                      </p:cBhvr>
                                      <p:tavLst>
                                        <p:tav tm="0">
                                          <p:val>
                                            <p:strVal val="ppt_x"/>
                                          </p:val>
                                        </p:tav>
                                        <p:tav tm="100000">
                                          <p:val>
                                            <p:fltVal val="0.81125"/>
                                          </p:val>
                                        </p:tav>
                                      </p:tavLst>
                                    </p:anim>
                                    <p:anim calcmode="lin" valueType="num">
                                      <p:cBhvr additive="base">
                                        <p:cTn id="334" dur="500" fill="hold">
                                          <p:stCondLst>
                                            <p:cond delay="0"/>
                                          </p:stCondLst>
                                        </p:cTn>
                                        <p:tgtEl>
                                          <p:spTgt spid="64"/>
                                        </p:tgtEl>
                                        <p:attrNameLst>
                                          <p:attrName>ppt_y</p:attrName>
                                        </p:attrNameLst>
                                      </p:cBhvr>
                                      <p:tavLst>
                                        <p:tav tm="0">
                                          <p:val>
                                            <p:strVal val="ppt_y"/>
                                          </p:val>
                                        </p:tav>
                                        <p:tav tm="100000">
                                          <p:val>
                                            <p:fltVal val="0.846065"/>
                                          </p:val>
                                        </p:tav>
                                      </p:tavLst>
                                    </p:anim>
                                    <p:anim calcmode="lin" valueType="num">
                                      <p:cBhvr additive="base">
                                        <p:cTn id="335" dur="500" fill="hold">
                                          <p:stCondLst>
                                            <p:cond delay="0"/>
                                          </p:stCondLst>
                                        </p:cTn>
                                        <p:tgtEl>
                                          <p:spTgt spid="64"/>
                                        </p:tgtEl>
                                        <p:attrNameLst>
                                          <p:attrName>ppt_w</p:attrName>
                                        </p:attrNameLst>
                                      </p:cBhvr>
                                      <p:tavLst>
                                        <p:tav tm="0">
                                          <p:val>
                                            <p:strVal val="ppt_w"/>
                                          </p:val>
                                        </p:tav>
                                        <p:tav tm="100000">
                                          <p:val>
                                            <p:strVal val="#ppt_w"/>
                                          </p:val>
                                        </p:tav>
                                      </p:tavLst>
                                    </p:anim>
                                    <p:anim calcmode="lin" valueType="num">
                                      <p:cBhvr additive="base">
                                        <p:cTn id="336" dur="500" fill="hold">
                                          <p:stCondLst>
                                            <p:cond delay="0"/>
                                          </p:stCondLst>
                                        </p:cTn>
                                        <p:tgtEl>
                                          <p:spTgt spid="64"/>
                                        </p:tgtEl>
                                        <p:attrNameLst>
                                          <p:attrName>ppt_h</p:attrName>
                                        </p:attrNameLst>
                                      </p:cBhvr>
                                      <p:tavLst>
                                        <p:tav tm="0">
                                          <p:val>
                                            <p:strVal val="ppt_h"/>
                                          </p:val>
                                        </p:tav>
                                        <p:tav tm="100000">
                                          <p:val>
                                            <p:strVal val="#ppt_h"/>
                                          </p:val>
                                        </p:tav>
                                      </p:tavLst>
                                    </p:anim>
                                  </p:childTnLst>
                                </p:cTn>
                              </p:par>
                            </p:childTnLst>
                          </p:cTn>
                        </p:par>
                        <p:par>
                          <p:cTn id="337" fill="hold">
                            <p:stCondLst>
                              <p:cond delay="27000"/>
                            </p:stCondLst>
                            <p:childTnLst>
                              <p:par>
                                <p:cTn id="338" presetID="35" presetClass="path" presetSubtype="0" accel="50000" decel="50000" fill="hold" grpId="2" nodeType="afterEffect">
                                  <p:stCondLst>
                                    <p:cond delay="0"/>
                                  </p:stCondLst>
                                  <p:childTnLst>
                                    <p:anim calcmode="lin" valueType="num">
                                      <p:cBhvr additive="base">
                                        <p:cTn id="339" dur="500" fill="hold">
                                          <p:stCondLst>
                                            <p:cond delay="0"/>
                                          </p:stCondLst>
                                        </p:cTn>
                                        <p:tgtEl>
                                          <p:spTgt spid="65"/>
                                        </p:tgtEl>
                                        <p:attrNameLst>
                                          <p:attrName>ppt_x</p:attrName>
                                        </p:attrNameLst>
                                      </p:cBhvr>
                                      <p:tavLst>
                                        <p:tav tm="0">
                                          <p:val>
                                            <p:strVal val="ppt_x"/>
                                          </p:val>
                                        </p:tav>
                                        <p:tav tm="100000">
                                          <p:val>
                                            <p:fltVal val="0.208333"/>
                                          </p:val>
                                        </p:tav>
                                      </p:tavLst>
                                    </p:anim>
                                    <p:anim calcmode="lin" valueType="num">
                                      <p:cBhvr additive="base">
                                        <p:cTn id="340" dur="500" fill="hold">
                                          <p:stCondLst>
                                            <p:cond delay="0"/>
                                          </p:stCondLst>
                                        </p:cTn>
                                        <p:tgtEl>
                                          <p:spTgt spid="65"/>
                                        </p:tgtEl>
                                        <p:attrNameLst>
                                          <p:attrName>ppt_y</p:attrName>
                                        </p:attrNameLst>
                                      </p:cBhvr>
                                      <p:tavLst>
                                        <p:tav tm="0">
                                          <p:val>
                                            <p:strVal val="ppt_y"/>
                                          </p:val>
                                        </p:tav>
                                        <p:tav tm="100000">
                                          <p:val>
                                            <p:fltVal val="0.459907"/>
                                          </p:val>
                                        </p:tav>
                                      </p:tavLst>
                                    </p:anim>
                                    <p:anim calcmode="lin" valueType="num">
                                      <p:cBhvr additive="base">
                                        <p:cTn id="341" dur="500" fill="hold">
                                          <p:stCondLst>
                                            <p:cond delay="0"/>
                                          </p:stCondLst>
                                        </p:cTn>
                                        <p:tgtEl>
                                          <p:spTgt spid="65"/>
                                        </p:tgtEl>
                                        <p:attrNameLst>
                                          <p:attrName>ppt_w</p:attrName>
                                        </p:attrNameLst>
                                      </p:cBhvr>
                                      <p:tavLst>
                                        <p:tav tm="0">
                                          <p:val>
                                            <p:strVal val="ppt_w"/>
                                          </p:val>
                                        </p:tav>
                                        <p:tav tm="100000">
                                          <p:val>
                                            <p:strVal val="#ppt_w"/>
                                          </p:val>
                                        </p:tav>
                                      </p:tavLst>
                                    </p:anim>
                                    <p:anim calcmode="lin" valueType="num">
                                      <p:cBhvr additive="base">
                                        <p:cTn id="342" dur="500" fill="hold">
                                          <p:stCondLst>
                                            <p:cond delay="0"/>
                                          </p:stCondLst>
                                        </p:cTn>
                                        <p:tgtEl>
                                          <p:spTgt spid="65"/>
                                        </p:tgtEl>
                                        <p:attrNameLst>
                                          <p:attrName>ppt_h</p:attrName>
                                        </p:attrNameLst>
                                      </p:cBhvr>
                                      <p:tavLst>
                                        <p:tav tm="0">
                                          <p:val>
                                            <p:strVal val="ppt_h"/>
                                          </p:val>
                                        </p:tav>
                                        <p:tav tm="100000">
                                          <p:val>
                                            <p:strVal val="#ppt_h"/>
                                          </p:val>
                                        </p:tav>
                                      </p:tavLst>
                                    </p:anim>
                                  </p:childTnLst>
                                </p:cTn>
                              </p:par>
                            </p:childTnLst>
                          </p:cTn>
                        </p:par>
                        <p:par>
                          <p:cTn id="343" fill="hold">
                            <p:stCondLst>
                              <p:cond delay="27500"/>
                            </p:stCondLst>
                            <p:childTnLst>
                              <p:par>
                                <p:cTn id="344" presetID="35" presetClass="path" presetSubtype="0" accel="50000" decel="50000" fill="hold" nodeType="afterEffect">
                                  <p:stCondLst>
                                    <p:cond delay="0"/>
                                  </p:stCondLst>
                                  <p:childTnLst>
                                    <p:anim calcmode="lin" valueType="num">
                                      <p:cBhvr additive="base">
                                        <p:cTn id="345" dur="500" fill="hold">
                                          <p:stCondLst>
                                            <p:cond delay="0"/>
                                          </p:stCondLst>
                                        </p:cTn>
                                        <p:tgtEl>
                                          <p:spTgt spid="66"/>
                                        </p:tgtEl>
                                        <p:attrNameLst>
                                          <p:attrName>ppt_x</p:attrName>
                                        </p:attrNameLst>
                                      </p:cBhvr>
                                      <p:tavLst>
                                        <p:tav tm="0">
                                          <p:val>
                                            <p:strVal val="ppt_x"/>
                                          </p:val>
                                        </p:tav>
                                        <p:tav tm="100000">
                                          <p:val>
                                            <p:fltVal val="0.822578"/>
                                          </p:val>
                                        </p:tav>
                                      </p:tavLst>
                                    </p:anim>
                                    <p:anim calcmode="lin" valueType="num">
                                      <p:cBhvr additive="base">
                                        <p:cTn id="346" dur="500" fill="hold">
                                          <p:stCondLst>
                                            <p:cond delay="0"/>
                                          </p:stCondLst>
                                        </p:cTn>
                                        <p:tgtEl>
                                          <p:spTgt spid="66"/>
                                        </p:tgtEl>
                                        <p:attrNameLst>
                                          <p:attrName>ppt_y</p:attrName>
                                        </p:attrNameLst>
                                      </p:cBhvr>
                                      <p:tavLst>
                                        <p:tav tm="0">
                                          <p:val>
                                            <p:strVal val="ppt_y"/>
                                          </p:val>
                                        </p:tav>
                                        <p:tav tm="100000">
                                          <p:val>
                                            <p:fltVal val="0.321898"/>
                                          </p:val>
                                        </p:tav>
                                      </p:tavLst>
                                    </p:anim>
                                    <p:anim calcmode="lin" valueType="num">
                                      <p:cBhvr additive="base">
                                        <p:cTn id="347" dur="500" fill="hold">
                                          <p:stCondLst>
                                            <p:cond delay="0"/>
                                          </p:stCondLst>
                                        </p:cTn>
                                        <p:tgtEl>
                                          <p:spTgt spid="66"/>
                                        </p:tgtEl>
                                        <p:attrNameLst>
                                          <p:attrName>ppt_w</p:attrName>
                                        </p:attrNameLst>
                                      </p:cBhvr>
                                      <p:tavLst>
                                        <p:tav tm="0">
                                          <p:val>
                                            <p:strVal val="ppt_w"/>
                                          </p:val>
                                        </p:tav>
                                        <p:tav tm="100000">
                                          <p:val>
                                            <p:strVal val="#ppt_w"/>
                                          </p:val>
                                        </p:tav>
                                      </p:tavLst>
                                    </p:anim>
                                    <p:anim calcmode="lin" valueType="num">
                                      <p:cBhvr additive="base">
                                        <p:cTn id="348" dur="500" fill="hold">
                                          <p:stCondLst>
                                            <p:cond delay="0"/>
                                          </p:stCondLst>
                                        </p:cTn>
                                        <p:tgtEl>
                                          <p:spTgt spid="66"/>
                                        </p:tgtEl>
                                        <p:attrNameLst>
                                          <p:attrName>ppt_h</p:attrName>
                                        </p:attrNameLst>
                                      </p:cBhvr>
                                      <p:tavLst>
                                        <p:tav tm="0">
                                          <p:val>
                                            <p:strVal val="ppt_h"/>
                                          </p:val>
                                        </p:tav>
                                        <p:tav tm="100000">
                                          <p:val>
                                            <p:strVal val="#ppt_h"/>
                                          </p:val>
                                        </p:tav>
                                      </p:tavLst>
                                    </p:anim>
                                  </p:childTnLst>
                                </p:cTn>
                              </p:par>
                            </p:childTnLst>
                          </p:cTn>
                        </p:par>
                        <p:par>
                          <p:cTn id="349" fill="hold">
                            <p:stCondLst>
                              <p:cond delay="28000"/>
                            </p:stCondLst>
                            <p:childTnLst>
                              <p:par>
                                <p:cTn id="350" presetID="0" presetClass="entr" presetSubtype="0" accel="50000" fill="hold" nodeType="afterEffect">
                                  <p:stCondLst>
                                    <p:cond delay="0"/>
                                  </p:stCondLst>
                                  <p:childTnLst>
                                    <p:set>
                                      <p:cBhvr>
                                        <p:cTn id="351" dur="500" fill="hold">
                                          <p:stCondLst>
                                            <p:cond delay="0"/>
                                          </p:stCondLst>
                                        </p:cTn>
                                        <p:tgtEl>
                                          <p:spTgt spid="68"/>
                                        </p:tgtEl>
                                        <p:attrNameLst>
                                          <p:attrName>style.visibility</p:attrName>
                                        </p:attrNameLst>
                                      </p:cBhvr>
                                      <p:to>
                                        <p:strVal val="visible"/>
                                      </p:to>
                                    </p:set>
                                    <p:animScale>
                                      <p:cBhvr>
                                        <p:cTn id="352" dur="500" fill="hold">
                                          <p:stCondLst>
                                            <p:cond delay="0"/>
                                          </p:stCondLst>
                                        </p:cTn>
                                        <p:tgtEl>
                                          <p:spTgt spid="68"/>
                                        </p:tgtEl>
                                      </p:cBhvr>
                                      <p:from x="0" y="0"/>
                                      <p:to x="100000" y="100000"/>
                                    </p:animScale>
                                    <p:anim to="" calcmode="lin" valueType="num">
                                      <p:cBhvr>
                                        <p:cTn id="353" dur="500" fill="hold">
                                          <p:stCondLst>
                                            <p:cond delay="0"/>
                                          </p:stCondLst>
                                        </p:cTn>
                                        <p:tgtEl>
                                          <p:spTgt spid="68"/>
                                        </p:tgtEl>
                                        <p:attrNameLst>
                                          <p:attrName>ppt_y</p:attrName>
                                        </p:attrNameLst>
                                      </p:cBhvr>
                                      <p:tavLst>
                                        <p:tav tm="0">
                                          <p:val>
                                            <p:strVal val="#ppt_y-0.5"/>
                                          </p:val>
                                        </p:tav>
                                        <p:tav tm="100000">
                                          <p:val>
                                            <p:fltVal val="0.321898"/>
                                          </p:val>
                                        </p:tav>
                                      </p:tavLst>
                                    </p:anim>
                                    <p:animEffect filter="fade">
                                      <p:cBhvr>
                                        <p:cTn id="354" dur="500">
                                          <p:stCondLst>
                                            <p:cond delay="0"/>
                                          </p:stCondLst>
                                        </p:cTn>
                                        <p:tgtEl>
                                          <p:spTgt spid="68"/>
                                        </p:tgtEl>
                                      </p:cBhvr>
                                    </p:animEffect>
                                    <p:anim to="" calcmode="lin" valueType="num">
                                      <p:cBhvr>
                                        <p:cTn id="355" dur="500" fill="hold">
                                          <p:stCondLst>
                                            <p:cond delay="0"/>
                                          </p:stCondLst>
                                        </p:cTn>
                                        <p:tgtEl>
                                          <p:spTgt spid="68"/>
                                        </p:tgtEl>
                                        <p:attrNameLst>
                                          <p:attrName>ppt_x</p:attrName>
                                        </p:attrNameLst>
                                      </p:cBhvr>
                                      <p:tavLst>
                                        <p:tav tm="0">
                                          <p:val>
                                            <p:fltVal val="0.578"/>
                                          </p:val>
                                        </p:tav>
                                        <p:tav tm="100000">
                                          <p:val>
                                            <p:fltVal val="0.520104"/>
                                          </p:val>
                                        </p:tav>
                                      </p:tavLst>
                                    </p:anim>
                                  </p:childTnLst>
                                </p:cTn>
                              </p:par>
                            </p:childTnLst>
                          </p:cTn>
                        </p:par>
                        <p:par>
                          <p:cTn id="356" fill="hold">
                            <p:stCondLst>
                              <p:cond delay="28500"/>
                            </p:stCondLst>
                            <p:childTnLst>
                              <p:par>
                                <p:cTn id="357" presetID="35" presetClass="path" presetSubtype="0" accel="50000" decel="50000" fill="hold" grpId="10" nodeType="afterEffect">
                                  <p:stCondLst>
                                    <p:cond delay="0"/>
                                  </p:stCondLst>
                                  <p:childTnLst>
                                    <p:anim calcmode="lin" valueType="num">
                                      <p:cBhvr additive="base">
                                        <p:cTn id="358" dur="500" fill="hold">
                                          <p:stCondLst>
                                            <p:cond delay="0"/>
                                          </p:stCondLst>
                                        </p:cTn>
                                        <p:tgtEl>
                                          <p:spTgt spid="17"/>
                                        </p:tgtEl>
                                        <p:attrNameLst>
                                          <p:attrName>ppt_x</p:attrName>
                                        </p:attrNameLst>
                                      </p:cBhvr>
                                      <p:tavLst>
                                        <p:tav tm="0">
                                          <p:val>
                                            <p:strVal val="ppt_x"/>
                                          </p:val>
                                        </p:tav>
                                        <p:tav tm="100000">
                                          <p:val>
                                            <p:fltVal val="0.5"/>
                                          </p:val>
                                        </p:tav>
                                      </p:tavLst>
                                    </p:anim>
                                    <p:anim calcmode="lin" valueType="num">
                                      <p:cBhvr additive="base">
                                        <p:cTn id="359" dur="500" fill="hold">
                                          <p:stCondLst>
                                            <p:cond delay="0"/>
                                          </p:stCondLst>
                                        </p:cTn>
                                        <p:tgtEl>
                                          <p:spTgt spid="17"/>
                                        </p:tgtEl>
                                        <p:attrNameLst>
                                          <p:attrName>ppt_y</p:attrName>
                                        </p:attrNameLst>
                                      </p:cBhvr>
                                      <p:tavLst>
                                        <p:tav tm="0">
                                          <p:val>
                                            <p:strVal val="ppt_y"/>
                                          </p:val>
                                        </p:tav>
                                        <p:tav tm="100000">
                                          <p:val>
                                            <p:fltVal val="0.919537"/>
                                          </p:val>
                                        </p:tav>
                                      </p:tavLst>
                                    </p:anim>
                                    <p:anim calcmode="lin" valueType="num">
                                      <p:cBhvr additive="base">
                                        <p:cTn id="360" dur="500" fill="hold">
                                          <p:stCondLst>
                                            <p:cond delay="0"/>
                                          </p:stCondLst>
                                        </p:cTn>
                                        <p:tgtEl>
                                          <p:spTgt spid="17"/>
                                        </p:tgtEl>
                                        <p:attrNameLst>
                                          <p:attrName>ppt_w</p:attrName>
                                        </p:attrNameLst>
                                      </p:cBhvr>
                                      <p:tavLst>
                                        <p:tav tm="0">
                                          <p:val>
                                            <p:strVal val="ppt_w"/>
                                          </p:val>
                                        </p:tav>
                                        <p:tav tm="100000">
                                          <p:val>
                                            <p:strVal val="#ppt_w"/>
                                          </p:val>
                                        </p:tav>
                                      </p:tavLst>
                                    </p:anim>
                                    <p:anim calcmode="lin" valueType="num">
                                      <p:cBhvr additive="base">
                                        <p:cTn id="361" dur="500" fill="hold">
                                          <p:stCondLst>
                                            <p:cond delay="0"/>
                                          </p:stCondLst>
                                        </p:cTn>
                                        <p:tgtEl>
                                          <p:spTgt spid="17"/>
                                        </p:tgtEl>
                                        <p:attrNameLst>
                                          <p:attrName>ppt_h</p:attrName>
                                        </p:attrNameLst>
                                      </p:cBhvr>
                                      <p:tavLst>
                                        <p:tav tm="0">
                                          <p:val>
                                            <p:strVal val="ppt_h"/>
                                          </p:val>
                                        </p:tav>
                                        <p:tav tm="100000">
                                          <p:val>
                                            <p:strVal val="#ppt_h"/>
                                          </p:val>
                                        </p:tav>
                                      </p:tavLst>
                                    </p:anim>
                                  </p:childTnLst>
                                </p:cTn>
                              </p:par>
                            </p:childTnLst>
                          </p:cTn>
                        </p:par>
                        <p:par>
                          <p:cTn id="362" fill="hold">
                            <p:stCondLst>
                              <p:cond delay="29000"/>
                            </p:stCondLst>
                            <p:childTnLst>
                              <p:par>
                                <p:cTn id="363" presetID="35" presetClass="path" presetSubtype="0" accel="50000" decel="50000" fill="hold" nodeType="afterEffect">
                                  <p:stCondLst>
                                    <p:cond delay="0"/>
                                  </p:stCondLst>
                                  <p:childTnLst>
                                    <p:anim calcmode="lin" valueType="num">
                                      <p:cBhvr additive="base">
                                        <p:cTn id="364" dur="500" fill="hold">
                                          <p:stCondLst>
                                            <p:cond delay="0"/>
                                          </p:stCondLst>
                                        </p:cTn>
                                        <p:tgtEl>
                                          <p:spTgt spid="59"/>
                                        </p:tgtEl>
                                        <p:attrNameLst>
                                          <p:attrName>ppt_x</p:attrName>
                                        </p:attrNameLst>
                                      </p:cBhvr>
                                      <p:tavLst>
                                        <p:tav tm="0">
                                          <p:val>
                                            <p:strVal val="ppt_x"/>
                                          </p:val>
                                        </p:tav>
                                        <p:tav tm="100000">
                                          <p:val>
                                            <p:fltVal val="0.211615"/>
                                          </p:val>
                                        </p:tav>
                                      </p:tavLst>
                                    </p:anim>
                                    <p:anim calcmode="lin" valueType="num">
                                      <p:cBhvr additive="base">
                                        <p:cTn id="365" dur="500" fill="hold">
                                          <p:stCondLst>
                                            <p:cond delay="0"/>
                                          </p:stCondLst>
                                        </p:cTn>
                                        <p:tgtEl>
                                          <p:spTgt spid="59"/>
                                        </p:tgtEl>
                                        <p:attrNameLst>
                                          <p:attrName>ppt_y</p:attrName>
                                        </p:attrNameLst>
                                      </p:cBhvr>
                                      <p:tavLst>
                                        <p:tav tm="0">
                                          <p:val>
                                            <p:strVal val="ppt_y"/>
                                          </p:val>
                                        </p:tav>
                                        <p:tav tm="100000">
                                          <p:val>
                                            <p:fltVal val="0.679491"/>
                                          </p:val>
                                        </p:tav>
                                      </p:tavLst>
                                    </p:anim>
                                    <p:anim calcmode="lin" valueType="num">
                                      <p:cBhvr additive="base">
                                        <p:cTn id="366" dur="500" fill="hold">
                                          <p:stCondLst>
                                            <p:cond delay="0"/>
                                          </p:stCondLst>
                                        </p:cTn>
                                        <p:tgtEl>
                                          <p:spTgt spid="59"/>
                                        </p:tgtEl>
                                        <p:attrNameLst>
                                          <p:attrName>ppt_w</p:attrName>
                                        </p:attrNameLst>
                                      </p:cBhvr>
                                      <p:tavLst>
                                        <p:tav tm="0">
                                          <p:val>
                                            <p:strVal val="ppt_w"/>
                                          </p:val>
                                        </p:tav>
                                        <p:tav tm="100000">
                                          <p:val>
                                            <p:strVal val="#ppt_w"/>
                                          </p:val>
                                        </p:tav>
                                      </p:tavLst>
                                    </p:anim>
                                    <p:anim calcmode="lin" valueType="num">
                                      <p:cBhvr additive="base">
                                        <p:cTn id="367" dur="500" fill="hold">
                                          <p:stCondLst>
                                            <p:cond delay="0"/>
                                          </p:stCondLst>
                                        </p:cTn>
                                        <p:tgtEl>
                                          <p:spTgt spid="59"/>
                                        </p:tgtEl>
                                        <p:attrNameLst>
                                          <p:attrName>ppt_h</p:attrName>
                                        </p:attrNameLst>
                                      </p:cBhvr>
                                      <p:tavLst>
                                        <p:tav tm="0">
                                          <p:val>
                                            <p:strVal val="ppt_h"/>
                                          </p:val>
                                        </p:tav>
                                        <p:tav tm="100000">
                                          <p:val>
                                            <p:strVal val="#ppt_h"/>
                                          </p:val>
                                        </p:tav>
                                      </p:tavLst>
                                    </p:anim>
                                  </p:childTnLst>
                                </p:cTn>
                              </p:par>
                            </p:childTnLst>
                          </p:cTn>
                        </p:par>
                        <p:par>
                          <p:cTn id="368" fill="hold">
                            <p:stCondLst>
                              <p:cond delay="29500"/>
                            </p:stCondLst>
                            <p:childTnLst>
                              <p:par>
                                <p:cTn id="369" presetID="35" presetClass="path" presetSubtype="0" accel="50000" decel="50000" fill="hold" nodeType="afterEffect">
                                  <p:stCondLst>
                                    <p:cond delay="0"/>
                                  </p:stCondLst>
                                  <p:childTnLst>
                                    <p:anim calcmode="lin" valueType="num">
                                      <p:cBhvr additive="base">
                                        <p:cTn id="370" dur="500" fill="hold">
                                          <p:stCondLst>
                                            <p:cond delay="0"/>
                                          </p:stCondLst>
                                        </p:cTn>
                                        <p:tgtEl>
                                          <p:spTgt spid="60"/>
                                        </p:tgtEl>
                                        <p:attrNameLst>
                                          <p:attrName>ppt_x</p:attrName>
                                        </p:attrNameLst>
                                      </p:cBhvr>
                                      <p:tavLst>
                                        <p:tav tm="0">
                                          <p:val>
                                            <p:strVal val="ppt_x"/>
                                          </p:val>
                                        </p:tav>
                                        <p:tav tm="100000">
                                          <p:val>
                                            <p:fltVal val="0.82224"/>
                                          </p:val>
                                        </p:tav>
                                      </p:tavLst>
                                    </p:anim>
                                    <p:anim calcmode="lin" valueType="num">
                                      <p:cBhvr additive="base">
                                        <p:cTn id="371" dur="500" fill="hold">
                                          <p:stCondLst>
                                            <p:cond delay="0"/>
                                          </p:stCondLst>
                                        </p:cTn>
                                        <p:tgtEl>
                                          <p:spTgt spid="60"/>
                                        </p:tgtEl>
                                        <p:attrNameLst>
                                          <p:attrName>ppt_y</p:attrName>
                                        </p:attrNameLst>
                                      </p:cBhvr>
                                      <p:tavLst>
                                        <p:tav tm="0">
                                          <p:val>
                                            <p:strVal val="ppt_y"/>
                                          </p:val>
                                        </p:tav>
                                        <p:tav tm="100000">
                                          <p:val>
                                            <p:fltVal val="0.677824"/>
                                          </p:val>
                                        </p:tav>
                                      </p:tavLst>
                                    </p:anim>
                                    <p:anim calcmode="lin" valueType="num">
                                      <p:cBhvr additive="base">
                                        <p:cTn id="372" dur="500" fill="hold">
                                          <p:stCondLst>
                                            <p:cond delay="0"/>
                                          </p:stCondLst>
                                        </p:cTn>
                                        <p:tgtEl>
                                          <p:spTgt spid="60"/>
                                        </p:tgtEl>
                                        <p:attrNameLst>
                                          <p:attrName>ppt_w</p:attrName>
                                        </p:attrNameLst>
                                      </p:cBhvr>
                                      <p:tavLst>
                                        <p:tav tm="0">
                                          <p:val>
                                            <p:strVal val="ppt_w"/>
                                          </p:val>
                                        </p:tav>
                                        <p:tav tm="100000">
                                          <p:val>
                                            <p:strVal val="#ppt_w"/>
                                          </p:val>
                                        </p:tav>
                                      </p:tavLst>
                                    </p:anim>
                                    <p:anim calcmode="lin" valueType="num">
                                      <p:cBhvr additive="base">
                                        <p:cTn id="373" dur="500" fill="hold">
                                          <p:stCondLst>
                                            <p:cond delay="0"/>
                                          </p:stCondLst>
                                        </p:cTn>
                                        <p:tgtEl>
                                          <p:spTgt spid="60"/>
                                        </p:tgtEl>
                                        <p:attrNameLst>
                                          <p:attrName>ppt_h</p:attrName>
                                        </p:attrNameLst>
                                      </p:cBhvr>
                                      <p:tavLst>
                                        <p:tav tm="0">
                                          <p:val>
                                            <p:strVal val="ppt_h"/>
                                          </p:val>
                                        </p:tav>
                                        <p:tav tm="100000">
                                          <p:val>
                                            <p:strVal val="#ppt_h"/>
                                          </p:val>
                                        </p:tav>
                                      </p:tavLst>
                                    </p:anim>
                                  </p:childTnLst>
                                </p:cTn>
                              </p:par>
                            </p:childTnLst>
                          </p:cTn>
                        </p:par>
                        <p:par>
                          <p:cTn id="374" fill="hold">
                            <p:stCondLst>
                              <p:cond delay="30000"/>
                            </p:stCondLst>
                            <p:childTnLst>
                              <p:par>
                                <p:cTn id="375" presetID="35" presetClass="path" presetSubtype="0" accel="50000" decel="50000" fill="hold" nodeType="afterEffect">
                                  <p:stCondLst>
                                    <p:cond delay="0"/>
                                  </p:stCondLst>
                                  <p:childTnLst>
                                    <p:anim calcmode="lin" valueType="num">
                                      <p:cBhvr additive="base">
                                        <p:cTn id="376" dur="500" fill="hold">
                                          <p:stCondLst>
                                            <p:cond delay="0"/>
                                          </p:stCondLst>
                                        </p:cTn>
                                        <p:tgtEl>
                                          <p:spTgt spid="61"/>
                                        </p:tgtEl>
                                        <p:attrNameLst>
                                          <p:attrName>ppt_x</p:attrName>
                                        </p:attrNameLst>
                                      </p:cBhvr>
                                      <p:tavLst>
                                        <p:tav tm="0">
                                          <p:val>
                                            <p:strVal val="ppt_x"/>
                                          </p:val>
                                        </p:tav>
                                        <p:tav tm="100000">
                                          <p:val>
                                            <p:fltVal val="0.520469"/>
                                          </p:val>
                                        </p:tav>
                                      </p:tavLst>
                                    </p:anim>
                                    <p:anim calcmode="lin" valueType="num">
                                      <p:cBhvr additive="base">
                                        <p:cTn id="377" dur="500" fill="hold">
                                          <p:stCondLst>
                                            <p:cond delay="0"/>
                                          </p:stCondLst>
                                        </p:cTn>
                                        <p:tgtEl>
                                          <p:spTgt spid="61"/>
                                        </p:tgtEl>
                                        <p:attrNameLst>
                                          <p:attrName>ppt_y</p:attrName>
                                        </p:attrNameLst>
                                      </p:cBhvr>
                                      <p:tavLst>
                                        <p:tav tm="0">
                                          <p:val>
                                            <p:strVal val="ppt_y"/>
                                          </p:val>
                                        </p:tav>
                                        <p:tav tm="100000">
                                          <p:val>
                                            <p:fltVal val="0.679491"/>
                                          </p:val>
                                        </p:tav>
                                      </p:tavLst>
                                    </p:anim>
                                    <p:anim calcmode="lin" valueType="num">
                                      <p:cBhvr additive="base">
                                        <p:cTn id="378" dur="500" fill="hold">
                                          <p:stCondLst>
                                            <p:cond delay="0"/>
                                          </p:stCondLst>
                                        </p:cTn>
                                        <p:tgtEl>
                                          <p:spTgt spid="61"/>
                                        </p:tgtEl>
                                        <p:attrNameLst>
                                          <p:attrName>ppt_w</p:attrName>
                                        </p:attrNameLst>
                                      </p:cBhvr>
                                      <p:tavLst>
                                        <p:tav tm="0">
                                          <p:val>
                                            <p:strVal val="ppt_w"/>
                                          </p:val>
                                        </p:tav>
                                        <p:tav tm="100000">
                                          <p:val>
                                            <p:strVal val="#ppt_w"/>
                                          </p:val>
                                        </p:tav>
                                      </p:tavLst>
                                    </p:anim>
                                    <p:anim calcmode="lin" valueType="num">
                                      <p:cBhvr additive="base">
                                        <p:cTn id="379" dur="500" fill="hold">
                                          <p:stCondLst>
                                            <p:cond delay="0"/>
                                          </p:stCondLst>
                                        </p:cTn>
                                        <p:tgtEl>
                                          <p:spTgt spid="61"/>
                                        </p:tgtEl>
                                        <p:attrNameLst>
                                          <p:attrName>ppt_h</p:attrName>
                                        </p:attrNameLst>
                                      </p:cBhvr>
                                      <p:tavLst>
                                        <p:tav tm="0">
                                          <p:val>
                                            <p:strVal val="ppt_h"/>
                                          </p:val>
                                        </p:tav>
                                        <p:tav tm="100000">
                                          <p:val>
                                            <p:strVal val="#ppt_h"/>
                                          </p:val>
                                        </p:tav>
                                      </p:tavLst>
                                    </p:anim>
                                  </p:childTnLst>
                                </p:cTn>
                              </p:par>
                            </p:childTnLst>
                          </p:cTn>
                        </p:par>
                        <p:par>
                          <p:cTn id="380" fill="hold">
                            <p:stCondLst>
                              <p:cond delay="30500"/>
                            </p:stCondLst>
                            <p:childTnLst>
                              <p:par>
                                <p:cTn id="381" presetID="35" presetClass="path" presetSubtype="0" accel="50000" decel="50000" fill="hold" grpId="6" nodeType="afterEffect">
                                  <p:stCondLst>
                                    <p:cond delay="0"/>
                                  </p:stCondLst>
                                  <p:childTnLst>
                                    <p:anim calcmode="lin" valueType="num">
                                      <p:cBhvr additive="base">
                                        <p:cTn id="382" dur="500" fill="hold">
                                          <p:stCondLst>
                                            <p:cond delay="0"/>
                                          </p:stCondLst>
                                        </p:cTn>
                                        <p:tgtEl>
                                          <p:spTgt spid="62"/>
                                        </p:tgtEl>
                                        <p:attrNameLst>
                                          <p:attrName>ppt_x</p:attrName>
                                        </p:attrNameLst>
                                      </p:cBhvr>
                                      <p:tavLst>
                                        <p:tav tm="0">
                                          <p:val>
                                            <p:strVal val="ppt_x"/>
                                          </p:val>
                                        </p:tav>
                                        <p:tav tm="100000">
                                          <p:val>
                                            <p:fltVal val="0.207448"/>
                                          </p:val>
                                        </p:tav>
                                      </p:tavLst>
                                    </p:anim>
                                    <p:anim calcmode="lin" valueType="num">
                                      <p:cBhvr additive="base">
                                        <p:cTn id="383" dur="500" fill="hold">
                                          <p:stCondLst>
                                            <p:cond delay="0"/>
                                          </p:stCondLst>
                                        </p:cTn>
                                        <p:tgtEl>
                                          <p:spTgt spid="62"/>
                                        </p:tgtEl>
                                        <p:attrNameLst>
                                          <p:attrName>ppt_y</p:attrName>
                                        </p:attrNameLst>
                                      </p:cBhvr>
                                      <p:tavLst>
                                        <p:tav tm="0">
                                          <p:val>
                                            <p:strVal val="ppt_y"/>
                                          </p:val>
                                        </p:tav>
                                        <p:tav tm="100000">
                                          <p:val>
                                            <p:fltVal val="0.825185"/>
                                          </p:val>
                                        </p:tav>
                                      </p:tavLst>
                                    </p:anim>
                                    <p:anim calcmode="lin" valueType="num">
                                      <p:cBhvr additive="base">
                                        <p:cTn id="384" dur="500" fill="hold">
                                          <p:stCondLst>
                                            <p:cond delay="0"/>
                                          </p:stCondLst>
                                        </p:cTn>
                                        <p:tgtEl>
                                          <p:spTgt spid="62"/>
                                        </p:tgtEl>
                                        <p:attrNameLst>
                                          <p:attrName>ppt_w</p:attrName>
                                        </p:attrNameLst>
                                      </p:cBhvr>
                                      <p:tavLst>
                                        <p:tav tm="0">
                                          <p:val>
                                            <p:strVal val="ppt_w"/>
                                          </p:val>
                                        </p:tav>
                                        <p:tav tm="100000">
                                          <p:val>
                                            <p:strVal val="#ppt_w"/>
                                          </p:val>
                                        </p:tav>
                                      </p:tavLst>
                                    </p:anim>
                                    <p:anim calcmode="lin" valueType="num">
                                      <p:cBhvr additive="base">
                                        <p:cTn id="385" dur="500" fill="hold">
                                          <p:stCondLst>
                                            <p:cond delay="0"/>
                                          </p:stCondLst>
                                        </p:cTn>
                                        <p:tgtEl>
                                          <p:spTgt spid="62"/>
                                        </p:tgtEl>
                                        <p:attrNameLst>
                                          <p:attrName>ppt_h</p:attrName>
                                        </p:attrNameLst>
                                      </p:cBhvr>
                                      <p:tavLst>
                                        <p:tav tm="0">
                                          <p:val>
                                            <p:strVal val="ppt_h"/>
                                          </p:val>
                                        </p:tav>
                                        <p:tav tm="100000">
                                          <p:val>
                                            <p:strVal val="#ppt_h"/>
                                          </p:val>
                                        </p:tav>
                                      </p:tavLst>
                                    </p:anim>
                                  </p:childTnLst>
                                </p:cTn>
                              </p:par>
                            </p:childTnLst>
                          </p:cTn>
                        </p:par>
                        <p:par>
                          <p:cTn id="386" fill="hold">
                            <p:stCondLst>
                              <p:cond delay="31000"/>
                            </p:stCondLst>
                            <p:childTnLst>
                              <p:par>
                                <p:cTn id="387" presetID="35" presetClass="path" presetSubtype="0" accel="50000" decel="50000" fill="hold" grpId="5" nodeType="afterEffect">
                                  <p:stCondLst>
                                    <p:cond delay="0"/>
                                  </p:stCondLst>
                                  <p:childTnLst>
                                    <p:anim calcmode="lin" valueType="num">
                                      <p:cBhvr additive="base">
                                        <p:cTn id="388" dur="500" fill="hold">
                                          <p:stCondLst>
                                            <p:cond delay="0"/>
                                          </p:stCondLst>
                                        </p:cTn>
                                        <p:tgtEl>
                                          <p:spTgt spid="63"/>
                                        </p:tgtEl>
                                        <p:attrNameLst>
                                          <p:attrName>ppt_x</p:attrName>
                                        </p:attrNameLst>
                                      </p:cBhvr>
                                      <p:tavLst>
                                        <p:tav tm="0">
                                          <p:val>
                                            <p:strVal val="ppt_x"/>
                                          </p:val>
                                        </p:tav>
                                        <p:tav tm="100000">
                                          <p:val>
                                            <p:fltVal val="0.513021"/>
                                          </p:val>
                                        </p:tav>
                                      </p:tavLst>
                                    </p:anim>
                                    <p:anim calcmode="lin" valueType="num">
                                      <p:cBhvr additive="base">
                                        <p:cTn id="389" dur="500" fill="hold">
                                          <p:stCondLst>
                                            <p:cond delay="0"/>
                                          </p:stCondLst>
                                        </p:cTn>
                                        <p:tgtEl>
                                          <p:spTgt spid="63"/>
                                        </p:tgtEl>
                                        <p:attrNameLst>
                                          <p:attrName>ppt_y</p:attrName>
                                        </p:attrNameLst>
                                      </p:cBhvr>
                                      <p:tavLst>
                                        <p:tav tm="0">
                                          <p:val>
                                            <p:strVal val="ppt_y"/>
                                          </p:val>
                                        </p:tav>
                                        <p:tav tm="100000">
                                          <p:val>
                                            <p:fltVal val="0.825278"/>
                                          </p:val>
                                        </p:tav>
                                      </p:tavLst>
                                    </p:anim>
                                    <p:anim calcmode="lin" valueType="num">
                                      <p:cBhvr additive="base">
                                        <p:cTn id="390" dur="500" fill="hold">
                                          <p:stCondLst>
                                            <p:cond delay="0"/>
                                          </p:stCondLst>
                                        </p:cTn>
                                        <p:tgtEl>
                                          <p:spTgt spid="63"/>
                                        </p:tgtEl>
                                        <p:attrNameLst>
                                          <p:attrName>ppt_w</p:attrName>
                                        </p:attrNameLst>
                                      </p:cBhvr>
                                      <p:tavLst>
                                        <p:tav tm="0">
                                          <p:val>
                                            <p:strVal val="ppt_w"/>
                                          </p:val>
                                        </p:tav>
                                        <p:tav tm="100000">
                                          <p:val>
                                            <p:strVal val="#ppt_w"/>
                                          </p:val>
                                        </p:tav>
                                      </p:tavLst>
                                    </p:anim>
                                    <p:anim calcmode="lin" valueType="num">
                                      <p:cBhvr additive="base">
                                        <p:cTn id="391" dur="500" fill="hold">
                                          <p:stCondLst>
                                            <p:cond delay="0"/>
                                          </p:stCondLst>
                                        </p:cTn>
                                        <p:tgtEl>
                                          <p:spTgt spid="63"/>
                                        </p:tgtEl>
                                        <p:attrNameLst>
                                          <p:attrName>ppt_h</p:attrName>
                                        </p:attrNameLst>
                                      </p:cBhvr>
                                      <p:tavLst>
                                        <p:tav tm="0">
                                          <p:val>
                                            <p:strVal val="ppt_h"/>
                                          </p:val>
                                        </p:tav>
                                        <p:tav tm="100000">
                                          <p:val>
                                            <p:strVal val="#ppt_h"/>
                                          </p:val>
                                        </p:tav>
                                      </p:tavLst>
                                    </p:anim>
                                  </p:childTnLst>
                                </p:cTn>
                              </p:par>
                            </p:childTnLst>
                          </p:cTn>
                        </p:par>
                        <p:par>
                          <p:cTn id="392" fill="hold">
                            <p:stCondLst>
                              <p:cond delay="31500"/>
                            </p:stCondLst>
                            <p:childTnLst>
                              <p:par>
                                <p:cTn id="393" presetID="35" presetClass="path" presetSubtype="0" accel="50000" decel="50000" fill="hold" grpId="4" nodeType="afterEffect">
                                  <p:stCondLst>
                                    <p:cond delay="0"/>
                                  </p:stCondLst>
                                  <p:childTnLst>
                                    <p:anim calcmode="lin" valueType="num">
                                      <p:cBhvr additive="base">
                                        <p:cTn id="394" dur="500" fill="hold">
                                          <p:stCondLst>
                                            <p:cond delay="0"/>
                                          </p:stCondLst>
                                        </p:cTn>
                                        <p:tgtEl>
                                          <p:spTgt spid="64"/>
                                        </p:tgtEl>
                                        <p:attrNameLst>
                                          <p:attrName>ppt_x</p:attrName>
                                        </p:attrNameLst>
                                      </p:cBhvr>
                                      <p:tavLst>
                                        <p:tav tm="0">
                                          <p:val>
                                            <p:strVal val="ppt_x"/>
                                          </p:val>
                                        </p:tav>
                                        <p:tav tm="100000">
                                          <p:val>
                                            <p:fltVal val="0.81125"/>
                                          </p:val>
                                        </p:tav>
                                      </p:tavLst>
                                    </p:anim>
                                    <p:anim calcmode="lin" valueType="num">
                                      <p:cBhvr additive="base">
                                        <p:cTn id="395" dur="500" fill="hold">
                                          <p:stCondLst>
                                            <p:cond delay="0"/>
                                          </p:stCondLst>
                                        </p:cTn>
                                        <p:tgtEl>
                                          <p:spTgt spid="64"/>
                                        </p:tgtEl>
                                        <p:attrNameLst>
                                          <p:attrName>ppt_y</p:attrName>
                                        </p:attrNameLst>
                                      </p:cBhvr>
                                      <p:tavLst>
                                        <p:tav tm="0">
                                          <p:val>
                                            <p:strVal val="ppt_y"/>
                                          </p:val>
                                        </p:tav>
                                        <p:tav tm="100000">
                                          <p:val>
                                            <p:fltVal val="0.846065"/>
                                          </p:val>
                                        </p:tav>
                                      </p:tavLst>
                                    </p:anim>
                                    <p:anim calcmode="lin" valueType="num">
                                      <p:cBhvr additive="base">
                                        <p:cTn id="396" dur="500" fill="hold">
                                          <p:stCondLst>
                                            <p:cond delay="0"/>
                                          </p:stCondLst>
                                        </p:cTn>
                                        <p:tgtEl>
                                          <p:spTgt spid="64"/>
                                        </p:tgtEl>
                                        <p:attrNameLst>
                                          <p:attrName>ppt_w</p:attrName>
                                        </p:attrNameLst>
                                      </p:cBhvr>
                                      <p:tavLst>
                                        <p:tav tm="0">
                                          <p:val>
                                            <p:strVal val="ppt_w"/>
                                          </p:val>
                                        </p:tav>
                                        <p:tav tm="100000">
                                          <p:val>
                                            <p:strVal val="#ppt_w"/>
                                          </p:val>
                                        </p:tav>
                                      </p:tavLst>
                                    </p:anim>
                                    <p:anim calcmode="lin" valueType="num">
                                      <p:cBhvr additive="base">
                                        <p:cTn id="397" dur="500" fill="hold">
                                          <p:stCondLst>
                                            <p:cond delay="0"/>
                                          </p:stCondLst>
                                        </p:cTn>
                                        <p:tgtEl>
                                          <p:spTgt spid="64"/>
                                        </p:tgtEl>
                                        <p:attrNameLst>
                                          <p:attrName>ppt_h</p:attrName>
                                        </p:attrNameLst>
                                      </p:cBhvr>
                                      <p:tavLst>
                                        <p:tav tm="0">
                                          <p:val>
                                            <p:strVal val="ppt_h"/>
                                          </p:val>
                                        </p:tav>
                                        <p:tav tm="100000">
                                          <p:val>
                                            <p:strVal val="#ppt_h"/>
                                          </p:val>
                                        </p:tav>
                                      </p:tavLst>
                                    </p:anim>
                                  </p:childTnLst>
                                </p:cTn>
                              </p:par>
                            </p:childTnLst>
                          </p:cTn>
                        </p:par>
                        <p:par>
                          <p:cTn id="398" fill="hold">
                            <p:stCondLst>
                              <p:cond delay="32000"/>
                            </p:stCondLst>
                            <p:childTnLst>
                              <p:par>
                                <p:cTn id="399" presetID="35" presetClass="path" presetSubtype="0" accel="50000" decel="50000" fill="hold" grpId="3" nodeType="afterEffect">
                                  <p:stCondLst>
                                    <p:cond delay="0"/>
                                  </p:stCondLst>
                                  <p:childTnLst>
                                    <p:anim calcmode="lin" valueType="num">
                                      <p:cBhvr additive="base">
                                        <p:cTn id="400" dur="500" fill="hold">
                                          <p:stCondLst>
                                            <p:cond delay="0"/>
                                          </p:stCondLst>
                                        </p:cTn>
                                        <p:tgtEl>
                                          <p:spTgt spid="65"/>
                                        </p:tgtEl>
                                        <p:attrNameLst>
                                          <p:attrName>ppt_x</p:attrName>
                                        </p:attrNameLst>
                                      </p:cBhvr>
                                      <p:tavLst>
                                        <p:tav tm="0">
                                          <p:val>
                                            <p:strVal val="ppt_x"/>
                                          </p:val>
                                        </p:tav>
                                        <p:tav tm="100000">
                                          <p:val>
                                            <p:fltVal val="0.208333"/>
                                          </p:val>
                                        </p:tav>
                                      </p:tavLst>
                                    </p:anim>
                                    <p:anim calcmode="lin" valueType="num">
                                      <p:cBhvr additive="base">
                                        <p:cTn id="401" dur="500" fill="hold">
                                          <p:stCondLst>
                                            <p:cond delay="0"/>
                                          </p:stCondLst>
                                        </p:cTn>
                                        <p:tgtEl>
                                          <p:spTgt spid="65"/>
                                        </p:tgtEl>
                                        <p:attrNameLst>
                                          <p:attrName>ppt_y</p:attrName>
                                        </p:attrNameLst>
                                      </p:cBhvr>
                                      <p:tavLst>
                                        <p:tav tm="0">
                                          <p:val>
                                            <p:strVal val="ppt_y"/>
                                          </p:val>
                                        </p:tav>
                                        <p:tav tm="100000">
                                          <p:val>
                                            <p:fltVal val="0.459907"/>
                                          </p:val>
                                        </p:tav>
                                      </p:tavLst>
                                    </p:anim>
                                    <p:anim calcmode="lin" valueType="num">
                                      <p:cBhvr additive="base">
                                        <p:cTn id="402" dur="500" fill="hold">
                                          <p:stCondLst>
                                            <p:cond delay="0"/>
                                          </p:stCondLst>
                                        </p:cTn>
                                        <p:tgtEl>
                                          <p:spTgt spid="65"/>
                                        </p:tgtEl>
                                        <p:attrNameLst>
                                          <p:attrName>ppt_w</p:attrName>
                                        </p:attrNameLst>
                                      </p:cBhvr>
                                      <p:tavLst>
                                        <p:tav tm="0">
                                          <p:val>
                                            <p:strVal val="ppt_w"/>
                                          </p:val>
                                        </p:tav>
                                        <p:tav tm="100000">
                                          <p:val>
                                            <p:strVal val="#ppt_w"/>
                                          </p:val>
                                        </p:tav>
                                      </p:tavLst>
                                    </p:anim>
                                    <p:anim calcmode="lin" valueType="num">
                                      <p:cBhvr additive="base">
                                        <p:cTn id="403" dur="500" fill="hold">
                                          <p:stCondLst>
                                            <p:cond delay="0"/>
                                          </p:stCondLst>
                                        </p:cTn>
                                        <p:tgtEl>
                                          <p:spTgt spid="65"/>
                                        </p:tgtEl>
                                        <p:attrNameLst>
                                          <p:attrName>ppt_h</p:attrName>
                                        </p:attrNameLst>
                                      </p:cBhvr>
                                      <p:tavLst>
                                        <p:tav tm="0">
                                          <p:val>
                                            <p:strVal val="ppt_h"/>
                                          </p:val>
                                        </p:tav>
                                        <p:tav tm="100000">
                                          <p:val>
                                            <p:strVal val="#ppt_h"/>
                                          </p:val>
                                        </p:tav>
                                      </p:tavLst>
                                    </p:anim>
                                  </p:childTnLst>
                                </p:cTn>
                              </p:par>
                            </p:childTnLst>
                          </p:cTn>
                        </p:par>
                        <p:par>
                          <p:cTn id="404" fill="hold">
                            <p:stCondLst>
                              <p:cond delay="32500"/>
                            </p:stCondLst>
                            <p:childTnLst>
                              <p:par>
                                <p:cTn id="405" presetID="35" presetClass="path" presetSubtype="0" accel="50000" decel="50000" fill="hold" nodeType="afterEffect">
                                  <p:stCondLst>
                                    <p:cond delay="0"/>
                                  </p:stCondLst>
                                  <p:childTnLst>
                                    <p:anim calcmode="lin" valueType="num">
                                      <p:cBhvr additive="base">
                                        <p:cTn id="406" dur="500" fill="hold">
                                          <p:stCondLst>
                                            <p:cond delay="0"/>
                                          </p:stCondLst>
                                        </p:cTn>
                                        <p:tgtEl>
                                          <p:spTgt spid="66"/>
                                        </p:tgtEl>
                                        <p:attrNameLst>
                                          <p:attrName>ppt_x</p:attrName>
                                        </p:attrNameLst>
                                      </p:cBhvr>
                                      <p:tavLst>
                                        <p:tav tm="0">
                                          <p:val>
                                            <p:strVal val="ppt_x"/>
                                          </p:val>
                                        </p:tav>
                                        <p:tav tm="100000">
                                          <p:val>
                                            <p:fltVal val="0.822578"/>
                                          </p:val>
                                        </p:tav>
                                      </p:tavLst>
                                    </p:anim>
                                    <p:anim calcmode="lin" valueType="num">
                                      <p:cBhvr additive="base">
                                        <p:cTn id="407" dur="500" fill="hold">
                                          <p:stCondLst>
                                            <p:cond delay="0"/>
                                          </p:stCondLst>
                                        </p:cTn>
                                        <p:tgtEl>
                                          <p:spTgt spid="66"/>
                                        </p:tgtEl>
                                        <p:attrNameLst>
                                          <p:attrName>ppt_y</p:attrName>
                                        </p:attrNameLst>
                                      </p:cBhvr>
                                      <p:tavLst>
                                        <p:tav tm="0">
                                          <p:val>
                                            <p:strVal val="ppt_y"/>
                                          </p:val>
                                        </p:tav>
                                        <p:tav tm="100000">
                                          <p:val>
                                            <p:fltVal val="0.321898"/>
                                          </p:val>
                                        </p:tav>
                                      </p:tavLst>
                                    </p:anim>
                                    <p:anim calcmode="lin" valueType="num">
                                      <p:cBhvr additive="base">
                                        <p:cTn id="408" dur="500" fill="hold">
                                          <p:stCondLst>
                                            <p:cond delay="0"/>
                                          </p:stCondLst>
                                        </p:cTn>
                                        <p:tgtEl>
                                          <p:spTgt spid="66"/>
                                        </p:tgtEl>
                                        <p:attrNameLst>
                                          <p:attrName>ppt_w</p:attrName>
                                        </p:attrNameLst>
                                      </p:cBhvr>
                                      <p:tavLst>
                                        <p:tav tm="0">
                                          <p:val>
                                            <p:strVal val="ppt_w"/>
                                          </p:val>
                                        </p:tav>
                                        <p:tav tm="100000">
                                          <p:val>
                                            <p:strVal val="#ppt_w"/>
                                          </p:val>
                                        </p:tav>
                                      </p:tavLst>
                                    </p:anim>
                                    <p:anim calcmode="lin" valueType="num">
                                      <p:cBhvr additive="base">
                                        <p:cTn id="409" dur="500" fill="hold">
                                          <p:stCondLst>
                                            <p:cond delay="0"/>
                                          </p:stCondLst>
                                        </p:cTn>
                                        <p:tgtEl>
                                          <p:spTgt spid="66"/>
                                        </p:tgtEl>
                                        <p:attrNameLst>
                                          <p:attrName>ppt_h</p:attrName>
                                        </p:attrNameLst>
                                      </p:cBhvr>
                                      <p:tavLst>
                                        <p:tav tm="0">
                                          <p:val>
                                            <p:strVal val="ppt_h"/>
                                          </p:val>
                                        </p:tav>
                                        <p:tav tm="100000">
                                          <p:val>
                                            <p:strVal val="#ppt_h"/>
                                          </p:val>
                                        </p:tav>
                                      </p:tavLst>
                                    </p:anim>
                                  </p:childTnLst>
                                </p:cTn>
                              </p:par>
                            </p:childTnLst>
                          </p:cTn>
                        </p:par>
                        <p:par>
                          <p:cTn id="410" fill="hold">
                            <p:stCondLst>
                              <p:cond delay="33000"/>
                            </p:stCondLst>
                            <p:childTnLst>
                              <p:par>
                                <p:cTn id="411" presetID="35" presetClass="path" presetSubtype="0" accel="50000" decel="50000" fill="hold" nodeType="afterEffect">
                                  <p:stCondLst>
                                    <p:cond delay="0"/>
                                  </p:stCondLst>
                                  <p:childTnLst>
                                    <p:anim calcmode="lin" valueType="num">
                                      <p:cBhvr additive="base">
                                        <p:cTn id="412" dur="500" fill="hold">
                                          <p:stCondLst>
                                            <p:cond delay="0"/>
                                          </p:stCondLst>
                                        </p:cTn>
                                        <p:tgtEl>
                                          <p:spTgt spid="67"/>
                                        </p:tgtEl>
                                        <p:attrNameLst>
                                          <p:attrName>ppt_x</p:attrName>
                                        </p:attrNameLst>
                                      </p:cBhvr>
                                      <p:tavLst>
                                        <p:tav tm="0">
                                          <p:val>
                                            <p:strVal val="ppt_x"/>
                                          </p:val>
                                        </p:tav>
                                        <p:tav tm="100000">
                                          <p:val>
                                            <p:fltVal val="0.210781"/>
                                          </p:val>
                                        </p:tav>
                                      </p:tavLst>
                                    </p:anim>
                                    <p:anim calcmode="lin" valueType="num">
                                      <p:cBhvr additive="base">
                                        <p:cTn id="413" dur="500" fill="hold">
                                          <p:stCondLst>
                                            <p:cond delay="0"/>
                                          </p:stCondLst>
                                        </p:cTn>
                                        <p:tgtEl>
                                          <p:spTgt spid="67"/>
                                        </p:tgtEl>
                                        <p:attrNameLst>
                                          <p:attrName>ppt_y</p:attrName>
                                        </p:attrNameLst>
                                      </p:cBhvr>
                                      <p:tavLst>
                                        <p:tav tm="0">
                                          <p:val>
                                            <p:strVal val="ppt_y"/>
                                          </p:val>
                                        </p:tav>
                                        <p:tav tm="100000">
                                          <p:val>
                                            <p:fltVal val="0.321898"/>
                                          </p:val>
                                        </p:tav>
                                      </p:tavLst>
                                    </p:anim>
                                    <p:anim calcmode="lin" valueType="num">
                                      <p:cBhvr additive="base">
                                        <p:cTn id="414" dur="500" fill="hold">
                                          <p:stCondLst>
                                            <p:cond delay="0"/>
                                          </p:stCondLst>
                                        </p:cTn>
                                        <p:tgtEl>
                                          <p:spTgt spid="67"/>
                                        </p:tgtEl>
                                        <p:attrNameLst>
                                          <p:attrName>ppt_w</p:attrName>
                                        </p:attrNameLst>
                                      </p:cBhvr>
                                      <p:tavLst>
                                        <p:tav tm="0">
                                          <p:val>
                                            <p:strVal val="ppt_w"/>
                                          </p:val>
                                        </p:tav>
                                        <p:tav tm="100000">
                                          <p:val>
                                            <p:strVal val="#ppt_w"/>
                                          </p:val>
                                        </p:tav>
                                      </p:tavLst>
                                    </p:anim>
                                    <p:anim calcmode="lin" valueType="num">
                                      <p:cBhvr additive="base">
                                        <p:cTn id="415" dur="500" fill="hold">
                                          <p:stCondLst>
                                            <p:cond delay="0"/>
                                          </p:stCondLst>
                                        </p:cTn>
                                        <p:tgtEl>
                                          <p:spTgt spid="67"/>
                                        </p:tgtEl>
                                        <p:attrNameLst>
                                          <p:attrName>ppt_h</p:attrName>
                                        </p:attrNameLst>
                                      </p:cBhvr>
                                      <p:tavLst>
                                        <p:tav tm="0">
                                          <p:val>
                                            <p:strVal val="ppt_h"/>
                                          </p:val>
                                        </p:tav>
                                        <p:tav tm="100000">
                                          <p:val>
                                            <p:strVal val="#ppt_h"/>
                                          </p:val>
                                        </p:tav>
                                      </p:tavLst>
                                    </p:anim>
                                  </p:childTnLst>
                                </p:cTn>
                              </p:par>
                            </p:childTnLst>
                          </p:cTn>
                        </p:par>
                        <p:par>
                          <p:cTn id="416" fill="hold">
                            <p:stCondLst>
                              <p:cond delay="33500"/>
                            </p:stCondLst>
                            <p:childTnLst>
                              <p:par>
                                <p:cTn id="417" presetID="0" presetClass="entr" presetSubtype="0" accel="50000" fill="hold" grpId="0" nodeType="afterEffect">
                                  <p:stCondLst>
                                    <p:cond delay="0"/>
                                  </p:stCondLst>
                                  <p:childTnLst>
                                    <p:set>
                                      <p:cBhvr>
                                        <p:cTn id="418" dur="500" fill="hold">
                                          <p:stCondLst>
                                            <p:cond delay="0"/>
                                          </p:stCondLst>
                                        </p:cTn>
                                        <p:tgtEl>
                                          <p:spTgt spid="69"/>
                                        </p:tgtEl>
                                        <p:attrNameLst>
                                          <p:attrName>style.visibility</p:attrName>
                                        </p:attrNameLst>
                                      </p:cBhvr>
                                      <p:to>
                                        <p:strVal val="visible"/>
                                      </p:to>
                                    </p:set>
                                    <p:animScale>
                                      <p:cBhvr>
                                        <p:cTn id="419" dur="500" fill="hold">
                                          <p:stCondLst>
                                            <p:cond delay="0"/>
                                          </p:stCondLst>
                                        </p:cTn>
                                        <p:tgtEl>
                                          <p:spTgt spid="69"/>
                                        </p:tgtEl>
                                      </p:cBhvr>
                                      <p:from x="0" y="0"/>
                                      <p:to x="100000" y="100000"/>
                                    </p:animScale>
                                    <p:anim to="" calcmode="lin" valueType="num">
                                      <p:cBhvr>
                                        <p:cTn id="420" dur="500" fill="hold">
                                          <p:stCondLst>
                                            <p:cond delay="0"/>
                                          </p:stCondLst>
                                        </p:cTn>
                                        <p:tgtEl>
                                          <p:spTgt spid="69"/>
                                        </p:tgtEl>
                                        <p:attrNameLst>
                                          <p:attrName>ppt_y</p:attrName>
                                        </p:attrNameLst>
                                      </p:cBhvr>
                                      <p:tavLst>
                                        <p:tav tm="0">
                                          <p:val>
                                            <p:strVal val="#ppt_y-0.5"/>
                                          </p:val>
                                        </p:tav>
                                        <p:tav tm="100000">
                                          <p:val>
                                            <p:fltVal val="0.458519"/>
                                          </p:val>
                                        </p:tav>
                                      </p:tavLst>
                                    </p:anim>
                                    <p:animEffect filter="fade">
                                      <p:cBhvr>
                                        <p:cTn id="421" dur="500">
                                          <p:stCondLst>
                                            <p:cond delay="0"/>
                                          </p:stCondLst>
                                        </p:cTn>
                                        <p:tgtEl>
                                          <p:spTgt spid="69"/>
                                        </p:tgtEl>
                                      </p:cBhvr>
                                    </p:animEffect>
                                    <p:anim to="" calcmode="lin" valueType="num">
                                      <p:cBhvr>
                                        <p:cTn id="422" dur="500" fill="hold">
                                          <p:stCondLst>
                                            <p:cond delay="0"/>
                                          </p:stCondLst>
                                        </p:cTn>
                                        <p:tgtEl>
                                          <p:spTgt spid="69"/>
                                        </p:tgtEl>
                                        <p:attrNameLst>
                                          <p:attrName>ppt_x</p:attrName>
                                        </p:attrNameLst>
                                      </p:cBhvr>
                                      <p:tavLst>
                                        <p:tav tm="0">
                                          <p:val>
                                            <p:fltVal val="0.578"/>
                                          </p:val>
                                        </p:tav>
                                        <p:tav tm="100000">
                                          <p:val>
                                            <p:fltVal val="0.517656"/>
                                          </p:val>
                                        </p:tav>
                                      </p:tavLst>
                                    </p:anim>
                                  </p:childTnLst>
                                </p:cTn>
                              </p:par>
                            </p:childTnLst>
                          </p:cTn>
                        </p:par>
                        <p:par>
                          <p:cTn id="423" fill="hold">
                            <p:stCondLst>
                              <p:cond delay="34000"/>
                            </p:stCondLst>
                            <p:childTnLst>
                              <p:par>
                                <p:cTn id="424" presetID="35" presetClass="path" presetSubtype="0" accel="50000" decel="50000" fill="hold" grpId="11" nodeType="afterEffect">
                                  <p:stCondLst>
                                    <p:cond delay="0"/>
                                  </p:stCondLst>
                                  <p:childTnLst>
                                    <p:anim calcmode="lin" valueType="num">
                                      <p:cBhvr additive="base">
                                        <p:cTn id="425" dur="500" fill="hold">
                                          <p:stCondLst>
                                            <p:cond delay="0"/>
                                          </p:stCondLst>
                                        </p:cTn>
                                        <p:tgtEl>
                                          <p:spTgt spid="17"/>
                                        </p:tgtEl>
                                        <p:attrNameLst>
                                          <p:attrName>ppt_x</p:attrName>
                                        </p:attrNameLst>
                                      </p:cBhvr>
                                      <p:tavLst>
                                        <p:tav tm="0">
                                          <p:val>
                                            <p:strVal val="ppt_x"/>
                                          </p:val>
                                        </p:tav>
                                        <p:tav tm="100000">
                                          <p:val>
                                            <p:fltVal val="0.5"/>
                                          </p:val>
                                        </p:tav>
                                      </p:tavLst>
                                    </p:anim>
                                    <p:anim calcmode="lin" valueType="num">
                                      <p:cBhvr additive="base">
                                        <p:cTn id="426" dur="500" fill="hold">
                                          <p:stCondLst>
                                            <p:cond delay="0"/>
                                          </p:stCondLst>
                                        </p:cTn>
                                        <p:tgtEl>
                                          <p:spTgt spid="17"/>
                                        </p:tgtEl>
                                        <p:attrNameLst>
                                          <p:attrName>ppt_y</p:attrName>
                                        </p:attrNameLst>
                                      </p:cBhvr>
                                      <p:tavLst>
                                        <p:tav tm="0">
                                          <p:val>
                                            <p:strVal val="ppt_y"/>
                                          </p:val>
                                        </p:tav>
                                        <p:tav tm="100000">
                                          <p:val>
                                            <p:fltVal val="0.919537"/>
                                          </p:val>
                                        </p:tav>
                                      </p:tavLst>
                                    </p:anim>
                                    <p:anim calcmode="lin" valueType="num">
                                      <p:cBhvr additive="base">
                                        <p:cTn id="427" dur="500" fill="hold">
                                          <p:stCondLst>
                                            <p:cond delay="0"/>
                                          </p:stCondLst>
                                        </p:cTn>
                                        <p:tgtEl>
                                          <p:spTgt spid="17"/>
                                        </p:tgtEl>
                                        <p:attrNameLst>
                                          <p:attrName>ppt_w</p:attrName>
                                        </p:attrNameLst>
                                      </p:cBhvr>
                                      <p:tavLst>
                                        <p:tav tm="0">
                                          <p:val>
                                            <p:strVal val="ppt_w"/>
                                          </p:val>
                                        </p:tav>
                                        <p:tav tm="100000">
                                          <p:val>
                                            <p:strVal val="#ppt_w"/>
                                          </p:val>
                                        </p:tav>
                                      </p:tavLst>
                                    </p:anim>
                                    <p:anim calcmode="lin" valueType="num">
                                      <p:cBhvr additive="base">
                                        <p:cTn id="428" dur="500" fill="hold">
                                          <p:stCondLst>
                                            <p:cond delay="0"/>
                                          </p:stCondLst>
                                        </p:cTn>
                                        <p:tgtEl>
                                          <p:spTgt spid="17"/>
                                        </p:tgtEl>
                                        <p:attrNameLst>
                                          <p:attrName>ppt_h</p:attrName>
                                        </p:attrNameLst>
                                      </p:cBhvr>
                                      <p:tavLst>
                                        <p:tav tm="0">
                                          <p:val>
                                            <p:strVal val="ppt_h"/>
                                          </p:val>
                                        </p:tav>
                                        <p:tav tm="100000">
                                          <p:val>
                                            <p:strVal val="#ppt_h"/>
                                          </p:val>
                                        </p:tav>
                                      </p:tavLst>
                                    </p:anim>
                                  </p:childTnLst>
                                </p:cTn>
                              </p:par>
                            </p:childTnLst>
                          </p:cTn>
                        </p:par>
                        <p:par>
                          <p:cTn id="429" fill="hold">
                            <p:stCondLst>
                              <p:cond delay="34500"/>
                            </p:stCondLst>
                            <p:childTnLst>
                              <p:par>
                                <p:cTn id="430" presetID="35" presetClass="path" presetSubtype="0" accel="50000" decel="50000" fill="hold" nodeType="afterEffect">
                                  <p:stCondLst>
                                    <p:cond delay="0"/>
                                  </p:stCondLst>
                                  <p:childTnLst>
                                    <p:anim calcmode="lin" valueType="num">
                                      <p:cBhvr additive="base">
                                        <p:cTn id="431" dur="500" fill="hold">
                                          <p:stCondLst>
                                            <p:cond delay="0"/>
                                          </p:stCondLst>
                                        </p:cTn>
                                        <p:tgtEl>
                                          <p:spTgt spid="59"/>
                                        </p:tgtEl>
                                        <p:attrNameLst>
                                          <p:attrName>ppt_x</p:attrName>
                                        </p:attrNameLst>
                                      </p:cBhvr>
                                      <p:tavLst>
                                        <p:tav tm="0">
                                          <p:val>
                                            <p:strVal val="ppt_x"/>
                                          </p:val>
                                        </p:tav>
                                        <p:tav tm="100000">
                                          <p:val>
                                            <p:fltVal val="0.211615"/>
                                          </p:val>
                                        </p:tav>
                                      </p:tavLst>
                                    </p:anim>
                                    <p:anim calcmode="lin" valueType="num">
                                      <p:cBhvr additive="base">
                                        <p:cTn id="432" dur="500" fill="hold">
                                          <p:stCondLst>
                                            <p:cond delay="0"/>
                                          </p:stCondLst>
                                        </p:cTn>
                                        <p:tgtEl>
                                          <p:spTgt spid="59"/>
                                        </p:tgtEl>
                                        <p:attrNameLst>
                                          <p:attrName>ppt_y</p:attrName>
                                        </p:attrNameLst>
                                      </p:cBhvr>
                                      <p:tavLst>
                                        <p:tav tm="0">
                                          <p:val>
                                            <p:strVal val="ppt_y"/>
                                          </p:val>
                                        </p:tav>
                                        <p:tav tm="100000">
                                          <p:val>
                                            <p:fltVal val="0.679491"/>
                                          </p:val>
                                        </p:tav>
                                      </p:tavLst>
                                    </p:anim>
                                    <p:anim calcmode="lin" valueType="num">
                                      <p:cBhvr additive="base">
                                        <p:cTn id="433" dur="500" fill="hold">
                                          <p:stCondLst>
                                            <p:cond delay="0"/>
                                          </p:stCondLst>
                                        </p:cTn>
                                        <p:tgtEl>
                                          <p:spTgt spid="59"/>
                                        </p:tgtEl>
                                        <p:attrNameLst>
                                          <p:attrName>ppt_w</p:attrName>
                                        </p:attrNameLst>
                                      </p:cBhvr>
                                      <p:tavLst>
                                        <p:tav tm="0">
                                          <p:val>
                                            <p:strVal val="ppt_w"/>
                                          </p:val>
                                        </p:tav>
                                        <p:tav tm="100000">
                                          <p:val>
                                            <p:strVal val="#ppt_w"/>
                                          </p:val>
                                        </p:tav>
                                      </p:tavLst>
                                    </p:anim>
                                    <p:anim calcmode="lin" valueType="num">
                                      <p:cBhvr additive="base">
                                        <p:cTn id="434" dur="500" fill="hold">
                                          <p:stCondLst>
                                            <p:cond delay="0"/>
                                          </p:stCondLst>
                                        </p:cTn>
                                        <p:tgtEl>
                                          <p:spTgt spid="59"/>
                                        </p:tgtEl>
                                        <p:attrNameLst>
                                          <p:attrName>ppt_h</p:attrName>
                                        </p:attrNameLst>
                                      </p:cBhvr>
                                      <p:tavLst>
                                        <p:tav tm="0">
                                          <p:val>
                                            <p:strVal val="ppt_h"/>
                                          </p:val>
                                        </p:tav>
                                        <p:tav tm="100000">
                                          <p:val>
                                            <p:strVal val="#ppt_h"/>
                                          </p:val>
                                        </p:tav>
                                      </p:tavLst>
                                    </p:anim>
                                  </p:childTnLst>
                                </p:cTn>
                              </p:par>
                            </p:childTnLst>
                          </p:cTn>
                        </p:par>
                        <p:par>
                          <p:cTn id="435" fill="hold">
                            <p:stCondLst>
                              <p:cond delay="35000"/>
                            </p:stCondLst>
                            <p:childTnLst>
                              <p:par>
                                <p:cTn id="436" presetID="35" presetClass="path" presetSubtype="0" accel="50000" decel="50000" fill="hold" nodeType="afterEffect">
                                  <p:stCondLst>
                                    <p:cond delay="0"/>
                                  </p:stCondLst>
                                  <p:childTnLst>
                                    <p:anim calcmode="lin" valueType="num">
                                      <p:cBhvr additive="base">
                                        <p:cTn id="437" dur="500" fill="hold">
                                          <p:stCondLst>
                                            <p:cond delay="0"/>
                                          </p:stCondLst>
                                        </p:cTn>
                                        <p:tgtEl>
                                          <p:spTgt spid="60"/>
                                        </p:tgtEl>
                                        <p:attrNameLst>
                                          <p:attrName>ppt_x</p:attrName>
                                        </p:attrNameLst>
                                      </p:cBhvr>
                                      <p:tavLst>
                                        <p:tav tm="0">
                                          <p:val>
                                            <p:strVal val="ppt_x"/>
                                          </p:val>
                                        </p:tav>
                                        <p:tav tm="100000">
                                          <p:val>
                                            <p:fltVal val="0.82224"/>
                                          </p:val>
                                        </p:tav>
                                      </p:tavLst>
                                    </p:anim>
                                    <p:anim calcmode="lin" valueType="num">
                                      <p:cBhvr additive="base">
                                        <p:cTn id="438" dur="500" fill="hold">
                                          <p:stCondLst>
                                            <p:cond delay="0"/>
                                          </p:stCondLst>
                                        </p:cTn>
                                        <p:tgtEl>
                                          <p:spTgt spid="60"/>
                                        </p:tgtEl>
                                        <p:attrNameLst>
                                          <p:attrName>ppt_y</p:attrName>
                                        </p:attrNameLst>
                                      </p:cBhvr>
                                      <p:tavLst>
                                        <p:tav tm="0">
                                          <p:val>
                                            <p:strVal val="ppt_y"/>
                                          </p:val>
                                        </p:tav>
                                        <p:tav tm="100000">
                                          <p:val>
                                            <p:fltVal val="0.677824"/>
                                          </p:val>
                                        </p:tav>
                                      </p:tavLst>
                                    </p:anim>
                                    <p:anim calcmode="lin" valueType="num">
                                      <p:cBhvr additive="base">
                                        <p:cTn id="439" dur="500" fill="hold">
                                          <p:stCondLst>
                                            <p:cond delay="0"/>
                                          </p:stCondLst>
                                        </p:cTn>
                                        <p:tgtEl>
                                          <p:spTgt spid="60"/>
                                        </p:tgtEl>
                                        <p:attrNameLst>
                                          <p:attrName>ppt_w</p:attrName>
                                        </p:attrNameLst>
                                      </p:cBhvr>
                                      <p:tavLst>
                                        <p:tav tm="0">
                                          <p:val>
                                            <p:strVal val="ppt_w"/>
                                          </p:val>
                                        </p:tav>
                                        <p:tav tm="100000">
                                          <p:val>
                                            <p:strVal val="#ppt_w"/>
                                          </p:val>
                                        </p:tav>
                                      </p:tavLst>
                                    </p:anim>
                                    <p:anim calcmode="lin" valueType="num">
                                      <p:cBhvr additive="base">
                                        <p:cTn id="440" dur="500" fill="hold">
                                          <p:stCondLst>
                                            <p:cond delay="0"/>
                                          </p:stCondLst>
                                        </p:cTn>
                                        <p:tgtEl>
                                          <p:spTgt spid="60"/>
                                        </p:tgtEl>
                                        <p:attrNameLst>
                                          <p:attrName>ppt_h</p:attrName>
                                        </p:attrNameLst>
                                      </p:cBhvr>
                                      <p:tavLst>
                                        <p:tav tm="0">
                                          <p:val>
                                            <p:strVal val="ppt_h"/>
                                          </p:val>
                                        </p:tav>
                                        <p:tav tm="100000">
                                          <p:val>
                                            <p:strVal val="#ppt_h"/>
                                          </p:val>
                                        </p:tav>
                                      </p:tavLst>
                                    </p:anim>
                                  </p:childTnLst>
                                </p:cTn>
                              </p:par>
                            </p:childTnLst>
                          </p:cTn>
                        </p:par>
                        <p:par>
                          <p:cTn id="441" fill="hold">
                            <p:stCondLst>
                              <p:cond delay="35500"/>
                            </p:stCondLst>
                            <p:childTnLst>
                              <p:par>
                                <p:cTn id="442" presetID="35" presetClass="path" presetSubtype="0" accel="50000" decel="50000" fill="hold" nodeType="afterEffect">
                                  <p:stCondLst>
                                    <p:cond delay="0"/>
                                  </p:stCondLst>
                                  <p:childTnLst>
                                    <p:anim calcmode="lin" valueType="num">
                                      <p:cBhvr additive="base">
                                        <p:cTn id="443" dur="500" fill="hold">
                                          <p:stCondLst>
                                            <p:cond delay="0"/>
                                          </p:stCondLst>
                                        </p:cTn>
                                        <p:tgtEl>
                                          <p:spTgt spid="61"/>
                                        </p:tgtEl>
                                        <p:attrNameLst>
                                          <p:attrName>ppt_x</p:attrName>
                                        </p:attrNameLst>
                                      </p:cBhvr>
                                      <p:tavLst>
                                        <p:tav tm="0">
                                          <p:val>
                                            <p:strVal val="ppt_x"/>
                                          </p:val>
                                        </p:tav>
                                        <p:tav tm="100000">
                                          <p:val>
                                            <p:fltVal val="0.520469"/>
                                          </p:val>
                                        </p:tav>
                                      </p:tavLst>
                                    </p:anim>
                                    <p:anim calcmode="lin" valueType="num">
                                      <p:cBhvr additive="base">
                                        <p:cTn id="444" dur="500" fill="hold">
                                          <p:stCondLst>
                                            <p:cond delay="0"/>
                                          </p:stCondLst>
                                        </p:cTn>
                                        <p:tgtEl>
                                          <p:spTgt spid="61"/>
                                        </p:tgtEl>
                                        <p:attrNameLst>
                                          <p:attrName>ppt_y</p:attrName>
                                        </p:attrNameLst>
                                      </p:cBhvr>
                                      <p:tavLst>
                                        <p:tav tm="0">
                                          <p:val>
                                            <p:strVal val="ppt_y"/>
                                          </p:val>
                                        </p:tav>
                                        <p:tav tm="100000">
                                          <p:val>
                                            <p:fltVal val="0.679491"/>
                                          </p:val>
                                        </p:tav>
                                      </p:tavLst>
                                    </p:anim>
                                    <p:anim calcmode="lin" valueType="num">
                                      <p:cBhvr additive="base">
                                        <p:cTn id="445" dur="500" fill="hold">
                                          <p:stCondLst>
                                            <p:cond delay="0"/>
                                          </p:stCondLst>
                                        </p:cTn>
                                        <p:tgtEl>
                                          <p:spTgt spid="61"/>
                                        </p:tgtEl>
                                        <p:attrNameLst>
                                          <p:attrName>ppt_w</p:attrName>
                                        </p:attrNameLst>
                                      </p:cBhvr>
                                      <p:tavLst>
                                        <p:tav tm="0">
                                          <p:val>
                                            <p:strVal val="ppt_w"/>
                                          </p:val>
                                        </p:tav>
                                        <p:tav tm="100000">
                                          <p:val>
                                            <p:strVal val="#ppt_w"/>
                                          </p:val>
                                        </p:tav>
                                      </p:tavLst>
                                    </p:anim>
                                    <p:anim calcmode="lin" valueType="num">
                                      <p:cBhvr additive="base">
                                        <p:cTn id="446" dur="500" fill="hold">
                                          <p:stCondLst>
                                            <p:cond delay="0"/>
                                          </p:stCondLst>
                                        </p:cTn>
                                        <p:tgtEl>
                                          <p:spTgt spid="61"/>
                                        </p:tgtEl>
                                        <p:attrNameLst>
                                          <p:attrName>ppt_h</p:attrName>
                                        </p:attrNameLst>
                                      </p:cBhvr>
                                      <p:tavLst>
                                        <p:tav tm="0">
                                          <p:val>
                                            <p:strVal val="ppt_h"/>
                                          </p:val>
                                        </p:tav>
                                        <p:tav tm="100000">
                                          <p:val>
                                            <p:strVal val="#ppt_h"/>
                                          </p:val>
                                        </p:tav>
                                      </p:tavLst>
                                    </p:anim>
                                  </p:childTnLst>
                                </p:cTn>
                              </p:par>
                            </p:childTnLst>
                          </p:cTn>
                        </p:par>
                        <p:par>
                          <p:cTn id="447" fill="hold">
                            <p:stCondLst>
                              <p:cond delay="36000"/>
                            </p:stCondLst>
                            <p:childTnLst>
                              <p:par>
                                <p:cTn id="448" presetID="35" presetClass="path" presetSubtype="0" accel="50000" decel="50000" fill="hold" grpId="7" nodeType="afterEffect">
                                  <p:stCondLst>
                                    <p:cond delay="0"/>
                                  </p:stCondLst>
                                  <p:childTnLst>
                                    <p:anim calcmode="lin" valueType="num">
                                      <p:cBhvr additive="base">
                                        <p:cTn id="449" dur="500" fill="hold">
                                          <p:stCondLst>
                                            <p:cond delay="0"/>
                                          </p:stCondLst>
                                        </p:cTn>
                                        <p:tgtEl>
                                          <p:spTgt spid="62"/>
                                        </p:tgtEl>
                                        <p:attrNameLst>
                                          <p:attrName>ppt_x</p:attrName>
                                        </p:attrNameLst>
                                      </p:cBhvr>
                                      <p:tavLst>
                                        <p:tav tm="0">
                                          <p:val>
                                            <p:strVal val="ppt_x"/>
                                          </p:val>
                                        </p:tav>
                                        <p:tav tm="100000">
                                          <p:val>
                                            <p:fltVal val="0.207448"/>
                                          </p:val>
                                        </p:tav>
                                      </p:tavLst>
                                    </p:anim>
                                    <p:anim calcmode="lin" valueType="num">
                                      <p:cBhvr additive="base">
                                        <p:cTn id="450" dur="500" fill="hold">
                                          <p:stCondLst>
                                            <p:cond delay="0"/>
                                          </p:stCondLst>
                                        </p:cTn>
                                        <p:tgtEl>
                                          <p:spTgt spid="62"/>
                                        </p:tgtEl>
                                        <p:attrNameLst>
                                          <p:attrName>ppt_y</p:attrName>
                                        </p:attrNameLst>
                                      </p:cBhvr>
                                      <p:tavLst>
                                        <p:tav tm="0">
                                          <p:val>
                                            <p:strVal val="ppt_y"/>
                                          </p:val>
                                        </p:tav>
                                        <p:tav tm="100000">
                                          <p:val>
                                            <p:fltVal val="0.825185"/>
                                          </p:val>
                                        </p:tav>
                                      </p:tavLst>
                                    </p:anim>
                                    <p:anim calcmode="lin" valueType="num">
                                      <p:cBhvr additive="base">
                                        <p:cTn id="451" dur="500" fill="hold">
                                          <p:stCondLst>
                                            <p:cond delay="0"/>
                                          </p:stCondLst>
                                        </p:cTn>
                                        <p:tgtEl>
                                          <p:spTgt spid="62"/>
                                        </p:tgtEl>
                                        <p:attrNameLst>
                                          <p:attrName>ppt_w</p:attrName>
                                        </p:attrNameLst>
                                      </p:cBhvr>
                                      <p:tavLst>
                                        <p:tav tm="0">
                                          <p:val>
                                            <p:strVal val="ppt_w"/>
                                          </p:val>
                                        </p:tav>
                                        <p:tav tm="100000">
                                          <p:val>
                                            <p:strVal val="#ppt_w"/>
                                          </p:val>
                                        </p:tav>
                                      </p:tavLst>
                                    </p:anim>
                                    <p:anim calcmode="lin" valueType="num">
                                      <p:cBhvr additive="base">
                                        <p:cTn id="452" dur="500" fill="hold">
                                          <p:stCondLst>
                                            <p:cond delay="0"/>
                                          </p:stCondLst>
                                        </p:cTn>
                                        <p:tgtEl>
                                          <p:spTgt spid="62"/>
                                        </p:tgtEl>
                                        <p:attrNameLst>
                                          <p:attrName>ppt_h</p:attrName>
                                        </p:attrNameLst>
                                      </p:cBhvr>
                                      <p:tavLst>
                                        <p:tav tm="0">
                                          <p:val>
                                            <p:strVal val="ppt_h"/>
                                          </p:val>
                                        </p:tav>
                                        <p:tav tm="100000">
                                          <p:val>
                                            <p:strVal val="#ppt_h"/>
                                          </p:val>
                                        </p:tav>
                                      </p:tavLst>
                                    </p:anim>
                                  </p:childTnLst>
                                </p:cTn>
                              </p:par>
                            </p:childTnLst>
                          </p:cTn>
                        </p:par>
                        <p:par>
                          <p:cTn id="453" fill="hold">
                            <p:stCondLst>
                              <p:cond delay="36500"/>
                            </p:stCondLst>
                            <p:childTnLst>
                              <p:par>
                                <p:cTn id="454" presetID="35" presetClass="path" presetSubtype="0" accel="50000" decel="50000" fill="hold" grpId="6" nodeType="afterEffect">
                                  <p:stCondLst>
                                    <p:cond delay="0"/>
                                  </p:stCondLst>
                                  <p:childTnLst>
                                    <p:anim calcmode="lin" valueType="num">
                                      <p:cBhvr additive="base">
                                        <p:cTn id="455" dur="500" fill="hold">
                                          <p:stCondLst>
                                            <p:cond delay="0"/>
                                          </p:stCondLst>
                                        </p:cTn>
                                        <p:tgtEl>
                                          <p:spTgt spid="63"/>
                                        </p:tgtEl>
                                        <p:attrNameLst>
                                          <p:attrName>ppt_x</p:attrName>
                                        </p:attrNameLst>
                                      </p:cBhvr>
                                      <p:tavLst>
                                        <p:tav tm="0">
                                          <p:val>
                                            <p:strVal val="ppt_x"/>
                                          </p:val>
                                        </p:tav>
                                        <p:tav tm="100000">
                                          <p:val>
                                            <p:fltVal val="0.513021"/>
                                          </p:val>
                                        </p:tav>
                                      </p:tavLst>
                                    </p:anim>
                                    <p:anim calcmode="lin" valueType="num">
                                      <p:cBhvr additive="base">
                                        <p:cTn id="456" dur="500" fill="hold">
                                          <p:stCondLst>
                                            <p:cond delay="0"/>
                                          </p:stCondLst>
                                        </p:cTn>
                                        <p:tgtEl>
                                          <p:spTgt spid="63"/>
                                        </p:tgtEl>
                                        <p:attrNameLst>
                                          <p:attrName>ppt_y</p:attrName>
                                        </p:attrNameLst>
                                      </p:cBhvr>
                                      <p:tavLst>
                                        <p:tav tm="0">
                                          <p:val>
                                            <p:strVal val="ppt_y"/>
                                          </p:val>
                                        </p:tav>
                                        <p:tav tm="100000">
                                          <p:val>
                                            <p:fltVal val="0.825278"/>
                                          </p:val>
                                        </p:tav>
                                      </p:tavLst>
                                    </p:anim>
                                    <p:anim calcmode="lin" valueType="num">
                                      <p:cBhvr additive="base">
                                        <p:cTn id="457" dur="500" fill="hold">
                                          <p:stCondLst>
                                            <p:cond delay="0"/>
                                          </p:stCondLst>
                                        </p:cTn>
                                        <p:tgtEl>
                                          <p:spTgt spid="63"/>
                                        </p:tgtEl>
                                        <p:attrNameLst>
                                          <p:attrName>ppt_w</p:attrName>
                                        </p:attrNameLst>
                                      </p:cBhvr>
                                      <p:tavLst>
                                        <p:tav tm="0">
                                          <p:val>
                                            <p:strVal val="ppt_w"/>
                                          </p:val>
                                        </p:tav>
                                        <p:tav tm="100000">
                                          <p:val>
                                            <p:strVal val="#ppt_w"/>
                                          </p:val>
                                        </p:tav>
                                      </p:tavLst>
                                    </p:anim>
                                    <p:anim calcmode="lin" valueType="num">
                                      <p:cBhvr additive="base">
                                        <p:cTn id="458" dur="500" fill="hold">
                                          <p:stCondLst>
                                            <p:cond delay="0"/>
                                          </p:stCondLst>
                                        </p:cTn>
                                        <p:tgtEl>
                                          <p:spTgt spid="63"/>
                                        </p:tgtEl>
                                        <p:attrNameLst>
                                          <p:attrName>ppt_h</p:attrName>
                                        </p:attrNameLst>
                                      </p:cBhvr>
                                      <p:tavLst>
                                        <p:tav tm="0">
                                          <p:val>
                                            <p:strVal val="ppt_h"/>
                                          </p:val>
                                        </p:tav>
                                        <p:tav tm="100000">
                                          <p:val>
                                            <p:strVal val="#ppt_h"/>
                                          </p:val>
                                        </p:tav>
                                      </p:tavLst>
                                    </p:anim>
                                  </p:childTnLst>
                                </p:cTn>
                              </p:par>
                            </p:childTnLst>
                          </p:cTn>
                        </p:par>
                        <p:par>
                          <p:cTn id="459" fill="hold">
                            <p:stCondLst>
                              <p:cond delay="37000"/>
                            </p:stCondLst>
                            <p:childTnLst>
                              <p:par>
                                <p:cTn id="460" presetID="35" presetClass="path" presetSubtype="0" accel="50000" decel="50000" fill="hold" grpId="5" nodeType="afterEffect">
                                  <p:stCondLst>
                                    <p:cond delay="0"/>
                                  </p:stCondLst>
                                  <p:childTnLst>
                                    <p:anim calcmode="lin" valueType="num">
                                      <p:cBhvr additive="base">
                                        <p:cTn id="461" dur="500" fill="hold">
                                          <p:stCondLst>
                                            <p:cond delay="0"/>
                                          </p:stCondLst>
                                        </p:cTn>
                                        <p:tgtEl>
                                          <p:spTgt spid="64"/>
                                        </p:tgtEl>
                                        <p:attrNameLst>
                                          <p:attrName>ppt_x</p:attrName>
                                        </p:attrNameLst>
                                      </p:cBhvr>
                                      <p:tavLst>
                                        <p:tav tm="0">
                                          <p:val>
                                            <p:strVal val="ppt_x"/>
                                          </p:val>
                                        </p:tav>
                                        <p:tav tm="100000">
                                          <p:val>
                                            <p:fltVal val="0.81125"/>
                                          </p:val>
                                        </p:tav>
                                      </p:tavLst>
                                    </p:anim>
                                    <p:anim calcmode="lin" valueType="num">
                                      <p:cBhvr additive="base">
                                        <p:cTn id="462" dur="500" fill="hold">
                                          <p:stCondLst>
                                            <p:cond delay="0"/>
                                          </p:stCondLst>
                                        </p:cTn>
                                        <p:tgtEl>
                                          <p:spTgt spid="64"/>
                                        </p:tgtEl>
                                        <p:attrNameLst>
                                          <p:attrName>ppt_y</p:attrName>
                                        </p:attrNameLst>
                                      </p:cBhvr>
                                      <p:tavLst>
                                        <p:tav tm="0">
                                          <p:val>
                                            <p:strVal val="ppt_y"/>
                                          </p:val>
                                        </p:tav>
                                        <p:tav tm="100000">
                                          <p:val>
                                            <p:fltVal val="0.846065"/>
                                          </p:val>
                                        </p:tav>
                                      </p:tavLst>
                                    </p:anim>
                                    <p:anim calcmode="lin" valueType="num">
                                      <p:cBhvr additive="base">
                                        <p:cTn id="463" dur="500" fill="hold">
                                          <p:stCondLst>
                                            <p:cond delay="0"/>
                                          </p:stCondLst>
                                        </p:cTn>
                                        <p:tgtEl>
                                          <p:spTgt spid="64"/>
                                        </p:tgtEl>
                                        <p:attrNameLst>
                                          <p:attrName>ppt_w</p:attrName>
                                        </p:attrNameLst>
                                      </p:cBhvr>
                                      <p:tavLst>
                                        <p:tav tm="0">
                                          <p:val>
                                            <p:strVal val="ppt_w"/>
                                          </p:val>
                                        </p:tav>
                                        <p:tav tm="100000">
                                          <p:val>
                                            <p:strVal val="#ppt_w"/>
                                          </p:val>
                                        </p:tav>
                                      </p:tavLst>
                                    </p:anim>
                                    <p:anim calcmode="lin" valueType="num">
                                      <p:cBhvr additive="base">
                                        <p:cTn id="464" dur="500" fill="hold">
                                          <p:stCondLst>
                                            <p:cond delay="0"/>
                                          </p:stCondLst>
                                        </p:cTn>
                                        <p:tgtEl>
                                          <p:spTgt spid="64"/>
                                        </p:tgtEl>
                                        <p:attrNameLst>
                                          <p:attrName>ppt_h</p:attrName>
                                        </p:attrNameLst>
                                      </p:cBhvr>
                                      <p:tavLst>
                                        <p:tav tm="0">
                                          <p:val>
                                            <p:strVal val="ppt_h"/>
                                          </p:val>
                                        </p:tav>
                                        <p:tav tm="100000">
                                          <p:val>
                                            <p:strVal val="#ppt_h"/>
                                          </p:val>
                                        </p:tav>
                                      </p:tavLst>
                                    </p:anim>
                                  </p:childTnLst>
                                </p:cTn>
                              </p:par>
                            </p:childTnLst>
                          </p:cTn>
                        </p:par>
                        <p:par>
                          <p:cTn id="465" fill="hold">
                            <p:stCondLst>
                              <p:cond delay="37500"/>
                            </p:stCondLst>
                            <p:childTnLst>
                              <p:par>
                                <p:cTn id="466" presetID="35" presetClass="path" presetSubtype="0" accel="50000" decel="50000" fill="hold" grpId="4" nodeType="afterEffect">
                                  <p:stCondLst>
                                    <p:cond delay="0"/>
                                  </p:stCondLst>
                                  <p:childTnLst>
                                    <p:anim calcmode="lin" valueType="num">
                                      <p:cBhvr additive="base">
                                        <p:cTn id="467" dur="500" fill="hold">
                                          <p:stCondLst>
                                            <p:cond delay="0"/>
                                          </p:stCondLst>
                                        </p:cTn>
                                        <p:tgtEl>
                                          <p:spTgt spid="65"/>
                                        </p:tgtEl>
                                        <p:attrNameLst>
                                          <p:attrName>ppt_x</p:attrName>
                                        </p:attrNameLst>
                                      </p:cBhvr>
                                      <p:tavLst>
                                        <p:tav tm="0">
                                          <p:val>
                                            <p:strVal val="ppt_x"/>
                                          </p:val>
                                        </p:tav>
                                        <p:tav tm="100000">
                                          <p:val>
                                            <p:fltVal val="0.208333"/>
                                          </p:val>
                                        </p:tav>
                                      </p:tavLst>
                                    </p:anim>
                                    <p:anim calcmode="lin" valueType="num">
                                      <p:cBhvr additive="base">
                                        <p:cTn id="468" dur="500" fill="hold">
                                          <p:stCondLst>
                                            <p:cond delay="0"/>
                                          </p:stCondLst>
                                        </p:cTn>
                                        <p:tgtEl>
                                          <p:spTgt spid="65"/>
                                        </p:tgtEl>
                                        <p:attrNameLst>
                                          <p:attrName>ppt_y</p:attrName>
                                        </p:attrNameLst>
                                      </p:cBhvr>
                                      <p:tavLst>
                                        <p:tav tm="0">
                                          <p:val>
                                            <p:strVal val="ppt_y"/>
                                          </p:val>
                                        </p:tav>
                                        <p:tav tm="100000">
                                          <p:val>
                                            <p:fltVal val="0.459907"/>
                                          </p:val>
                                        </p:tav>
                                      </p:tavLst>
                                    </p:anim>
                                    <p:anim calcmode="lin" valueType="num">
                                      <p:cBhvr additive="base">
                                        <p:cTn id="469" dur="500" fill="hold">
                                          <p:stCondLst>
                                            <p:cond delay="0"/>
                                          </p:stCondLst>
                                        </p:cTn>
                                        <p:tgtEl>
                                          <p:spTgt spid="65"/>
                                        </p:tgtEl>
                                        <p:attrNameLst>
                                          <p:attrName>ppt_w</p:attrName>
                                        </p:attrNameLst>
                                      </p:cBhvr>
                                      <p:tavLst>
                                        <p:tav tm="0">
                                          <p:val>
                                            <p:strVal val="ppt_w"/>
                                          </p:val>
                                        </p:tav>
                                        <p:tav tm="100000">
                                          <p:val>
                                            <p:strVal val="#ppt_w"/>
                                          </p:val>
                                        </p:tav>
                                      </p:tavLst>
                                    </p:anim>
                                    <p:anim calcmode="lin" valueType="num">
                                      <p:cBhvr additive="base">
                                        <p:cTn id="470" dur="500" fill="hold">
                                          <p:stCondLst>
                                            <p:cond delay="0"/>
                                          </p:stCondLst>
                                        </p:cTn>
                                        <p:tgtEl>
                                          <p:spTgt spid="65"/>
                                        </p:tgtEl>
                                        <p:attrNameLst>
                                          <p:attrName>ppt_h</p:attrName>
                                        </p:attrNameLst>
                                      </p:cBhvr>
                                      <p:tavLst>
                                        <p:tav tm="0">
                                          <p:val>
                                            <p:strVal val="ppt_h"/>
                                          </p:val>
                                        </p:tav>
                                        <p:tav tm="100000">
                                          <p:val>
                                            <p:strVal val="#ppt_h"/>
                                          </p:val>
                                        </p:tav>
                                      </p:tavLst>
                                    </p:anim>
                                  </p:childTnLst>
                                </p:cTn>
                              </p:par>
                            </p:childTnLst>
                          </p:cTn>
                        </p:par>
                        <p:par>
                          <p:cTn id="471" fill="hold">
                            <p:stCondLst>
                              <p:cond delay="38000"/>
                            </p:stCondLst>
                            <p:childTnLst>
                              <p:par>
                                <p:cTn id="472" presetID="35" presetClass="path" presetSubtype="0" accel="50000" decel="50000" fill="hold" nodeType="afterEffect">
                                  <p:stCondLst>
                                    <p:cond delay="0"/>
                                  </p:stCondLst>
                                  <p:childTnLst>
                                    <p:anim calcmode="lin" valueType="num">
                                      <p:cBhvr additive="base">
                                        <p:cTn id="473" dur="500" fill="hold">
                                          <p:stCondLst>
                                            <p:cond delay="0"/>
                                          </p:stCondLst>
                                        </p:cTn>
                                        <p:tgtEl>
                                          <p:spTgt spid="66"/>
                                        </p:tgtEl>
                                        <p:attrNameLst>
                                          <p:attrName>ppt_x</p:attrName>
                                        </p:attrNameLst>
                                      </p:cBhvr>
                                      <p:tavLst>
                                        <p:tav tm="0">
                                          <p:val>
                                            <p:strVal val="ppt_x"/>
                                          </p:val>
                                        </p:tav>
                                        <p:tav tm="100000">
                                          <p:val>
                                            <p:fltVal val="0.822578"/>
                                          </p:val>
                                        </p:tav>
                                      </p:tavLst>
                                    </p:anim>
                                    <p:anim calcmode="lin" valueType="num">
                                      <p:cBhvr additive="base">
                                        <p:cTn id="474" dur="500" fill="hold">
                                          <p:stCondLst>
                                            <p:cond delay="0"/>
                                          </p:stCondLst>
                                        </p:cTn>
                                        <p:tgtEl>
                                          <p:spTgt spid="66"/>
                                        </p:tgtEl>
                                        <p:attrNameLst>
                                          <p:attrName>ppt_y</p:attrName>
                                        </p:attrNameLst>
                                      </p:cBhvr>
                                      <p:tavLst>
                                        <p:tav tm="0">
                                          <p:val>
                                            <p:strVal val="ppt_y"/>
                                          </p:val>
                                        </p:tav>
                                        <p:tav tm="100000">
                                          <p:val>
                                            <p:fltVal val="0.321898"/>
                                          </p:val>
                                        </p:tav>
                                      </p:tavLst>
                                    </p:anim>
                                    <p:anim calcmode="lin" valueType="num">
                                      <p:cBhvr additive="base">
                                        <p:cTn id="475" dur="500" fill="hold">
                                          <p:stCondLst>
                                            <p:cond delay="0"/>
                                          </p:stCondLst>
                                        </p:cTn>
                                        <p:tgtEl>
                                          <p:spTgt spid="66"/>
                                        </p:tgtEl>
                                        <p:attrNameLst>
                                          <p:attrName>ppt_w</p:attrName>
                                        </p:attrNameLst>
                                      </p:cBhvr>
                                      <p:tavLst>
                                        <p:tav tm="0">
                                          <p:val>
                                            <p:strVal val="ppt_w"/>
                                          </p:val>
                                        </p:tav>
                                        <p:tav tm="100000">
                                          <p:val>
                                            <p:strVal val="#ppt_w"/>
                                          </p:val>
                                        </p:tav>
                                      </p:tavLst>
                                    </p:anim>
                                    <p:anim calcmode="lin" valueType="num">
                                      <p:cBhvr additive="base">
                                        <p:cTn id="476" dur="500" fill="hold">
                                          <p:stCondLst>
                                            <p:cond delay="0"/>
                                          </p:stCondLst>
                                        </p:cTn>
                                        <p:tgtEl>
                                          <p:spTgt spid="66"/>
                                        </p:tgtEl>
                                        <p:attrNameLst>
                                          <p:attrName>ppt_h</p:attrName>
                                        </p:attrNameLst>
                                      </p:cBhvr>
                                      <p:tavLst>
                                        <p:tav tm="0">
                                          <p:val>
                                            <p:strVal val="ppt_h"/>
                                          </p:val>
                                        </p:tav>
                                        <p:tav tm="100000">
                                          <p:val>
                                            <p:strVal val="#ppt_h"/>
                                          </p:val>
                                        </p:tav>
                                      </p:tavLst>
                                    </p:anim>
                                  </p:childTnLst>
                                </p:cTn>
                              </p:par>
                            </p:childTnLst>
                          </p:cTn>
                        </p:par>
                        <p:par>
                          <p:cTn id="477" fill="hold">
                            <p:stCondLst>
                              <p:cond delay="38500"/>
                            </p:stCondLst>
                            <p:childTnLst>
                              <p:par>
                                <p:cTn id="478" presetID="35" presetClass="path" presetSubtype="0" accel="50000" decel="50000" fill="hold" nodeType="afterEffect">
                                  <p:stCondLst>
                                    <p:cond delay="0"/>
                                  </p:stCondLst>
                                  <p:childTnLst>
                                    <p:anim calcmode="lin" valueType="num">
                                      <p:cBhvr additive="base">
                                        <p:cTn id="479" dur="500" fill="hold">
                                          <p:stCondLst>
                                            <p:cond delay="0"/>
                                          </p:stCondLst>
                                        </p:cTn>
                                        <p:tgtEl>
                                          <p:spTgt spid="67"/>
                                        </p:tgtEl>
                                        <p:attrNameLst>
                                          <p:attrName>ppt_x</p:attrName>
                                        </p:attrNameLst>
                                      </p:cBhvr>
                                      <p:tavLst>
                                        <p:tav tm="0">
                                          <p:val>
                                            <p:strVal val="ppt_x"/>
                                          </p:val>
                                        </p:tav>
                                        <p:tav tm="100000">
                                          <p:val>
                                            <p:fltVal val="0.210781"/>
                                          </p:val>
                                        </p:tav>
                                      </p:tavLst>
                                    </p:anim>
                                    <p:anim calcmode="lin" valueType="num">
                                      <p:cBhvr additive="base">
                                        <p:cTn id="480" dur="500" fill="hold">
                                          <p:stCondLst>
                                            <p:cond delay="0"/>
                                          </p:stCondLst>
                                        </p:cTn>
                                        <p:tgtEl>
                                          <p:spTgt spid="67"/>
                                        </p:tgtEl>
                                        <p:attrNameLst>
                                          <p:attrName>ppt_y</p:attrName>
                                        </p:attrNameLst>
                                      </p:cBhvr>
                                      <p:tavLst>
                                        <p:tav tm="0">
                                          <p:val>
                                            <p:strVal val="ppt_y"/>
                                          </p:val>
                                        </p:tav>
                                        <p:tav tm="100000">
                                          <p:val>
                                            <p:fltVal val="0.321898"/>
                                          </p:val>
                                        </p:tav>
                                      </p:tavLst>
                                    </p:anim>
                                    <p:anim calcmode="lin" valueType="num">
                                      <p:cBhvr additive="base">
                                        <p:cTn id="481" dur="500" fill="hold">
                                          <p:stCondLst>
                                            <p:cond delay="0"/>
                                          </p:stCondLst>
                                        </p:cTn>
                                        <p:tgtEl>
                                          <p:spTgt spid="67"/>
                                        </p:tgtEl>
                                        <p:attrNameLst>
                                          <p:attrName>ppt_w</p:attrName>
                                        </p:attrNameLst>
                                      </p:cBhvr>
                                      <p:tavLst>
                                        <p:tav tm="0">
                                          <p:val>
                                            <p:strVal val="ppt_w"/>
                                          </p:val>
                                        </p:tav>
                                        <p:tav tm="100000">
                                          <p:val>
                                            <p:strVal val="#ppt_w"/>
                                          </p:val>
                                        </p:tav>
                                      </p:tavLst>
                                    </p:anim>
                                    <p:anim calcmode="lin" valueType="num">
                                      <p:cBhvr additive="base">
                                        <p:cTn id="482" dur="500" fill="hold">
                                          <p:stCondLst>
                                            <p:cond delay="0"/>
                                          </p:stCondLst>
                                        </p:cTn>
                                        <p:tgtEl>
                                          <p:spTgt spid="67"/>
                                        </p:tgtEl>
                                        <p:attrNameLst>
                                          <p:attrName>ppt_h</p:attrName>
                                        </p:attrNameLst>
                                      </p:cBhvr>
                                      <p:tavLst>
                                        <p:tav tm="0">
                                          <p:val>
                                            <p:strVal val="ppt_h"/>
                                          </p:val>
                                        </p:tav>
                                        <p:tav tm="100000">
                                          <p:val>
                                            <p:strVal val="#ppt_h"/>
                                          </p:val>
                                        </p:tav>
                                      </p:tavLst>
                                    </p:anim>
                                  </p:childTnLst>
                                </p:cTn>
                              </p:par>
                            </p:childTnLst>
                          </p:cTn>
                        </p:par>
                        <p:par>
                          <p:cTn id="483" fill="hold">
                            <p:stCondLst>
                              <p:cond delay="39000"/>
                            </p:stCondLst>
                            <p:childTnLst>
                              <p:par>
                                <p:cTn id="484" presetID="35" presetClass="path" presetSubtype="0" accel="50000" decel="50000" fill="hold" nodeType="afterEffect">
                                  <p:stCondLst>
                                    <p:cond delay="0"/>
                                  </p:stCondLst>
                                  <p:childTnLst>
                                    <p:anim calcmode="lin" valueType="num">
                                      <p:cBhvr additive="base">
                                        <p:cTn id="485" dur="500" fill="hold">
                                          <p:stCondLst>
                                            <p:cond delay="0"/>
                                          </p:stCondLst>
                                        </p:cTn>
                                        <p:tgtEl>
                                          <p:spTgt spid="68"/>
                                        </p:tgtEl>
                                        <p:attrNameLst>
                                          <p:attrName>ppt_x</p:attrName>
                                        </p:attrNameLst>
                                      </p:cBhvr>
                                      <p:tavLst>
                                        <p:tav tm="0">
                                          <p:val>
                                            <p:strVal val="ppt_x"/>
                                          </p:val>
                                        </p:tav>
                                        <p:tav tm="100000">
                                          <p:val>
                                            <p:fltVal val="0.520104"/>
                                          </p:val>
                                        </p:tav>
                                      </p:tavLst>
                                    </p:anim>
                                    <p:anim calcmode="lin" valueType="num">
                                      <p:cBhvr additive="base">
                                        <p:cTn id="486" dur="500" fill="hold">
                                          <p:stCondLst>
                                            <p:cond delay="0"/>
                                          </p:stCondLst>
                                        </p:cTn>
                                        <p:tgtEl>
                                          <p:spTgt spid="68"/>
                                        </p:tgtEl>
                                        <p:attrNameLst>
                                          <p:attrName>ppt_y</p:attrName>
                                        </p:attrNameLst>
                                      </p:cBhvr>
                                      <p:tavLst>
                                        <p:tav tm="0">
                                          <p:val>
                                            <p:strVal val="ppt_y"/>
                                          </p:val>
                                        </p:tav>
                                        <p:tav tm="100000">
                                          <p:val>
                                            <p:fltVal val="0.321898"/>
                                          </p:val>
                                        </p:tav>
                                      </p:tavLst>
                                    </p:anim>
                                    <p:anim calcmode="lin" valueType="num">
                                      <p:cBhvr additive="base">
                                        <p:cTn id="487" dur="500" fill="hold">
                                          <p:stCondLst>
                                            <p:cond delay="0"/>
                                          </p:stCondLst>
                                        </p:cTn>
                                        <p:tgtEl>
                                          <p:spTgt spid="68"/>
                                        </p:tgtEl>
                                        <p:attrNameLst>
                                          <p:attrName>ppt_w</p:attrName>
                                        </p:attrNameLst>
                                      </p:cBhvr>
                                      <p:tavLst>
                                        <p:tav tm="0">
                                          <p:val>
                                            <p:strVal val="ppt_w"/>
                                          </p:val>
                                        </p:tav>
                                        <p:tav tm="100000">
                                          <p:val>
                                            <p:strVal val="#ppt_w"/>
                                          </p:val>
                                        </p:tav>
                                      </p:tavLst>
                                    </p:anim>
                                    <p:anim calcmode="lin" valueType="num">
                                      <p:cBhvr additive="base">
                                        <p:cTn id="488" dur="500" fill="hold">
                                          <p:stCondLst>
                                            <p:cond delay="0"/>
                                          </p:stCondLst>
                                        </p:cTn>
                                        <p:tgtEl>
                                          <p:spTgt spid="68"/>
                                        </p:tgtEl>
                                        <p:attrNameLst>
                                          <p:attrName>ppt_h</p:attrName>
                                        </p:attrNameLst>
                                      </p:cBhvr>
                                      <p:tavLst>
                                        <p:tav tm="0">
                                          <p:val>
                                            <p:strVal val="ppt_h"/>
                                          </p:val>
                                        </p:tav>
                                        <p:tav tm="100000">
                                          <p:val>
                                            <p:strVal val="#ppt_h"/>
                                          </p:val>
                                        </p:tav>
                                      </p:tavLst>
                                    </p:anim>
                                  </p:childTnLst>
                                </p:cTn>
                              </p:par>
                            </p:childTnLst>
                          </p:cTn>
                        </p:par>
                        <p:par>
                          <p:cTn id="489" fill="hold">
                            <p:stCondLst>
                              <p:cond delay="39500"/>
                            </p:stCondLst>
                            <p:childTnLst>
                              <p:par>
                                <p:cTn id="490" presetID="0" presetClass="entr" presetSubtype="0" accel="50000" fill="hold" grpId="0" nodeType="afterEffect">
                                  <p:stCondLst>
                                    <p:cond delay="0"/>
                                  </p:stCondLst>
                                  <p:childTnLst>
                                    <p:set>
                                      <p:cBhvr>
                                        <p:cTn id="491" dur="500" fill="hold">
                                          <p:stCondLst>
                                            <p:cond delay="0"/>
                                          </p:stCondLst>
                                        </p:cTn>
                                        <p:tgtEl>
                                          <p:spTgt spid="70"/>
                                        </p:tgtEl>
                                        <p:attrNameLst>
                                          <p:attrName>style.visibility</p:attrName>
                                        </p:attrNameLst>
                                      </p:cBhvr>
                                      <p:to>
                                        <p:strVal val="visible"/>
                                      </p:to>
                                    </p:set>
                                    <p:animScale>
                                      <p:cBhvr>
                                        <p:cTn id="492" dur="500" fill="hold">
                                          <p:stCondLst>
                                            <p:cond delay="0"/>
                                          </p:stCondLst>
                                        </p:cTn>
                                        <p:tgtEl>
                                          <p:spTgt spid="70"/>
                                        </p:tgtEl>
                                      </p:cBhvr>
                                      <p:from x="0" y="0"/>
                                      <p:to x="100000" y="100000"/>
                                    </p:animScale>
                                    <p:anim to="" calcmode="lin" valueType="num">
                                      <p:cBhvr>
                                        <p:cTn id="493" dur="500" fill="hold">
                                          <p:stCondLst>
                                            <p:cond delay="0"/>
                                          </p:stCondLst>
                                        </p:cTn>
                                        <p:tgtEl>
                                          <p:spTgt spid="70"/>
                                        </p:tgtEl>
                                        <p:attrNameLst>
                                          <p:attrName>ppt_y</p:attrName>
                                        </p:attrNameLst>
                                      </p:cBhvr>
                                      <p:tavLst>
                                        <p:tav tm="0">
                                          <p:val>
                                            <p:strVal val="#ppt_y-0.5"/>
                                          </p:val>
                                        </p:tav>
                                        <p:tav tm="100000">
                                          <p:val>
                                            <p:fltVal val="0.480972"/>
                                          </p:val>
                                        </p:tav>
                                      </p:tavLst>
                                    </p:anim>
                                    <p:animEffect filter="fade">
                                      <p:cBhvr>
                                        <p:cTn id="494" dur="500">
                                          <p:stCondLst>
                                            <p:cond delay="0"/>
                                          </p:stCondLst>
                                        </p:cTn>
                                        <p:tgtEl>
                                          <p:spTgt spid="70"/>
                                        </p:tgtEl>
                                      </p:cBhvr>
                                    </p:animEffect>
                                    <p:anim to="" calcmode="lin" valueType="num">
                                      <p:cBhvr>
                                        <p:cTn id="495" dur="500" fill="hold">
                                          <p:stCondLst>
                                            <p:cond delay="0"/>
                                          </p:stCondLst>
                                        </p:cTn>
                                        <p:tgtEl>
                                          <p:spTgt spid="70"/>
                                        </p:tgtEl>
                                        <p:attrNameLst>
                                          <p:attrName>ppt_x</p:attrName>
                                        </p:attrNameLst>
                                      </p:cBhvr>
                                      <p:tavLst>
                                        <p:tav tm="0">
                                          <p:val>
                                            <p:fltVal val="0.578"/>
                                          </p:val>
                                        </p:tav>
                                        <p:tav tm="100000">
                                          <p:val>
                                            <p:fltVal val="0.818411"/>
                                          </p:val>
                                        </p:tav>
                                      </p:tavLst>
                                    </p:anim>
                                  </p:childTnLst>
                                </p:cTn>
                              </p:par>
                            </p:childTnLst>
                          </p:cTn>
                        </p:par>
                        <p:par>
                          <p:cTn id="496" fill="hold">
                            <p:stCondLst>
                              <p:cond delay="40000"/>
                            </p:stCondLst>
                            <p:childTnLst>
                              <p:par>
                                <p:cTn id="497" presetID="35" presetClass="path" presetSubtype="0" accel="50000" decel="50000" fill="hold" grpId="12" nodeType="afterEffect">
                                  <p:stCondLst>
                                    <p:cond delay="0"/>
                                  </p:stCondLst>
                                  <p:childTnLst>
                                    <p:anim calcmode="lin" valueType="num">
                                      <p:cBhvr additive="base">
                                        <p:cTn id="498" dur="500" fill="hold">
                                          <p:stCondLst>
                                            <p:cond delay="0"/>
                                          </p:stCondLst>
                                        </p:cTn>
                                        <p:tgtEl>
                                          <p:spTgt spid="17"/>
                                        </p:tgtEl>
                                        <p:attrNameLst>
                                          <p:attrName>ppt_x</p:attrName>
                                        </p:attrNameLst>
                                      </p:cBhvr>
                                      <p:tavLst>
                                        <p:tav tm="0">
                                          <p:val>
                                            <p:strVal val="ppt_x"/>
                                          </p:val>
                                        </p:tav>
                                        <p:tav tm="100000">
                                          <p:val>
                                            <p:fltVal val="0.5"/>
                                          </p:val>
                                        </p:tav>
                                      </p:tavLst>
                                    </p:anim>
                                    <p:anim calcmode="lin" valueType="num">
                                      <p:cBhvr additive="base">
                                        <p:cTn id="499" dur="500" fill="hold">
                                          <p:stCondLst>
                                            <p:cond delay="0"/>
                                          </p:stCondLst>
                                        </p:cTn>
                                        <p:tgtEl>
                                          <p:spTgt spid="17"/>
                                        </p:tgtEl>
                                        <p:attrNameLst>
                                          <p:attrName>ppt_y</p:attrName>
                                        </p:attrNameLst>
                                      </p:cBhvr>
                                      <p:tavLst>
                                        <p:tav tm="0">
                                          <p:val>
                                            <p:strVal val="ppt_y"/>
                                          </p:val>
                                        </p:tav>
                                        <p:tav tm="100000">
                                          <p:val>
                                            <p:fltVal val="0.919537"/>
                                          </p:val>
                                        </p:tav>
                                      </p:tavLst>
                                    </p:anim>
                                    <p:anim calcmode="lin" valueType="num">
                                      <p:cBhvr additive="base">
                                        <p:cTn id="500" dur="500" fill="hold">
                                          <p:stCondLst>
                                            <p:cond delay="0"/>
                                          </p:stCondLst>
                                        </p:cTn>
                                        <p:tgtEl>
                                          <p:spTgt spid="17"/>
                                        </p:tgtEl>
                                        <p:attrNameLst>
                                          <p:attrName>ppt_w</p:attrName>
                                        </p:attrNameLst>
                                      </p:cBhvr>
                                      <p:tavLst>
                                        <p:tav tm="0">
                                          <p:val>
                                            <p:strVal val="ppt_w"/>
                                          </p:val>
                                        </p:tav>
                                        <p:tav tm="100000">
                                          <p:val>
                                            <p:strVal val="#ppt_w"/>
                                          </p:val>
                                        </p:tav>
                                      </p:tavLst>
                                    </p:anim>
                                    <p:anim calcmode="lin" valueType="num">
                                      <p:cBhvr additive="base">
                                        <p:cTn id="501" dur="500" fill="hold">
                                          <p:stCondLst>
                                            <p:cond delay="0"/>
                                          </p:stCondLst>
                                        </p:cTn>
                                        <p:tgtEl>
                                          <p:spTgt spid="17"/>
                                        </p:tgtEl>
                                        <p:attrNameLst>
                                          <p:attrName>ppt_h</p:attrName>
                                        </p:attrNameLst>
                                      </p:cBhvr>
                                      <p:tavLst>
                                        <p:tav tm="0">
                                          <p:val>
                                            <p:strVal val="ppt_h"/>
                                          </p:val>
                                        </p:tav>
                                        <p:tav tm="100000">
                                          <p:val>
                                            <p:strVal val="#ppt_h"/>
                                          </p:val>
                                        </p:tav>
                                      </p:tavLst>
                                    </p:anim>
                                  </p:childTnLst>
                                </p:cTn>
                              </p:par>
                            </p:childTnLst>
                          </p:cTn>
                        </p:par>
                        <p:par>
                          <p:cTn id="502" fill="hold">
                            <p:stCondLst>
                              <p:cond delay="40500"/>
                            </p:stCondLst>
                            <p:childTnLst>
                              <p:par>
                                <p:cTn id="503" presetID="35" presetClass="path" presetSubtype="0" accel="50000" decel="50000" fill="hold" nodeType="afterEffect">
                                  <p:stCondLst>
                                    <p:cond delay="0"/>
                                  </p:stCondLst>
                                  <p:childTnLst>
                                    <p:anim calcmode="lin" valueType="num">
                                      <p:cBhvr additive="base">
                                        <p:cTn id="504" dur="500" fill="hold">
                                          <p:stCondLst>
                                            <p:cond delay="0"/>
                                          </p:stCondLst>
                                        </p:cTn>
                                        <p:tgtEl>
                                          <p:spTgt spid="59"/>
                                        </p:tgtEl>
                                        <p:attrNameLst>
                                          <p:attrName>ppt_x</p:attrName>
                                        </p:attrNameLst>
                                      </p:cBhvr>
                                      <p:tavLst>
                                        <p:tav tm="0">
                                          <p:val>
                                            <p:strVal val="ppt_x"/>
                                          </p:val>
                                        </p:tav>
                                        <p:tav tm="100000">
                                          <p:val>
                                            <p:fltVal val="0.211615"/>
                                          </p:val>
                                        </p:tav>
                                      </p:tavLst>
                                    </p:anim>
                                    <p:anim calcmode="lin" valueType="num">
                                      <p:cBhvr additive="base">
                                        <p:cTn id="505" dur="500" fill="hold">
                                          <p:stCondLst>
                                            <p:cond delay="0"/>
                                          </p:stCondLst>
                                        </p:cTn>
                                        <p:tgtEl>
                                          <p:spTgt spid="59"/>
                                        </p:tgtEl>
                                        <p:attrNameLst>
                                          <p:attrName>ppt_y</p:attrName>
                                        </p:attrNameLst>
                                      </p:cBhvr>
                                      <p:tavLst>
                                        <p:tav tm="0">
                                          <p:val>
                                            <p:strVal val="ppt_y"/>
                                          </p:val>
                                        </p:tav>
                                        <p:tav tm="100000">
                                          <p:val>
                                            <p:fltVal val="0.679491"/>
                                          </p:val>
                                        </p:tav>
                                      </p:tavLst>
                                    </p:anim>
                                    <p:anim calcmode="lin" valueType="num">
                                      <p:cBhvr additive="base">
                                        <p:cTn id="506" dur="500" fill="hold">
                                          <p:stCondLst>
                                            <p:cond delay="0"/>
                                          </p:stCondLst>
                                        </p:cTn>
                                        <p:tgtEl>
                                          <p:spTgt spid="59"/>
                                        </p:tgtEl>
                                        <p:attrNameLst>
                                          <p:attrName>ppt_w</p:attrName>
                                        </p:attrNameLst>
                                      </p:cBhvr>
                                      <p:tavLst>
                                        <p:tav tm="0">
                                          <p:val>
                                            <p:strVal val="ppt_w"/>
                                          </p:val>
                                        </p:tav>
                                        <p:tav tm="100000">
                                          <p:val>
                                            <p:strVal val="#ppt_w"/>
                                          </p:val>
                                        </p:tav>
                                      </p:tavLst>
                                    </p:anim>
                                    <p:anim calcmode="lin" valueType="num">
                                      <p:cBhvr additive="base">
                                        <p:cTn id="507" dur="500" fill="hold">
                                          <p:stCondLst>
                                            <p:cond delay="0"/>
                                          </p:stCondLst>
                                        </p:cTn>
                                        <p:tgtEl>
                                          <p:spTgt spid="59"/>
                                        </p:tgtEl>
                                        <p:attrNameLst>
                                          <p:attrName>ppt_h</p:attrName>
                                        </p:attrNameLst>
                                      </p:cBhvr>
                                      <p:tavLst>
                                        <p:tav tm="0">
                                          <p:val>
                                            <p:strVal val="ppt_h"/>
                                          </p:val>
                                        </p:tav>
                                        <p:tav tm="100000">
                                          <p:val>
                                            <p:strVal val="#ppt_h"/>
                                          </p:val>
                                        </p:tav>
                                      </p:tavLst>
                                    </p:anim>
                                  </p:childTnLst>
                                </p:cTn>
                              </p:par>
                            </p:childTnLst>
                          </p:cTn>
                        </p:par>
                        <p:par>
                          <p:cTn id="508" fill="hold">
                            <p:stCondLst>
                              <p:cond delay="41000"/>
                            </p:stCondLst>
                            <p:childTnLst>
                              <p:par>
                                <p:cTn id="509" presetID="35" presetClass="path" presetSubtype="0" accel="50000" decel="50000" fill="hold" nodeType="afterEffect">
                                  <p:stCondLst>
                                    <p:cond delay="0"/>
                                  </p:stCondLst>
                                  <p:childTnLst>
                                    <p:anim calcmode="lin" valueType="num">
                                      <p:cBhvr additive="base">
                                        <p:cTn id="510" dur="500" fill="hold">
                                          <p:stCondLst>
                                            <p:cond delay="0"/>
                                          </p:stCondLst>
                                        </p:cTn>
                                        <p:tgtEl>
                                          <p:spTgt spid="60"/>
                                        </p:tgtEl>
                                        <p:attrNameLst>
                                          <p:attrName>ppt_x</p:attrName>
                                        </p:attrNameLst>
                                      </p:cBhvr>
                                      <p:tavLst>
                                        <p:tav tm="0">
                                          <p:val>
                                            <p:strVal val="ppt_x"/>
                                          </p:val>
                                        </p:tav>
                                        <p:tav tm="100000">
                                          <p:val>
                                            <p:fltVal val="0.82224"/>
                                          </p:val>
                                        </p:tav>
                                      </p:tavLst>
                                    </p:anim>
                                    <p:anim calcmode="lin" valueType="num">
                                      <p:cBhvr additive="base">
                                        <p:cTn id="511" dur="500" fill="hold">
                                          <p:stCondLst>
                                            <p:cond delay="0"/>
                                          </p:stCondLst>
                                        </p:cTn>
                                        <p:tgtEl>
                                          <p:spTgt spid="60"/>
                                        </p:tgtEl>
                                        <p:attrNameLst>
                                          <p:attrName>ppt_y</p:attrName>
                                        </p:attrNameLst>
                                      </p:cBhvr>
                                      <p:tavLst>
                                        <p:tav tm="0">
                                          <p:val>
                                            <p:strVal val="ppt_y"/>
                                          </p:val>
                                        </p:tav>
                                        <p:tav tm="100000">
                                          <p:val>
                                            <p:fltVal val="0.677824"/>
                                          </p:val>
                                        </p:tav>
                                      </p:tavLst>
                                    </p:anim>
                                    <p:anim calcmode="lin" valueType="num">
                                      <p:cBhvr additive="base">
                                        <p:cTn id="512" dur="500" fill="hold">
                                          <p:stCondLst>
                                            <p:cond delay="0"/>
                                          </p:stCondLst>
                                        </p:cTn>
                                        <p:tgtEl>
                                          <p:spTgt spid="60"/>
                                        </p:tgtEl>
                                        <p:attrNameLst>
                                          <p:attrName>ppt_w</p:attrName>
                                        </p:attrNameLst>
                                      </p:cBhvr>
                                      <p:tavLst>
                                        <p:tav tm="0">
                                          <p:val>
                                            <p:strVal val="ppt_w"/>
                                          </p:val>
                                        </p:tav>
                                        <p:tav tm="100000">
                                          <p:val>
                                            <p:strVal val="#ppt_w"/>
                                          </p:val>
                                        </p:tav>
                                      </p:tavLst>
                                    </p:anim>
                                    <p:anim calcmode="lin" valueType="num">
                                      <p:cBhvr additive="base">
                                        <p:cTn id="513" dur="500" fill="hold">
                                          <p:stCondLst>
                                            <p:cond delay="0"/>
                                          </p:stCondLst>
                                        </p:cTn>
                                        <p:tgtEl>
                                          <p:spTgt spid="60"/>
                                        </p:tgtEl>
                                        <p:attrNameLst>
                                          <p:attrName>ppt_h</p:attrName>
                                        </p:attrNameLst>
                                      </p:cBhvr>
                                      <p:tavLst>
                                        <p:tav tm="0">
                                          <p:val>
                                            <p:strVal val="ppt_h"/>
                                          </p:val>
                                        </p:tav>
                                        <p:tav tm="100000">
                                          <p:val>
                                            <p:strVal val="#ppt_h"/>
                                          </p:val>
                                        </p:tav>
                                      </p:tavLst>
                                    </p:anim>
                                  </p:childTnLst>
                                </p:cTn>
                              </p:par>
                            </p:childTnLst>
                          </p:cTn>
                        </p:par>
                        <p:par>
                          <p:cTn id="514" fill="hold">
                            <p:stCondLst>
                              <p:cond delay="41500"/>
                            </p:stCondLst>
                            <p:childTnLst>
                              <p:par>
                                <p:cTn id="515" presetID="35" presetClass="path" presetSubtype="0" accel="50000" decel="50000" fill="hold" nodeType="afterEffect">
                                  <p:stCondLst>
                                    <p:cond delay="0"/>
                                  </p:stCondLst>
                                  <p:childTnLst>
                                    <p:anim calcmode="lin" valueType="num">
                                      <p:cBhvr additive="base">
                                        <p:cTn id="516" dur="500" fill="hold">
                                          <p:stCondLst>
                                            <p:cond delay="0"/>
                                          </p:stCondLst>
                                        </p:cTn>
                                        <p:tgtEl>
                                          <p:spTgt spid="61"/>
                                        </p:tgtEl>
                                        <p:attrNameLst>
                                          <p:attrName>ppt_x</p:attrName>
                                        </p:attrNameLst>
                                      </p:cBhvr>
                                      <p:tavLst>
                                        <p:tav tm="0">
                                          <p:val>
                                            <p:strVal val="ppt_x"/>
                                          </p:val>
                                        </p:tav>
                                        <p:tav tm="100000">
                                          <p:val>
                                            <p:fltVal val="0.520469"/>
                                          </p:val>
                                        </p:tav>
                                      </p:tavLst>
                                    </p:anim>
                                    <p:anim calcmode="lin" valueType="num">
                                      <p:cBhvr additive="base">
                                        <p:cTn id="517" dur="500" fill="hold">
                                          <p:stCondLst>
                                            <p:cond delay="0"/>
                                          </p:stCondLst>
                                        </p:cTn>
                                        <p:tgtEl>
                                          <p:spTgt spid="61"/>
                                        </p:tgtEl>
                                        <p:attrNameLst>
                                          <p:attrName>ppt_y</p:attrName>
                                        </p:attrNameLst>
                                      </p:cBhvr>
                                      <p:tavLst>
                                        <p:tav tm="0">
                                          <p:val>
                                            <p:strVal val="ppt_y"/>
                                          </p:val>
                                        </p:tav>
                                        <p:tav tm="100000">
                                          <p:val>
                                            <p:fltVal val="0.679491"/>
                                          </p:val>
                                        </p:tav>
                                      </p:tavLst>
                                    </p:anim>
                                    <p:anim calcmode="lin" valueType="num">
                                      <p:cBhvr additive="base">
                                        <p:cTn id="518" dur="500" fill="hold">
                                          <p:stCondLst>
                                            <p:cond delay="0"/>
                                          </p:stCondLst>
                                        </p:cTn>
                                        <p:tgtEl>
                                          <p:spTgt spid="61"/>
                                        </p:tgtEl>
                                        <p:attrNameLst>
                                          <p:attrName>ppt_w</p:attrName>
                                        </p:attrNameLst>
                                      </p:cBhvr>
                                      <p:tavLst>
                                        <p:tav tm="0">
                                          <p:val>
                                            <p:strVal val="ppt_w"/>
                                          </p:val>
                                        </p:tav>
                                        <p:tav tm="100000">
                                          <p:val>
                                            <p:strVal val="#ppt_w"/>
                                          </p:val>
                                        </p:tav>
                                      </p:tavLst>
                                    </p:anim>
                                    <p:anim calcmode="lin" valueType="num">
                                      <p:cBhvr additive="base">
                                        <p:cTn id="519" dur="500" fill="hold">
                                          <p:stCondLst>
                                            <p:cond delay="0"/>
                                          </p:stCondLst>
                                        </p:cTn>
                                        <p:tgtEl>
                                          <p:spTgt spid="61"/>
                                        </p:tgtEl>
                                        <p:attrNameLst>
                                          <p:attrName>ppt_h</p:attrName>
                                        </p:attrNameLst>
                                      </p:cBhvr>
                                      <p:tavLst>
                                        <p:tav tm="0">
                                          <p:val>
                                            <p:strVal val="ppt_h"/>
                                          </p:val>
                                        </p:tav>
                                        <p:tav tm="100000">
                                          <p:val>
                                            <p:strVal val="#ppt_h"/>
                                          </p:val>
                                        </p:tav>
                                      </p:tavLst>
                                    </p:anim>
                                  </p:childTnLst>
                                </p:cTn>
                              </p:par>
                            </p:childTnLst>
                          </p:cTn>
                        </p:par>
                        <p:par>
                          <p:cTn id="520" fill="hold">
                            <p:stCondLst>
                              <p:cond delay="42000"/>
                            </p:stCondLst>
                            <p:childTnLst>
                              <p:par>
                                <p:cTn id="521" presetID="35" presetClass="path" presetSubtype="0" accel="50000" decel="50000" fill="hold" grpId="8" nodeType="afterEffect">
                                  <p:stCondLst>
                                    <p:cond delay="0"/>
                                  </p:stCondLst>
                                  <p:childTnLst>
                                    <p:anim calcmode="lin" valueType="num">
                                      <p:cBhvr additive="base">
                                        <p:cTn id="522" dur="500" fill="hold">
                                          <p:stCondLst>
                                            <p:cond delay="0"/>
                                          </p:stCondLst>
                                        </p:cTn>
                                        <p:tgtEl>
                                          <p:spTgt spid="62"/>
                                        </p:tgtEl>
                                        <p:attrNameLst>
                                          <p:attrName>ppt_x</p:attrName>
                                        </p:attrNameLst>
                                      </p:cBhvr>
                                      <p:tavLst>
                                        <p:tav tm="0">
                                          <p:val>
                                            <p:strVal val="ppt_x"/>
                                          </p:val>
                                        </p:tav>
                                        <p:tav tm="100000">
                                          <p:val>
                                            <p:fltVal val="0.207448"/>
                                          </p:val>
                                        </p:tav>
                                      </p:tavLst>
                                    </p:anim>
                                    <p:anim calcmode="lin" valueType="num">
                                      <p:cBhvr additive="base">
                                        <p:cTn id="523" dur="500" fill="hold">
                                          <p:stCondLst>
                                            <p:cond delay="0"/>
                                          </p:stCondLst>
                                        </p:cTn>
                                        <p:tgtEl>
                                          <p:spTgt spid="62"/>
                                        </p:tgtEl>
                                        <p:attrNameLst>
                                          <p:attrName>ppt_y</p:attrName>
                                        </p:attrNameLst>
                                      </p:cBhvr>
                                      <p:tavLst>
                                        <p:tav tm="0">
                                          <p:val>
                                            <p:strVal val="ppt_y"/>
                                          </p:val>
                                        </p:tav>
                                        <p:tav tm="100000">
                                          <p:val>
                                            <p:fltVal val="0.825185"/>
                                          </p:val>
                                        </p:tav>
                                      </p:tavLst>
                                    </p:anim>
                                    <p:anim calcmode="lin" valueType="num">
                                      <p:cBhvr additive="base">
                                        <p:cTn id="524" dur="500" fill="hold">
                                          <p:stCondLst>
                                            <p:cond delay="0"/>
                                          </p:stCondLst>
                                        </p:cTn>
                                        <p:tgtEl>
                                          <p:spTgt spid="62"/>
                                        </p:tgtEl>
                                        <p:attrNameLst>
                                          <p:attrName>ppt_w</p:attrName>
                                        </p:attrNameLst>
                                      </p:cBhvr>
                                      <p:tavLst>
                                        <p:tav tm="0">
                                          <p:val>
                                            <p:strVal val="ppt_w"/>
                                          </p:val>
                                        </p:tav>
                                        <p:tav tm="100000">
                                          <p:val>
                                            <p:strVal val="#ppt_w"/>
                                          </p:val>
                                        </p:tav>
                                      </p:tavLst>
                                    </p:anim>
                                    <p:anim calcmode="lin" valueType="num">
                                      <p:cBhvr additive="base">
                                        <p:cTn id="525" dur="500" fill="hold">
                                          <p:stCondLst>
                                            <p:cond delay="0"/>
                                          </p:stCondLst>
                                        </p:cTn>
                                        <p:tgtEl>
                                          <p:spTgt spid="62"/>
                                        </p:tgtEl>
                                        <p:attrNameLst>
                                          <p:attrName>ppt_h</p:attrName>
                                        </p:attrNameLst>
                                      </p:cBhvr>
                                      <p:tavLst>
                                        <p:tav tm="0">
                                          <p:val>
                                            <p:strVal val="ppt_h"/>
                                          </p:val>
                                        </p:tav>
                                        <p:tav tm="100000">
                                          <p:val>
                                            <p:strVal val="#ppt_h"/>
                                          </p:val>
                                        </p:tav>
                                      </p:tavLst>
                                    </p:anim>
                                  </p:childTnLst>
                                </p:cTn>
                              </p:par>
                            </p:childTnLst>
                          </p:cTn>
                        </p:par>
                        <p:par>
                          <p:cTn id="526" fill="hold">
                            <p:stCondLst>
                              <p:cond delay="42500"/>
                            </p:stCondLst>
                            <p:childTnLst>
                              <p:par>
                                <p:cTn id="527" presetID="35" presetClass="path" presetSubtype="0" accel="50000" decel="50000" fill="hold" grpId="7" nodeType="afterEffect">
                                  <p:stCondLst>
                                    <p:cond delay="0"/>
                                  </p:stCondLst>
                                  <p:childTnLst>
                                    <p:anim calcmode="lin" valueType="num">
                                      <p:cBhvr additive="base">
                                        <p:cTn id="528" dur="500" fill="hold">
                                          <p:stCondLst>
                                            <p:cond delay="0"/>
                                          </p:stCondLst>
                                        </p:cTn>
                                        <p:tgtEl>
                                          <p:spTgt spid="63"/>
                                        </p:tgtEl>
                                        <p:attrNameLst>
                                          <p:attrName>ppt_x</p:attrName>
                                        </p:attrNameLst>
                                      </p:cBhvr>
                                      <p:tavLst>
                                        <p:tav tm="0">
                                          <p:val>
                                            <p:strVal val="ppt_x"/>
                                          </p:val>
                                        </p:tav>
                                        <p:tav tm="100000">
                                          <p:val>
                                            <p:fltVal val="0.513021"/>
                                          </p:val>
                                        </p:tav>
                                      </p:tavLst>
                                    </p:anim>
                                    <p:anim calcmode="lin" valueType="num">
                                      <p:cBhvr additive="base">
                                        <p:cTn id="529" dur="500" fill="hold">
                                          <p:stCondLst>
                                            <p:cond delay="0"/>
                                          </p:stCondLst>
                                        </p:cTn>
                                        <p:tgtEl>
                                          <p:spTgt spid="63"/>
                                        </p:tgtEl>
                                        <p:attrNameLst>
                                          <p:attrName>ppt_y</p:attrName>
                                        </p:attrNameLst>
                                      </p:cBhvr>
                                      <p:tavLst>
                                        <p:tav tm="0">
                                          <p:val>
                                            <p:strVal val="ppt_y"/>
                                          </p:val>
                                        </p:tav>
                                        <p:tav tm="100000">
                                          <p:val>
                                            <p:fltVal val="0.825278"/>
                                          </p:val>
                                        </p:tav>
                                      </p:tavLst>
                                    </p:anim>
                                    <p:anim calcmode="lin" valueType="num">
                                      <p:cBhvr additive="base">
                                        <p:cTn id="530" dur="500" fill="hold">
                                          <p:stCondLst>
                                            <p:cond delay="0"/>
                                          </p:stCondLst>
                                        </p:cTn>
                                        <p:tgtEl>
                                          <p:spTgt spid="63"/>
                                        </p:tgtEl>
                                        <p:attrNameLst>
                                          <p:attrName>ppt_w</p:attrName>
                                        </p:attrNameLst>
                                      </p:cBhvr>
                                      <p:tavLst>
                                        <p:tav tm="0">
                                          <p:val>
                                            <p:strVal val="ppt_w"/>
                                          </p:val>
                                        </p:tav>
                                        <p:tav tm="100000">
                                          <p:val>
                                            <p:strVal val="#ppt_w"/>
                                          </p:val>
                                        </p:tav>
                                      </p:tavLst>
                                    </p:anim>
                                    <p:anim calcmode="lin" valueType="num">
                                      <p:cBhvr additive="base">
                                        <p:cTn id="531" dur="500" fill="hold">
                                          <p:stCondLst>
                                            <p:cond delay="0"/>
                                          </p:stCondLst>
                                        </p:cTn>
                                        <p:tgtEl>
                                          <p:spTgt spid="63"/>
                                        </p:tgtEl>
                                        <p:attrNameLst>
                                          <p:attrName>ppt_h</p:attrName>
                                        </p:attrNameLst>
                                      </p:cBhvr>
                                      <p:tavLst>
                                        <p:tav tm="0">
                                          <p:val>
                                            <p:strVal val="ppt_h"/>
                                          </p:val>
                                        </p:tav>
                                        <p:tav tm="100000">
                                          <p:val>
                                            <p:strVal val="#ppt_h"/>
                                          </p:val>
                                        </p:tav>
                                      </p:tavLst>
                                    </p:anim>
                                  </p:childTnLst>
                                </p:cTn>
                              </p:par>
                            </p:childTnLst>
                          </p:cTn>
                        </p:par>
                        <p:par>
                          <p:cTn id="532" fill="hold">
                            <p:stCondLst>
                              <p:cond delay="43000"/>
                            </p:stCondLst>
                            <p:childTnLst>
                              <p:par>
                                <p:cTn id="533" presetID="35" presetClass="path" presetSubtype="0" accel="50000" decel="50000" fill="hold" grpId="6" nodeType="afterEffect">
                                  <p:stCondLst>
                                    <p:cond delay="0"/>
                                  </p:stCondLst>
                                  <p:childTnLst>
                                    <p:anim calcmode="lin" valueType="num">
                                      <p:cBhvr additive="base">
                                        <p:cTn id="534" dur="500" fill="hold">
                                          <p:stCondLst>
                                            <p:cond delay="0"/>
                                          </p:stCondLst>
                                        </p:cTn>
                                        <p:tgtEl>
                                          <p:spTgt spid="64"/>
                                        </p:tgtEl>
                                        <p:attrNameLst>
                                          <p:attrName>ppt_x</p:attrName>
                                        </p:attrNameLst>
                                      </p:cBhvr>
                                      <p:tavLst>
                                        <p:tav tm="0">
                                          <p:val>
                                            <p:strVal val="ppt_x"/>
                                          </p:val>
                                        </p:tav>
                                        <p:tav tm="100000">
                                          <p:val>
                                            <p:fltVal val="0.81125"/>
                                          </p:val>
                                        </p:tav>
                                      </p:tavLst>
                                    </p:anim>
                                    <p:anim calcmode="lin" valueType="num">
                                      <p:cBhvr additive="base">
                                        <p:cTn id="535" dur="500" fill="hold">
                                          <p:stCondLst>
                                            <p:cond delay="0"/>
                                          </p:stCondLst>
                                        </p:cTn>
                                        <p:tgtEl>
                                          <p:spTgt spid="64"/>
                                        </p:tgtEl>
                                        <p:attrNameLst>
                                          <p:attrName>ppt_y</p:attrName>
                                        </p:attrNameLst>
                                      </p:cBhvr>
                                      <p:tavLst>
                                        <p:tav tm="0">
                                          <p:val>
                                            <p:strVal val="ppt_y"/>
                                          </p:val>
                                        </p:tav>
                                        <p:tav tm="100000">
                                          <p:val>
                                            <p:fltVal val="0.846065"/>
                                          </p:val>
                                        </p:tav>
                                      </p:tavLst>
                                    </p:anim>
                                    <p:anim calcmode="lin" valueType="num">
                                      <p:cBhvr additive="base">
                                        <p:cTn id="536" dur="500" fill="hold">
                                          <p:stCondLst>
                                            <p:cond delay="0"/>
                                          </p:stCondLst>
                                        </p:cTn>
                                        <p:tgtEl>
                                          <p:spTgt spid="64"/>
                                        </p:tgtEl>
                                        <p:attrNameLst>
                                          <p:attrName>ppt_w</p:attrName>
                                        </p:attrNameLst>
                                      </p:cBhvr>
                                      <p:tavLst>
                                        <p:tav tm="0">
                                          <p:val>
                                            <p:strVal val="ppt_w"/>
                                          </p:val>
                                        </p:tav>
                                        <p:tav tm="100000">
                                          <p:val>
                                            <p:strVal val="#ppt_w"/>
                                          </p:val>
                                        </p:tav>
                                      </p:tavLst>
                                    </p:anim>
                                    <p:anim calcmode="lin" valueType="num">
                                      <p:cBhvr additive="base">
                                        <p:cTn id="537" dur="500" fill="hold">
                                          <p:stCondLst>
                                            <p:cond delay="0"/>
                                          </p:stCondLst>
                                        </p:cTn>
                                        <p:tgtEl>
                                          <p:spTgt spid="64"/>
                                        </p:tgtEl>
                                        <p:attrNameLst>
                                          <p:attrName>ppt_h</p:attrName>
                                        </p:attrNameLst>
                                      </p:cBhvr>
                                      <p:tavLst>
                                        <p:tav tm="0">
                                          <p:val>
                                            <p:strVal val="ppt_h"/>
                                          </p:val>
                                        </p:tav>
                                        <p:tav tm="100000">
                                          <p:val>
                                            <p:strVal val="#ppt_h"/>
                                          </p:val>
                                        </p:tav>
                                      </p:tavLst>
                                    </p:anim>
                                  </p:childTnLst>
                                </p:cTn>
                              </p:par>
                            </p:childTnLst>
                          </p:cTn>
                        </p:par>
                        <p:par>
                          <p:cTn id="538" fill="hold">
                            <p:stCondLst>
                              <p:cond delay="43500"/>
                            </p:stCondLst>
                            <p:childTnLst>
                              <p:par>
                                <p:cTn id="539" presetID="35" presetClass="path" presetSubtype="0" accel="50000" decel="50000" fill="hold" grpId="5" nodeType="afterEffect">
                                  <p:stCondLst>
                                    <p:cond delay="0"/>
                                  </p:stCondLst>
                                  <p:childTnLst>
                                    <p:anim calcmode="lin" valueType="num">
                                      <p:cBhvr additive="base">
                                        <p:cTn id="540" dur="500" fill="hold">
                                          <p:stCondLst>
                                            <p:cond delay="0"/>
                                          </p:stCondLst>
                                        </p:cTn>
                                        <p:tgtEl>
                                          <p:spTgt spid="65"/>
                                        </p:tgtEl>
                                        <p:attrNameLst>
                                          <p:attrName>ppt_x</p:attrName>
                                        </p:attrNameLst>
                                      </p:cBhvr>
                                      <p:tavLst>
                                        <p:tav tm="0">
                                          <p:val>
                                            <p:strVal val="ppt_x"/>
                                          </p:val>
                                        </p:tav>
                                        <p:tav tm="100000">
                                          <p:val>
                                            <p:fltVal val="0.208333"/>
                                          </p:val>
                                        </p:tav>
                                      </p:tavLst>
                                    </p:anim>
                                    <p:anim calcmode="lin" valueType="num">
                                      <p:cBhvr additive="base">
                                        <p:cTn id="541" dur="500" fill="hold">
                                          <p:stCondLst>
                                            <p:cond delay="0"/>
                                          </p:stCondLst>
                                        </p:cTn>
                                        <p:tgtEl>
                                          <p:spTgt spid="65"/>
                                        </p:tgtEl>
                                        <p:attrNameLst>
                                          <p:attrName>ppt_y</p:attrName>
                                        </p:attrNameLst>
                                      </p:cBhvr>
                                      <p:tavLst>
                                        <p:tav tm="0">
                                          <p:val>
                                            <p:strVal val="ppt_y"/>
                                          </p:val>
                                        </p:tav>
                                        <p:tav tm="100000">
                                          <p:val>
                                            <p:fltVal val="0.459907"/>
                                          </p:val>
                                        </p:tav>
                                      </p:tavLst>
                                    </p:anim>
                                    <p:anim calcmode="lin" valueType="num">
                                      <p:cBhvr additive="base">
                                        <p:cTn id="542" dur="500" fill="hold">
                                          <p:stCondLst>
                                            <p:cond delay="0"/>
                                          </p:stCondLst>
                                        </p:cTn>
                                        <p:tgtEl>
                                          <p:spTgt spid="65"/>
                                        </p:tgtEl>
                                        <p:attrNameLst>
                                          <p:attrName>ppt_w</p:attrName>
                                        </p:attrNameLst>
                                      </p:cBhvr>
                                      <p:tavLst>
                                        <p:tav tm="0">
                                          <p:val>
                                            <p:strVal val="ppt_w"/>
                                          </p:val>
                                        </p:tav>
                                        <p:tav tm="100000">
                                          <p:val>
                                            <p:strVal val="#ppt_w"/>
                                          </p:val>
                                        </p:tav>
                                      </p:tavLst>
                                    </p:anim>
                                    <p:anim calcmode="lin" valueType="num">
                                      <p:cBhvr additive="base">
                                        <p:cTn id="543" dur="500" fill="hold">
                                          <p:stCondLst>
                                            <p:cond delay="0"/>
                                          </p:stCondLst>
                                        </p:cTn>
                                        <p:tgtEl>
                                          <p:spTgt spid="65"/>
                                        </p:tgtEl>
                                        <p:attrNameLst>
                                          <p:attrName>ppt_h</p:attrName>
                                        </p:attrNameLst>
                                      </p:cBhvr>
                                      <p:tavLst>
                                        <p:tav tm="0">
                                          <p:val>
                                            <p:strVal val="ppt_h"/>
                                          </p:val>
                                        </p:tav>
                                        <p:tav tm="100000">
                                          <p:val>
                                            <p:strVal val="#ppt_h"/>
                                          </p:val>
                                        </p:tav>
                                      </p:tavLst>
                                    </p:anim>
                                  </p:childTnLst>
                                </p:cTn>
                              </p:par>
                            </p:childTnLst>
                          </p:cTn>
                        </p:par>
                        <p:par>
                          <p:cTn id="544" fill="hold">
                            <p:stCondLst>
                              <p:cond delay="44000"/>
                            </p:stCondLst>
                            <p:childTnLst>
                              <p:par>
                                <p:cTn id="545" presetID="35" presetClass="path" presetSubtype="0" accel="50000" decel="50000" fill="hold" nodeType="afterEffect">
                                  <p:stCondLst>
                                    <p:cond delay="0"/>
                                  </p:stCondLst>
                                  <p:childTnLst>
                                    <p:anim calcmode="lin" valueType="num">
                                      <p:cBhvr additive="base">
                                        <p:cTn id="546" dur="500" fill="hold">
                                          <p:stCondLst>
                                            <p:cond delay="0"/>
                                          </p:stCondLst>
                                        </p:cTn>
                                        <p:tgtEl>
                                          <p:spTgt spid="66"/>
                                        </p:tgtEl>
                                        <p:attrNameLst>
                                          <p:attrName>ppt_x</p:attrName>
                                        </p:attrNameLst>
                                      </p:cBhvr>
                                      <p:tavLst>
                                        <p:tav tm="0">
                                          <p:val>
                                            <p:strVal val="ppt_x"/>
                                          </p:val>
                                        </p:tav>
                                        <p:tav tm="100000">
                                          <p:val>
                                            <p:fltVal val="0.822578"/>
                                          </p:val>
                                        </p:tav>
                                      </p:tavLst>
                                    </p:anim>
                                    <p:anim calcmode="lin" valueType="num">
                                      <p:cBhvr additive="base">
                                        <p:cTn id="547" dur="500" fill="hold">
                                          <p:stCondLst>
                                            <p:cond delay="0"/>
                                          </p:stCondLst>
                                        </p:cTn>
                                        <p:tgtEl>
                                          <p:spTgt spid="66"/>
                                        </p:tgtEl>
                                        <p:attrNameLst>
                                          <p:attrName>ppt_y</p:attrName>
                                        </p:attrNameLst>
                                      </p:cBhvr>
                                      <p:tavLst>
                                        <p:tav tm="0">
                                          <p:val>
                                            <p:strVal val="ppt_y"/>
                                          </p:val>
                                        </p:tav>
                                        <p:tav tm="100000">
                                          <p:val>
                                            <p:fltVal val="0.321898"/>
                                          </p:val>
                                        </p:tav>
                                      </p:tavLst>
                                    </p:anim>
                                    <p:anim calcmode="lin" valueType="num">
                                      <p:cBhvr additive="base">
                                        <p:cTn id="548" dur="500" fill="hold">
                                          <p:stCondLst>
                                            <p:cond delay="0"/>
                                          </p:stCondLst>
                                        </p:cTn>
                                        <p:tgtEl>
                                          <p:spTgt spid="66"/>
                                        </p:tgtEl>
                                        <p:attrNameLst>
                                          <p:attrName>ppt_w</p:attrName>
                                        </p:attrNameLst>
                                      </p:cBhvr>
                                      <p:tavLst>
                                        <p:tav tm="0">
                                          <p:val>
                                            <p:strVal val="ppt_w"/>
                                          </p:val>
                                        </p:tav>
                                        <p:tav tm="100000">
                                          <p:val>
                                            <p:strVal val="#ppt_w"/>
                                          </p:val>
                                        </p:tav>
                                      </p:tavLst>
                                    </p:anim>
                                    <p:anim calcmode="lin" valueType="num">
                                      <p:cBhvr additive="base">
                                        <p:cTn id="549" dur="500" fill="hold">
                                          <p:stCondLst>
                                            <p:cond delay="0"/>
                                          </p:stCondLst>
                                        </p:cTn>
                                        <p:tgtEl>
                                          <p:spTgt spid="66"/>
                                        </p:tgtEl>
                                        <p:attrNameLst>
                                          <p:attrName>ppt_h</p:attrName>
                                        </p:attrNameLst>
                                      </p:cBhvr>
                                      <p:tavLst>
                                        <p:tav tm="0">
                                          <p:val>
                                            <p:strVal val="ppt_h"/>
                                          </p:val>
                                        </p:tav>
                                        <p:tav tm="100000">
                                          <p:val>
                                            <p:strVal val="#ppt_h"/>
                                          </p:val>
                                        </p:tav>
                                      </p:tavLst>
                                    </p:anim>
                                  </p:childTnLst>
                                </p:cTn>
                              </p:par>
                            </p:childTnLst>
                          </p:cTn>
                        </p:par>
                        <p:par>
                          <p:cTn id="550" fill="hold">
                            <p:stCondLst>
                              <p:cond delay="44500"/>
                            </p:stCondLst>
                            <p:childTnLst>
                              <p:par>
                                <p:cTn id="551" presetID="35" presetClass="path" presetSubtype="0" accel="50000" decel="50000" fill="hold" nodeType="afterEffect">
                                  <p:stCondLst>
                                    <p:cond delay="0"/>
                                  </p:stCondLst>
                                  <p:childTnLst>
                                    <p:anim calcmode="lin" valueType="num">
                                      <p:cBhvr additive="base">
                                        <p:cTn id="552" dur="500" fill="hold">
                                          <p:stCondLst>
                                            <p:cond delay="0"/>
                                          </p:stCondLst>
                                        </p:cTn>
                                        <p:tgtEl>
                                          <p:spTgt spid="67"/>
                                        </p:tgtEl>
                                        <p:attrNameLst>
                                          <p:attrName>ppt_x</p:attrName>
                                        </p:attrNameLst>
                                      </p:cBhvr>
                                      <p:tavLst>
                                        <p:tav tm="0">
                                          <p:val>
                                            <p:strVal val="ppt_x"/>
                                          </p:val>
                                        </p:tav>
                                        <p:tav tm="100000">
                                          <p:val>
                                            <p:fltVal val="0.210781"/>
                                          </p:val>
                                        </p:tav>
                                      </p:tavLst>
                                    </p:anim>
                                    <p:anim calcmode="lin" valueType="num">
                                      <p:cBhvr additive="base">
                                        <p:cTn id="553" dur="500" fill="hold">
                                          <p:stCondLst>
                                            <p:cond delay="0"/>
                                          </p:stCondLst>
                                        </p:cTn>
                                        <p:tgtEl>
                                          <p:spTgt spid="67"/>
                                        </p:tgtEl>
                                        <p:attrNameLst>
                                          <p:attrName>ppt_y</p:attrName>
                                        </p:attrNameLst>
                                      </p:cBhvr>
                                      <p:tavLst>
                                        <p:tav tm="0">
                                          <p:val>
                                            <p:strVal val="ppt_y"/>
                                          </p:val>
                                        </p:tav>
                                        <p:tav tm="100000">
                                          <p:val>
                                            <p:fltVal val="0.321898"/>
                                          </p:val>
                                        </p:tav>
                                      </p:tavLst>
                                    </p:anim>
                                    <p:anim calcmode="lin" valueType="num">
                                      <p:cBhvr additive="base">
                                        <p:cTn id="554" dur="500" fill="hold">
                                          <p:stCondLst>
                                            <p:cond delay="0"/>
                                          </p:stCondLst>
                                        </p:cTn>
                                        <p:tgtEl>
                                          <p:spTgt spid="67"/>
                                        </p:tgtEl>
                                        <p:attrNameLst>
                                          <p:attrName>ppt_w</p:attrName>
                                        </p:attrNameLst>
                                      </p:cBhvr>
                                      <p:tavLst>
                                        <p:tav tm="0">
                                          <p:val>
                                            <p:strVal val="ppt_w"/>
                                          </p:val>
                                        </p:tav>
                                        <p:tav tm="100000">
                                          <p:val>
                                            <p:strVal val="#ppt_w"/>
                                          </p:val>
                                        </p:tav>
                                      </p:tavLst>
                                    </p:anim>
                                    <p:anim calcmode="lin" valueType="num">
                                      <p:cBhvr additive="base">
                                        <p:cTn id="555" dur="500" fill="hold">
                                          <p:stCondLst>
                                            <p:cond delay="0"/>
                                          </p:stCondLst>
                                        </p:cTn>
                                        <p:tgtEl>
                                          <p:spTgt spid="67"/>
                                        </p:tgtEl>
                                        <p:attrNameLst>
                                          <p:attrName>ppt_h</p:attrName>
                                        </p:attrNameLst>
                                      </p:cBhvr>
                                      <p:tavLst>
                                        <p:tav tm="0">
                                          <p:val>
                                            <p:strVal val="ppt_h"/>
                                          </p:val>
                                        </p:tav>
                                        <p:tav tm="100000">
                                          <p:val>
                                            <p:strVal val="#ppt_h"/>
                                          </p:val>
                                        </p:tav>
                                      </p:tavLst>
                                    </p:anim>
                                  </p:childTnLst>
                                </p:cTn>
                              </p:par>
                            </p:childTnLst>
                          </p:cTn>
                        </p:par>
                        <p:par>
                          <p:cTn id="556" fill="hold">
                            <p:stCondLst>
                              <p:cond delay="45000"/>
                            </p:stCondLst>
                            <p:childTnLst>
                              <p:par>
                                <p:cTn id="557" presetID="35" presetClass="path" presetSubtype="0" accel="50000" decel="50000" fill="hold" nodeType="afterEffect">
                                  <p:stCondLst>
                                    <p:cond delay="0"/>
                                  </p:stCondLst>
                                  <p:childTnLst>
                                    <p:anim calcmode="lin" valueType="num">
                                      <p:cBhvr additive="base">
                                        <p:cTn id="558" dur="500" fill="hold">
                                          <p:stCondLst>
                                            <p:cond delay="0"/>
                                          </p:stCondLst>
                                        </p:cTn>
                                        <p:tgtEl>
                                          <p:spTgt spid="68"/>
                                        </p:tgtEl>
                                        <p:attrNameLst>
                                          <p:attrName>ppt_x</p:attrName>
                                        </p:attrNameLst>
                                      </p:cBhvr>
                                      <p:tavLst>
                                        <p:tav tm="0">
                                          <p:val>
                                            <p:strVal val="ppt_x"/>
                                          </p:val>
                                        </p:tav>
                                        <p:tav tm="100000">
                                          <p:val>
                                            <p:fltVal val="0.520104"/>
                                          </p:val>
                                        </p:tav>
                                      </p:tavLst>
                                    </p:anim>
                                    <p:anim calcmode="lin" valueType="num">
                                      <p:cBhvr additive="base">
                                        <p:cTn id="559" dur="500" fill="hold">
                                          <p:stCondLst>
                                            <p:cond delay="0"/>
                                          </p:stCondLst>
                                        </p:cTn>
                                        <p:tgtEl>
                                          <p:spTgt spid="68"/>
                                        </p:tgtEl>
                                        <p:attrNameLst>
                                          <p:attrName>ppt_y</p:attrName>
                                        </p:attrNameLst>
                                      </p:cBhvr>
                                      <p:tavLst>
                                        <p:tav tm="0">
                                          <p:val>
                                            <p:strVal val="ppt_y"/>
                                          </p:val>
                                        </p:tav>
                                        <p:tav tm="100000">
                                          <p:val>
                                            <p:fltVal val="0.321898"/>
                                          </p:val>
                                        </p:tav>
                                      </p:tavLst>
                                    </p:anim>
                                    <p:anim calcmode="lin" valueType="num">
                                      <p:cBhvr additive="base">
                                        <p:cTn id="560" dur="500" fill="hold">
                                          <p:stCondLst>
                                            <p:cond delay="0"/>
                                          </p:stCondLst>
                                        </p:cTn>
                                        <p:tgtEl>
                                          <p:spTgt spid="68"/>
                                        </p:tgtEl>
                                        <p:attrNameLst>
                                          <p:attrName>ppt_w</p:attrName>
                                        </p:attrNameLst>
                                      </p:cBhvr>
                                      <p:tavLst>
                                        <p:tav tm="0">
                                          <p:val>
                                            <p:strVal val="ppt_w"/>
                                          </p:val>
                                        </p:tav>
                                        <p:tav tm="100000">
                                          <p:val>
                                            <p:strVal val="#ppt_w"/>
                                          </p:val>
                                        </p:tav>
                                      </p:tavLst>
                                    </p:anim>
                                    <p:anim calcmode="lin" valueType="num">
                                      <p:cBhvr additive="base">
                                        <p:cTn id="561" dur="500" fill="hold">
                                          <p:stCondLst>
                                            <p:cond delay="0"/>
                                          </p:stCondLst>
                                        </p:cTn>
                                        <p:tgtEl>
                                          <p:spTgt spid="68"/>
                                        </p:tgtEl>
                                        <p:attrNameLst>
                                          <p:attrName>ppt_h</p:attrName>
                                        </p:attrNameLst>
                                      </p:cBhvr>
                                      <p:tavLst>
                                        <p:tav tm="0">
                                          <p:val>
                                            <p:strVal val="ppt_h"/>
                                          </p:val>
                                        </p:tav>
                                        <p:tav tm="100000">
                                          <p:val>
                                            <p:strVal val="#ppt_h"/>
                                          </p:val>
                                        </p:tav>
                                      </p:tavLst>
                                    </p:anim>
                                  </p:childTnLst>
                                </p:cTn>
                              </p:par>
                            </p:childTnLst>
                          </p:cTn>
                        </p:par>
                        <p:par>
                          <p:cTn id="562" fill="hold">
                            <p:stCondLst>
                              <p:cond delay="45500"/>
                            </p:stCondLst>
                            <p:childTnLst>
                              <p:par>
                                <p:cTn id="563" presetID="35" presetClass="path" presetSubtype="0" accel="50000" decel="50000" fill="hold" grpId="1" nodeType="afterEffect">
                                  <p:stCondLst>
                                    <p:cond delay="0"/>
                                  </p:stCondLst>
                                  <p:childTnLst>
                                    <p:anim calcmode="lin" valueType="num">
                                      <p:cBhvr additive="base">
                                        <p:cTn id="564" dur="500" fill="hold">
                                          <p:stCondLst>
                                            <p:cond delay="0"/>
                                          </p:stCondLst>
                                        </p:cTn>
                                        <p:tgtEl>
                                          <p:spTgt spid="69"/>
                                        </p:tgtEl>
                                        <p:attrNameLst>
                                          <p:attrName>ppt_x</p:attrName>
                                        </p:attrNameLst>
                                      </p:cBhvr>
                                      <p:tavLst>
                                        <p:tav tm="0">
                                          <p:val>
                                            <p:strVal val="ppt_x"/>
                                          </p:val>
                                        </p:tav>
                                        <p:tav tm="100000">
                                          <p:val>
                                            <p:fltVal val="0.517656"/>
                                          </p:val>
                                        </p:tav>
                                      </p:tavLst>
                                    </p:anim>
                                    <p:anim calcmode="lin" valueType="num">
                                      <p:cBhvr additive="base">
                                        <p:cTn id="565" dur="500" fill="hold">
                                          <p:stCondLst>
                                            <p:cond delay="0"/>
                                          </p:stCondLst>
                                        </p:cTn>
                                        <p:tgtEl>
                                          <p:spTgt spid="69"/>
                                        </p:tgtEl>
                                        <p:attrNameLst>
                                          <p:attrName>ppt_y</p:attrName>
                                        </p:attrNameLst>
                                      </p:cBhvr>
                                      <p:tavLst>
                                        <p:tav tm="0">
                                          <p:val>
                                            <p:strVal val="ppt_y"/>
                                          </p:val>
                                        </p:tav>
                                        <p:tav tm="100000">
                                          <p:val>
                                            <p:fltVal val="0.458519"/>
                                          </p:val>
                                        </p:tav>
                                      </p:tavLst>
                                    </p:anim>
                                    <p:anim calcmode="lin" valueType="num">
                                      <p:cBhvr additive="base">
                                        <p:cTn id="566" dur="500" fill="hold">
                                          <p:stCondLst>
                                            <p:cond delay="0"/>
                                          </p:stCondLst>
                                        </p:cTn>
                                        <p:tgtEl>
                                          <p:spTgt spid="69"/>
                                        </p:tgtEl>
                                        <p:attrNameLst>
                                          <p:attrName>ppt_w</p:attrName>
                                        </p:attrNameLst>
                                      </p:cBhvr>
                                      <p:tavLst>
                                        <p:tav tm="0">
                                          <p:val>
                                            <p:strVal val="ppt_w"/>
                                          </p:val>
                                        </p:tav>
                                        <p:tav tm="100000">
                                          <p:val>
                                            <p:strVal val="#ppt_w"/>
                                          </p:val>
                                        </p:tav>
                                      </p:tavLst>
                                    </p:anim>
                                    <p:anim calcmode="lin" valueType="num">
                                      <p:cBhvr additive="base">
                                        <p:cTn id="567" dur="500" fill="hold">
                                          <p:stCondLst>
                                            <p:cond delay="0"/>
                                          </p:stCondLst>
                                        </p:cTn>
                                        <p:tgtEl>
                                          <p:spTgt spid="69"/>
                                        </p:tgtEl>
                                        <p:attrNameLst>
                                          <p:attrName>ppt_h</p:attrName>
                                        </p:attrNameLst>
                                      </p:cBhvr>
                                      <p:tavLst>
                                        <p:tav tm="0">
                                          <p:val>
                                            <p:strVal val="ppt_h"/>
                                          </p:val>
                                        </p:tav>
                                        <p:tav tm="100000">
                                          <p:val>
                                            <p:strVal val="#ppt_h"/>
                                          </p:val>
                                        </p:tav>
                                      </p:tavLst>
                                    </p:anim>
                                  </p:childTnLst>
                                </p:cTn>
                              </p:par>
                            </p:childTnLst>
                          </p:cTn>
                        </p:par>
                        <p:par>
                          <p:cTn id="568" fill="hold">
                            <p:stCondLst>
                              <p:cond delay="46000"/>
                            </p:stCondLst>
                            <p:childTnLst>
                              <p:par>
                                <p:cTn id="569" presetID="35" presetClass="path" presetSubtype="0" accel="50000" decel="50000" fill="hold" grpId="1" nodeType="afterEffect">
                                  <p:stCondLst>
                                    <p:cond delay="0"/>
                                  </p:stCondLst>
                                  <p:childTnLst>
                                    <p:anim calcmode="lin" valueType="num">
                                      <p:cBhvr additive="base">
                                        <p:cTn id="570" dur="500" fill="hold">
                                          <p:stCondLst>
                                            <p:cond delay="0"/>
                                          </p:stCondLst>
                                        </p:cTn>
                                        <p:tgtEl>
                                          <p:spTgt spid="70"/>
                                        </p:tgtEl>
                                        <p:attrNameLst>
                                          <p:attrName>ppt_x</p:attrName>
                                        </p:attrNameLst>
                                      </p:cBhvr>
                                      <p:tavLst>
                                        <p:tav tm="0">
                                          <p:val>
                                            <p:strVal val="ppt_x"/>
                                          </p:val>
                                        </p:tav>
                                        <p:tav tm="100000">
                                          <p:val>
                                            <p:fltVal val="0.818411"/>
                                          </p:val>
                                        </p:tav>
                                      </p:tavLst>
                                    </p:anim>
                                    <p:anim calcmode="lin" valueType="num">
                                      <p:cBhvr additive="base">
                                        <p:cTn id="571" dur="500" fill="hold">
                                          <p:stCondLst>
                                            <p:cond delay="0"/>
                                          </p:stCondLst>
                                        </p:cTn>
                                        <p:tgtEl>
                                          <p:spTgt spid="70"/>
                                        </p:tgtEl>
                                        <p:attrNameLst>
                                          <p:attrName>ppt_y</p:attrName>
                                        </p:attrNameLst>
                                      </p:cBhvr>
                                      <p:tavLst>
                                        <p:tav tm="0">
                                          <p:val>
                                            <p:strVal val="ppt_y"/>
                                          </p:val>
                                        </p:tav>
                                        <p:tav tm="100000">
                                          <p:val>
                                            <p:fltVal val="0.480972"/>
                                          </p:val>
                                        </p:tav>
                                      </p:tavLst>
                                    </p:anim>
                                    <p:anim calcmode="lin" valueType="num">
                                      <p:cBhvr additive="base">
                                        <p:cTn id="572" dur="500" fill="hold">
                                          <p:stCondLst>
                                            <p:cond delay="0"/>
                                          </p:stCondLst>
                                        </p:cTn>
                                        <p:tgtEl>
                                          <p:spTgt spid="70"/>
                                        </p:tgtEl>
                                        <p:attrNameLst>
                                          <p:attrName>ppt_w</p:attrName>
                                        </p:attrNameLst>
                                      </p:cBhvr>
                                      <p:tavLst>
                                        <p:tav tm="0">
                                          <p:val>
                                            <p:strVal val="ppt_w"/>
                                          </p:val>
                                        </p:tav>
                                        <p:tav tm="100000">
                                          <p:val>
                                            <p:strVal val="#ppt_w"/>
                                          </p:val>
                                        </p:tav>
                                      </p:tavLst>
                                    </p:anim>
                                    <p:anim calcmode="lin" valueType="num">
                                      <p:cBhvr additive="base">
                                        <p:cTn id="573" dur="500" fill="hold">
                                          <p:stCondLst>
                                            <p:cond delay="0"/>
                                          </p:stCondLst>
                                        </p:cTn>
                                        <p:tgtEl>
                                          <p:spTgt spid="70"/>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5" grpId="1"/>
      <p:bldP spid="17" grpId="0"/>
      <p:bldP spid="17" grpId="1"/>
      <p:bldP spid="17" grpId="2"/>
      <p:bldP spid="17" grpId="3"/>
      <p:bldP spid="62" grpId="0"/>
      <p:bldP spid="17" grpId="4"/>
      <p:bldP spid="63" grpId="0"/>
      <p:bldP spid="17" grpId="5"/>
      <p:bldP spid="62" grpId="1"/>
      <p:bldP spid="64" grpId="0"/>
      <p:bldP spid="17" grpId="6"/>
      <p:bldP spid="62" grpId="2"/>
      <p:bldP spid="63" grpId="1"/>
      <p:bldP spid="65" grpId="0"/>
      <p:bldP spid="17" grpId="7"/>
      <p:bldP spid="62" grpId="3"/>
      <p:bldP spid="63" grpId="2"/>
      <p:bldP spid="64" grpId="1"/>
      <p:bldP spid="17" grpId="8"/>
      <p:bldP spid="62" grpId="4"/>
      <p:bldP spid="63" grpId="3"/>
      <p:bldP spid="64" grpId="2"/>
      <p:bldP spid="65" grpId="1"/>
      <p:bldP spid="17" grpId="9"/>
      <p:bldP spid="62" grpId="5"/>
      <p:bldP spid="63" grpId="4"/>
      <p:bldP spid="64" grpId="3"/>
      <p:bldP spid="65" grpId="2"/>
      <p:bldP spid="17" grpId="10"/>
      <p:bldP spid="62" grpId="6"/>
      <p:bldP spid="63" grpId="5"/>
      <p:bldP spid="64" grpId="4"/>
      <p:bldP spid="65" grpId="3"/>
      <p:bldP spid="69" grpId="0"/>
      <p:bldP spid="17" grpId="11"/>
      <p:bldP spid="62" grpId="7"/>
      <p:bldP spid="63" grpId="6"/>
      <p:bldP spid="64" grpId="5"/>
      <p:bldP spid="65" grpId="4"/>
      <p:bldP spid="70" grpId="0"/>
      <p:bldP spid="17" grpId="12"/>
      <p:bldP spid="62" grpId="8"/>
      <p:bldP spid="63" grpId="7"/>
      <p:bldP spid="64" grpId="6"/>
      <p:bldP spid="65" grpId="5"/>
      <p:bldP spid="69" grpId="1"/>
      <p:bldP spid="70" grpId="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p:cNvPicPr>
            <a:picLocks noChangeAspect="1"/>
          </p:cNvPicPr>
          <p:nvPr/>
        </p:nvPicPr>
        <p:blipFill>
          <a:blip r:embed="rId1" cstate="print"/>
          <a:stretch>
            <a:fillRect/>
          </a:stretch>
        </p:blipFill>
        <p:spPr>
          <a:xfrm>
            <a:off x="951" y="0"/>
            <a:ext cx="12192635" cy="6858635"/>
          </a:xfrm>
          <a:prstGeom prst="rect">
            <a:avLst/>
          </a:prstGeom>
        </p:spPr>
      </p:pic>
      <p:sp>
        <p:nvSpPr>
          <p:cNvPr id="25" name="文本框 24"/>
          <p:cNvSpPr txBox="1"/>
          <p:nvPr/>
        </p:nvSpPr>
        <p:spPr>
          <a:xfrm>
            <a:off x="2439035" y="539749"/>
            <a:ext cx="7315200" cy="645160"/>
          </a:xfrm>
          <a:prstGeom prst="rect">
            <a:avLst/>
          </a:prstGeom>
          <a:noFill/>
        </p:spPr>
        <p:txBody>
          <a:bodyPr wrap="square" rtlCol="0">
            <a:spAutoFit/>
          </a:bodyPr>
          <a:lstStyle/>
          <a:p>
            <a:pPr algn="ctr"/>
            <a:r>
              <a:rPr lang="en-US" altLang="zh-CN" sz="3600" b="1" dirty="0">
                <a:solidFill>
                  <a:srgbClr val="FFC000"/>
                </a:solidFill>
                <a:latin typeface="+mn-ea"/>
              </a:rPr>
              <a:t>6G</a:t>
            </a:r>
            <a:r>
              <a:rPr lang="zh-CN" altLang="en-US" sz="3600" b="1" dirty="0">
                <a:solidFill>
                  <a:srgbClr val="FFC000"/>
                </a:solidFill>
                <a:latin typeface="+mn-ea"/>
              </a:rPr>
              <a:t>无线通信网络发展愿景</a:t>
            </a:r>
            <a:endParaRPr lang="zh-CN" altLang="en-US" sz="3600" b="1" dirty="0">
              <a:solidFill>
                <a:srgbClr val="FFC000"/>
              </a:solidFill>
              <a:latin typeface="+mn-ea"/>
            </a:endParaRPr>
          </a:p>
        </p:txBody>
      </p:sp>
      <p:graphicFrame>
        <p:nvGraphicFramePr>
          <p:cNvPr id="4" name="对象 3"/>
          <p:cNvGraphicFramePr/>
          <p:nvPr/>
        </p:nvGraphicFramePr>
        <p:xfrm>
          <a:off x="2298383" y="1418590"/>
          <a:ext cx="7596505" cy="4554855"/>
        </p:xfrm>
        <a:graphic>
          <a:graphicData uri="http://schemas.openxmlformats.org/presentationml/2006/ole">
            <mc:AlternateContent xmlns:mc="http://schemas.openxmlformats.org/markup-compatibility/2006">
              <mc:Choice xmlns:v="urn:schemas-microsoft-com:vml" Requires="v">
                <p:oleObj spid="_x0000_s2061" name="" r:id="rId2" imgW="10172700" imgH="6121400" progId="Visio.Drawing.11">
                  <p:embed/>
                </p:oleObj>
              </mc:Choice>
              <mc:Fallback>
                <p:oleObj name="" r:id="rId2" imgW="10172700" imgH="6121400" progId="Visio.Drawing.11">
                  <p:embed/>
                  <p:pic>
                    <p:nvPicPr>
                      <p:cNvPr id="0" name="图片 4"/>
                      <p:cNvPicPr/>
                      <p:nvPr/>
                    </p:nvPicPr>
                    <p:blipFill>
                      <a:blip r:embed="rId3"/>
                      <a:stretch>
                        <a:fillRect/>
                      </a:stretch>
                    </p:blipFill>
                    <p:spPr>
                      <a:xfrm>
                        <a:off x="2298383" y="1418590"/>
                        <a:ext cx="7596505" cy="4554855"/>
                      </a:xfrm>
                      <a:prstGeom prst="rect">
                        <a:avLst/>
                      </a:prstGeom>
                    </p:spPr>
                  </p:pic>
                </p:oleObj>
              </mc:Fallback>
            </mc:AlternateContent>
          </a:graphicData>
        </a:graphic>
      </p:graphicFrame>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1000"/>
                                        <p:tgtEl>
                                          <p:spTgt spid="25"/>
                                        </p:tgtEl>
                                      </p:cBhvr>
                                    </p:animEffect>
                                    <p:anim calcmode="lin" valueType="num">
                                      <p:cBhvr>
                                        <p:cTn id="8" dur="1000" fill="hold"/>
                                        <p:tgtEl>
                                          <p:spTgt spid="25"/>
                                        </p:tgtEl>
                                        <p:attrNameLst>
                                          <p:attrName>ppt_x</p:attrName>
                                        </p:attrNameLst>
                                      </p:cBhvr>
                                      <p:tavLst>
                                        <p:tav tm="0">
                                          <p:val>
                                            <p:strVal val="#ppt_x"/>
                                          </p:val>
                                        </p:tav>
                                        <p:tav tm="100000">
                                          <p:val>
                                            <p:strVal val="#ppt_x"/>
                                          </p:val>
                                        </p:tav>
                                      </p:tavLst>
                                    </p:anim>
                                    <p:anim calcmode="lin" valueType="num">
                                      <p:cBhvr>
                                        <p:cTn id="9"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p:cNvPicPr>
            <a:picLocks noChangeAspect="1"/>
          </p:cNvPicPr>
          <p:nvPr/>
        </p:nvPicPr>
        <p:blipFill>
          <a:blip r:embed="rId1" cstate="print"/>
          <a:stretch>
            <a:fillRect/>
          </a:stretch>
        </p:blipFill>
        <p:spPr>
          <a:xfrm>
            <a:off x="106" y="0"/>
            <a:ext cx="12193057" cy="6858594"/>
          </a:xfrm>
          <a:prstGeom prst="rect">
            <a:avLst/>
          </a:prstGeom>
        </p:spPr>
      </p:pic>
      <p:sp>
        <p:nvSpPr>
          <p:cNvPr id="9" name="文本框 8"/>
          <p:cNvSpPr txBox="1"/>
          <p:nvPr/>
        </p:nvSpPr>
        <p:spPr>
          <a:xfrm>
            <a:off x="3972559" y="4665592"/>
            <a:ext cx="4246880" cy="706755"/>
          </a:xfrm>
          <a:prstGeom prst="rect">
            <a:avLst/>
          </a:prstGeom>
          <a:noFill/>
        </p:spPr>
        <p:txBody>
          <a:bodyPr wrap="none" rtlCol="0">
            <a:spAutoFit/>
          </a:bodyPr>
          <a:lstStyle/>
          <a:p>
            <a:pPr algn="ctr"/>
            <a:r>
              <a:rPr lang="zh-CN" altLang="en-US" sz="4000" b="1" dirty="0">
                <a:solidFill>
                  <a:schemeClr val="accent3">
                    <a:lumMod val="60000"/>
                    <a:lumOff val="40000"/>
                  </a:schemeClr>
                </a:solidFill>
              </a:rPr>
              <a:t>南昌大学项目实战</a:t>
            </a:r>
            <a:endParaRPr lang="zh-CN" altLang="en-US" sz="4000" b="1" dirty="0">
              <a:solidFill>
                <a:schemeClr val="accent3">
                  <a:lumMod val="60000"/>
                  <a:lumOff val="40000"/>
                </a:schemeClr>
              </a:solidFill>
            </a:endParaRPr>
          </a:p>
        </p:txBody>
      </p:sp>
      <p:sp>
        <p:nvSpPr>
          <p:cNvPr id="13" name="图形 13"/>
          <p:cNvSpPr/>
          <p:nvPr/>
        </p:nvSpPr>
        <p:spPr>
          <a:xfrm>
            <a:off x="4853438" y="1233410"/>
            <a:ext cx="2485122" cy="2633115"/>
          </a:xfrm>
          <a:custGeom>
            <a:avLst/>
            <a:gdLst>
              <a:gd name="connsiteX0" fmla="*/ 3818362 w 3838575"/>
              <a:gd name="connsiteY0" fmla="*/ 1718146 h 4067175"/>
              <a:gd name="connsiteX1" fmla="*/ 1969064 w 3838575"/>
              <a:gd name="connsiteY1" fmla="*/ 18838 h 4067175"/>
              <a:gd name="connsiteX2" fmla="*/ 1872394 w 3838575"/>
              <a:gd name="connsiteY2" fmla="*/ 18838 h 4067175"/>
              <a:gd name="connsiteX3" fmla="*/ 23106 w 3838575"/>
              <a:gd name="connsiteY3" fmla="*/ 1718146 h 4067175"/>
              <a:gd name="connsiteX4" fmla="*/ 4875 w 3838575"/>
              <a:gd name="connsiteY4" fmla="*/ 1796689 h 4067175"/>
              <a:gd name="connsiteX5" fmla="*/ 71436 w 3838575"/>
              <a:gd name="connsiteY5" fmla="*/ 1842190 h 4067175"/>
              <a:gd name="connsiteX6" fmla="*/ 500118 w 3838575"/>
              <a:gd name="connsiteY6" fmla="*/ 1842190 h 4067175"/>
              <a:gd name="connsiteX7" fmla="*/ 500118 w 3838575"/>
              <a:gd name="connsiteY7" fmla="*/ 4005260 h 4067175"/>
              <a:gd name="connsiteX8" fmla="*/ 571555 w 3838575"/>
              <a:gd name="connsiteY8" fmla="*/ 4076698 h 4067175"/>
              <a:gd name="connsiteX9" fmla="*/ 3269893 w 3838575"/>
              <a:gd name="connsiteY9" fmla="*/ 4076698 h 4067175"/>
              <a:gd name="connsiteX10" fmla="*/ 3341330 w 3838575"/>
              <a:gd name="connsiteY10" fmla="*/ 4005260 h 4067175"/>
              <a:gd name="connsiteX11" fmla="*/ 3341330 w 3838575"/>
              <a:gd name="connsiteY11" fmla="*/ 1842190 h 4067175"/>
              <a:gd name="connsiteX12" fmla="*/ 3770022 w 3838575"/>
              <a:gd name="connsiteY12" fmla="*/ 1842190 h 4067175"/>
              <a:gd name="connsiteX13" fmla="*/ 3836583 w 3838575"/>
              <a:gd name="connsiteY13" fmla="*/ 1796689 h 4067175"/>
              <a:gd name="connsiteX14" fmla="*/ 3818362 w 3838575"/>
              <a:gd name="connsiteY14" fmla="*/ 1718146 h 4067175"/>
              <a:gd name="connsiteX15" fmla="*/ 1980674 w 3838575"/>
              <a:gd name="connsiteY15" fmla="*/ 713554 h 4067175"/>
              <a:gd name="connsiteX16" fmla="*/ 1920734 w 3838575"/>
              <a:gd name="connsiteY16" fmla="*/ 773494 h 4067175"/>
              <a:gd name="connsiteX17" fmla="*/ 1860793 w 3838575"/>
              <a:gd name="connsiteY17" fmla="*/ 713554 h 4067175"/>
              <a:gd name="connsiteX18" fmla="*/ 1920734 w 3838575"/>
              <a:gd name="connsiteY18" fmla="*/ 653613 h 4067175"/>
              <a:gd name="connsiteX19" fmla="*/ 1980674 w 3838575"/>
              <a:gd name="connsiteY19" fmla="*/ 713554 h 4067175"/>
              <a:gd name="connsiteX20" fmla="*/ 1563899 w 3838575"/>
              <a:gd name="connsiteY20" fmla="*/ 1297560 h 4067175"/>
              <a:gd name="connsiteX21" fmla="*/ 1503958 w 3838575"/>
              <a:gd name="connsiteY21" fmla="*/ 1357501 h 4067175"/>
              <a:gd name="connsiteX22" fmla="*/ 1444017 w 3838575"/>
              <a:gd name="connsiteY22" fmla="*/ 1297560 h 4067175"/>
              <a:gd name="connsiteX23" fmla="*/ 1503958 w 3838575"/>
              <a:gd name="connsiteY23" fmla="*/ 1237619 h 4067175"/>
              <a:gd name="connsiteX24" fmla="*/ 1563899 w 3838575"/>
              <a:gd name="connsiteY24" fmla="*/ 1297560 h 4067175"/>
              <a:gd name="connsiteX25" fmla="*/ 2877977 w 3838575"/>
              <a:gd name="connsiteY25" fmla="*/ 2146218 h 4067175"/>
              <a:gd name="connsiteX26" fmla="*/ 963452 w 3838575"/>
              <a:gd name="connsiteY26" fmla="*/ 2146218 h 4067175"/>
              <a:gd name="connsiteX27" fmla="*/ 963452 w 3838575"/>
              <a:gd name="connsiteY27" fmla="*/ 1842199 h 4067175"/>
              <a:gd name="connsiteX28" fmla="*/ 2877977 w 3838575"/>
              <a:gd name="connsiteY28" fmla="*/ 1842199 h 4067175"/>
              <a:gd name="connsiteX29" fmla="*/ 2877977 w 3838575"/>
              <a:gd name="connsiteY29" fmla="*/ 2146218 h 4067175"/>
              <a:gd name="connsiteX30" fmla="*/ 963452 w 3838575"/>
              <a:gd name="connsiteY30" fmla="*/ 2289093 h 4067175"/>
              <a:gd name="connsiteX31" fmla="*/ 2877977 w 3838575"/>
              <a:gd name="connsiteY31" fmla="*/ 2289093 h 4067175"/>
              <a:gd name="connsiteX32" fmla="*/ 2877977 w 3838575"/>
              <a:gd name="connsiteY32" fmla="*/ 2593112 h 4067175"/>
              <a:gd name="connsiteX33" fmla="*/ 963452 w 3838575"/>
              <a:gd name="connsiteY33" fmla="*/ 2593112 h 4067175"/>
              <a:gd name="connsiteX34" fmla="*/ 963452 w 3838575"/>
              <a:gd name="connsiteY34" fmla="*/ 2289093 h 4067175"/>
              <a:gd name="connsiteX35" fmla="*/ 963452 w 3838575"/>
              <a:gd name="connsiteY35" fmla="*/ 2735987 h 4067175"/>
              <a:gd name="connsiteX36" fmla="*/ 2877977 w 3838575"/>
              <a:gd name="connsiteY36" fmla="*/ 2735987 h 4067175"/>
              <a:gd name="connsiteX37" fmla="*/ 2877977 w 3838575"/>
              <a:gd name="connsiteY37" fmla="*/ 3040006 h 4067175"/>
              <a:gd name="connsiteX38" fmla="*/ 963452 w 3838575"/>
              <a:gd name="connsiteY38" fmla="*/ 3040006 h 4067175"/>
              <a:gd name="connsiteX39" fmla="*/ 963452 w 3838575"/>
              <a:gd name="connsiteY39" fmla="*/ 2735987 h 4067175"/>
              <a:gd name="connsiteX40" fmla="*/ 963452 w 3838575"/>
              <a:gd name="connsiteY40" fmla="*/ 3182881 h 4067175"/>
              <a:gd name="connsiteX41" fmla="*/ 2877977 w 3838575"/>
              <a:gd name="connsiteY41" fmla="*/ 3182881 h 4067175"/>
              <a:gd name="connsiteX42" fmla="*/ 2877977 w 3838575"/>
              <a:gd name="connsiteY42" fmla="*/ 3486900 h 4067175"/>
              <a:gd name="connsiteX43" fmla="*/ 963452 w 3838575"/>
              <a:gd name="connsiteY43" fmla="*/ 3486900 h 4067175"/>
              <a:gd name="connsiteX44" fmla="*/ 963452 w 3838575"/>
              <a:gd name="connsiteY44" fmla="*/ 3182881 h 4067175"/>
              <a:gd name="connsiteX45" fmla="*/ 963452 w 3838575"/>
              <a:gd name="connsiteY45" fmla="*/ 3629775 h 4067175"/>
              <a:gd name="connsiteX46" fmla="*/ 2877977 w 3838575"/>
              <a:gd name="connsiteY46" fmla="*/ 3629775 h 4067175"/>
              <a:gd name="connsiteX47" fmla="*/ 2877977 w 3838575"/>
              <a:gd name="connsiteY47" fmla="*/ 3933823 h 4067175"/>
              <a:gd name="connsiteX48" fmla="*/ 963452 w 3838575"/>
              <a:gd name="connsiteY48" fmla="*/ 3933823 h 4067175"/>
              <a:gd name="connsiteX49" fmla="*/ 963452 w 3838575"/>
              <a:gd name="connsiteY49" fmla="*/ 3629775 h 4067175"/>
              <a:gd name="connsiteX50" fmla="*/ 3269902 w 3838575"/>
              <a:gd name="connsiteY50" fmla="*/ 1699315 h 4067175"/>
              <a:gd name="connsiteX51" fmla="*/ 3198465 w 3838575"/>
              <a:gd name="connsiteY51" fmla="*/ 1770752 h 4067175"/>
              <a:gd name="connsiteX52" fmla="*/ 3198465 w 3838575"/>
              <a:gd name="connsiteY52" fmla="*/ 3933823 h 4067175"/>
              <a:gd name="connsiteX53" fmla="*/ 3020862 w 3838575"/>
              <a:gd name="connsiteY53" fmla="*/ 3933823 h 4067175"/>
              <a:gd name="connsiteX54" fmla="*/ 3020862 w 3838575"/>
              <a:gd name="connsiteY54" fmla="*/ 1770762 h 4067175"/>
              <a:gd name="connsiteX55" fmla="*/ 2949424 w 3838575"/>
              <a:gd name="connsiteY55" fmla="*/ 1699324 h 4067175"/>
              <a:gd name="connsiteX56" fmla="*/ 892024 w 3838575"/>
              <a:gd name="connsiteY56" fmla="*/ 1699324 h 4067175"/>
              <a:gd name="connsiteX57" fmla="*/ 820587 w 3838575"/>
              <a:gd name="connsiteY57" fmla="*/ 1770762 h 4067175"/>
              <a:gd name="connsiteX58" fmla="*/ 820587 w 3838575"/>
              <a:gd name="connsiteY58" fmla="*/ 3933823 h 4067175"/>
              <a:gd name="connsiteX59" fmla="*/ 643003 w 3838575"/>
              <a:gd name="connsiteY59" fmla="*/ 3933823 h 4067175"/>
              <a:gd name="connsiteX60" fmla="*/ 643003 w 3838575"/>
              <a:gd name="connsiteY60" fmla="*/ 1770752 h 4067175"/>
              <a:gd name="connsiteX61" fmla="*/ 571565 w 3838575"/>
              <a:gd name="connsiteY61" fmla="*/ 1699315 h 4067175"/>
              <a:gd name="connsiteX62" fmla="*/ 254764 w 3838575"/>
              <a:gd name="connsiteY62" fmla="*/ 1699315 h 4067175"/>
              <a:gd name="connsiteX63" fmla="*/ 1432511 w 3838575"/>
              <a:gd name="connsiteY63" fmla="*/ 617075 h 4067175"/>
              <a:gd name="connsiteX64" fmla="*/ 1432511 w 3838575"/>
              <a:gd name="connsiteY64" fmla="*/ 1107984 h 4067175"/>
              <a:gd name="connsiteX65" fmla="*/ 1301142 w 3838575"/>
              <a:gd name="connsiteY65" fmla="*/ 1297560 h 4067175"/>
              <a:gd name="connsiteX66" fmla="*/ 1503958 w 3838575"/>
              <a:gd name="connsiteY66" fmla="*/ 1500376 h 4067175"/>
              <a:gd name="connsiteX67" fmla="*/ 1706774 w 3838575"/>
              <a:gd name="connsiteY67" fmla="*/ 1297560 h 4067175"/>
              <a:gd name="connsiteX68" fmla="*/ 1575395 w 3838575"/>
              <a:gd name="connsiteY68" fmla="*/ 1107984 h 4067175"/>
              <a:gd name="connsiteX69" fmla="*/ 1575395 w 3838575"/>
              <a:gd name="connsiteY69" fmla="*/ 485782 h 4067175"/>
              <a:gd name="connsiteX70" fmla="*/ 1849268 w 3838575"/>
              <a:gd name="connsiteY70" fmla="*/ 234122 h 4067175"/>
              <a:gd name="connsiteX71" fmla="*/ 1849268 w 3838575"/>
              <a:gd name="connsiteY71" fmla="*/ 523987 h 4067175"/>
              <a:gd name="connsiteX72" fmla="*/ 1717918 w 3838575"/>
              <a:gd name="connsiteY72" fmla="*/ 713554 h 4067175"/>
              <a:gd name="connsiteX73" fmla="*/ 1920734 w 3838575"/>
              <a:gd name="connsiteY73" fmla="*/ 916369 h 4067175"/>
              <a:gd name="connsiteX74" fmla="*/ 2123550 w 3838575"/>
              <a:gd name="connsiteY74" fmla="*/ 713554 h 4067175"/>
              <a:gd name="connsiteX75" fmla="*/ 1992143 w 3838575"/>
              <a:gd name="connsiteY75" fmla="*/ 523968 h 4067175"/>
              <a:gd name="connsiteX76" fmla="*/ 1992143 w 3838575"/>
              <a:gd name="connsiteY76" fmla="*/ 234075 h 4067175"/>
              <a:gd name="connsiteX77" fmla="*/ 2418253 w 3838575"/>
              <a:gd name="connsiteY77" fmla="*/ 625628 h 4067175"/>
              <a:gd name="connsiteX78" fmla="*/ 2418253 w 3838575"/>
              <a:gd name="connsiteY78" fmla="*/ 910607 h 4067175"/>
              <a:gd name="connsiteX79" fmla="*/ 2214161 w 3838575"/>
              <a:gd name="connsiteY79" fmla="*/ 1114689 h 4067175"/>
              <a:gd name="connsiteX80" fmla="*/ 2127026 w 3838575"/>
              <a:gd name="connsiteY80" fmla="*/ 1094734 h 4067175"/>
              <a:gd name="connsiteX81" fmla="*/ 1924210 w 3838575"/>
              <a:gd name="connsiteY81" fmla="*/ 1297550 h 4067175"/>
              <a:gd name="connsiteX82" fmla="*/ 2127026 w 3838575"/>
              <a:gd name="connsiteY82" fmla="*/ 1500366 h 4067175"/>
              <a:gd name="connsiteX83" fmla="*/ 2329842 w 3838575"/>
              <a:gd name="connsiteY83" fmla="*/ 1297550 h 4067175"/>
              <a:gd name="connsiteX84" fmla="*/ 2313345 w 3838575"/>
              <a:gd name="connsiteY84" fmla="*/ 1217569 h 4067175"/>
              <a:gd name="connsiteX85" fmla="*/ 2540211 w 3838575"/>
              <a:gd name="connsiteY85" fmla="*/ 990702 h 4067175"/>
              <a:gd name="connsiteX86" fmla="*/ 2561128 w 3838575"/>
              <a:gd name="connsiteY86" fmla="*/ 940191 h 4067175"/>
              <a:gd name="connsiteX87" fmla="*/ 2561128 w 3838575"/>
              <a:gd name="connsiteY87" fmla="*/ 756921 h 4067175"/>
              <a:gd name="connsiteX88" fmla="*/ 3586704 w 3838575"/>
              <a:gd name="connsiteY88" fmla="*/ 1699315 h 4067175"/>
              <a:gd name="connsiteX89" fmla="*/ 3269902 w 3838575"/>
              <a:gd name="connsiteY89" fmla="*/ 1699315 h 4067175"/>
              <a:gd name="connsiteX90" fmla="*/ 2186967 w 3838575"/>
              <a:gd name="connsiteY90" fmla="*/ 1297560 h 4067175"/>
              <a:gd name="connsiteX91" fmla="*/ 2127026 w 3838575"/>
              <a:gd name="connsiteY91" fmla="*/ 1357501 h 4067175"/>
              <a:gd name="connsiteX92" fmla="*/ 2067085 w 3838575"/>
              <a:gd name="connsiteY92" fmla="*/ 1297560 h 4067175"/>
              <a:gd name="connsiteX93" fmla="*/ 2127026 w 3838575"/>
              <a:gd name="connsiteY93" fmla="*/ 1237619 h 4067175"/>
              <a:gd name="connsiteX94" fmla="*/ 2186967 w 3838575"/>
              <a:gd name="connsiteY94" fmla="*/ 1297560 h 406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838575" h="4067175">
                <a:moveTo>
                  <a:pt x="3818362" y="1718146"/>
                </a:moveTo>
                <a:lnTo>
                  <a:pt x="1969064" y="18838"/>
                </a:lnTo>
                <a:cubicBezTo>
                  <a:pt x="1941736" y="-6279"/>
                  <a:pt x="1899722" y="-6279"/>
                  <a:pt x="1872394" y="18838"/>
                </a:cubicBezTo>
                <a:lnTo>
                  <a:pt x="23106" y="1718146"/>
                </a:lnTo>
                <a:cubicBezTo>
                  <a:pt x="1427" y="1738072"/>
                  <a:pt x="-5812" y="1769247"/>
                  <a:pt x="4875" y="1796689"/>
                </a:cubicBezTo>
                <a:cubicBezTo>
                  <a:pt x="15572" y="1824121"/>
                  <a:pt x="41994" y="1842190"/>
                  <a:pt x="71436" y="1842190"/>
                </a:cubicBezTo>
                <a:lnTo>
                  <a:pt x="500118" y="1842190"/>
                </a:lnTo>
                <a:lnTo>
                  <a:pt x="500118" y="4005260"/>
                </a:lnTo>
                <a:cubicBezTo>
                  <a:pt x="500118" y="4044713"/>
                  <a:pt x="532103" y="4076698"/>
                  <a:pt x="571555" y="4076698"/>
                </a:cubicBezTo>
                <a:lnTo>
                  <a:pt x="3269893" y="4076698"/>
                </a:lnTo>
                <a:cubicBezTo>
                  <a:pt x="3309355" y="4076698"/>
                  <a:pt x="3341330" y="4044713"/>
                  <a:pt x="3341330" y="4005260"/>
                </a:cubicBezTo>
                <a:lnTo>
                  <a:pt x="3341330" y="1842190"/>
                </a:lnTo>
                <a:lnTo>
                  <a:pt x="3770022" y="1842190"/>
                </a:lnTo>
                <a:cubicBezTo>
                  <a:pt x="3799464" y="1842190"/>
                  <a:pt x="3825896" y="1824130"/>
                  <a:pt x="3836583" y="1796689"/>
                </a:cubicBezTo>
                <a:cubicBezTo>
                  <a:pt x="3847270" y="1769247"/>
                  <a:pt x="3840040" y="1738072"/>
                  <a:pt x="3818362" y="1718146"/>
                </a:cubicBezTo>
                <a:close/>
                <a:moveTo>
                  <a:pt x="1980674" y="713554"/>
                </a:moveTo>
                <a:cubicBezTo>
                  <a:pt x="1980674" y="746605"/>
                  <a:pt x="1953785" y="773494"/>
                  <a:pt x="1920734" y="773494"/>
                </a:cubicBezTo>
                <a:cubicBezTo>
                  <a:pt x="1887682" y="773494"/>
                  <a:pt x="1860793" y="746605"/>
                  <a:pt x="1860793" y="713554"/>
                </a:cubicBezTo>
                <a:cubicBezTo>
                  <a:pt x="1860793" y="680502"/>
                  <a:pt x="1887682" y="653613"/>
                  <a:pt x="1920734" y="653613"/>
                </a:cubicBezTo>
                <a:cubicBezTo>
                  <a:pt x="1953785" y="653613"/>
                  <a:pt x="1980674" y="680502"/>
                  <a:pt x="1980674" y="713554"/>
                </a:cubicBezTo>
                <a:close/>
                <a:moveTo>
                  <a:pt x="1563899" y="1297560"/>
                </a:moveTo>
                <a:cubicBezTo>
                  <a:pt x="1563899" y="1330612"/>
                  <a:pt x="1537010" y="1357501"/>
                  <a:pt x="1503958" y="1357501"/>
                </a:cubicBezTo>
                <a:cubicBezTo>
                  <a:pt x="1470906" y="1357501"/>
                  <a:pt x="1444017" y="1330612"/>
                  <a:pt x="1444017" y="1297560"/>
                </a:cubicBezTo>
                <a:cubicBezTo>
                  <a:pt x="1444017" y="1264508"/>
                  <a:pt x="1470906" y="1237619"/>
                  <a:pt x="1503958" y="1237619"/>
                </a:cubicBezTo>
                <a:cubicBezTo>
                  <a:pt x="1537010" y="1237619"/>
                  <a:pt x="1563899" y="1264508"/>
                  <a:pt x="1563899" y="1297560"/>
                </a:cubicBezTo>
                <a:close/>
                <a:moveTo>
                  <a:pt x="2877977" y="2146218"/>
                </a:moveTo>
                <a:lnTo>
                  <a:pt x="963452" y="2146218"/>
                </a:lnTo>
                <a:lnTo>
                  <a:pt x="963452" y="1842199"/>
                </a:lnTo>
                <a:lnTo>
                  <a:pt x="2877977" y="1842199"/>
                </a:lnTo>
                <a:lnTo>
                  <a:pt x="2877977" y="2146218"/>
                </a:lnTo>
                <a:close/>
                <a:moveTo>
                  <a:pt x="963452" y="2289093"/>
                </a:moveTo>
                <a:lnTo>
                  <a:pt x="2877977" y="2289093"/>
                </a:lnTo>
                <a:lnTo>
                  <a:pt x="2877977" y="2593112"/>
                </a:lnTo>
                <a:lnTo>
                  <a:pt x="963452" y="2593112"/>
                </a:lnTo>
                <a:lnTo>
                  <a:pt x="963452" y="2289093"/>
                </a:lnTo>
                <a:close/>
                <a:moveTo>
                  <a:pt x="963452" y="2735987"/>
                </a:moveTo>
                <a:lnTo>
                  <a:pt x="2877977" y="2735987"/>
                </a:lnTo>
                <a:lnTo>
                  <a:pt x="2877977" y="3040006"/>
                </a:lnTo>
                <a:lnTo>
                  <a:pt x="963452" y="3040006"/>
                </a:lnTo>
                <a:lnTo>
                  <a:pt x="963452" y="2735987"/>
                </a:lnTo>
                <a:close/>
                <a:moveTo>
                  <a:pt x="963452" y="3182881"/>
                </a:moveTo>
                <a:lnTo>
                  <a:pt x="2877977" y="3182881"/>
                </a:lnTo>
                <a:lnTo>
                  <a:pt x="2877977" y="3486900"/>
                </a:lnTo>
                <a:lnTo>
                  <a:pt x="963452" y="3486900"/>
                </a:lnTo>
                <a:lnTo>
                  <a:pt x="963452" y="3182881"/>
                </a:lnTo>
                <a:close/>
                <a:moveTo>
                  <a:pt x="963452" y="3629775"/>
                </a:moveTo>
                <a:lnTo>
                  <a:pt x="2877977" y="3629775"/>
                </a:lnTo>
                <a:lnTo>
                  <a:pt x="2877977" y="3933823"/>
                </a:lnTo>
                <a:lnTo>
                  <a:pt x="963452" y="3933823"/>
                </a:lnTo>
                <a:lnTo>
                  <a:pt x="963452" y="3629775"/>
                </a:lnTo>
                <a:close/>
                <a:moveTo>
                  <a:pt x="3269902" y="1699315"/>
                </a:moveTo>
                <a:cubicBezTo>
                  <a:pt x="3230440" y="1699315"/>
                  <a:pt x="3198465" y="1731300"/>
                  <a:pt x="3198465" y="1770752"/>
                </a:cubicBezTo>
                <a:lnTo>
                  <a:pt x="3198465" y="3933823"/>
                </a:lnTo>
                <a:lnTo>
                  <a:pt x="3020862" y="3933823"/>
                </a:lnTo>
                <a:lnTo>
                  <a:pt x="3020862" y="1770762"/>
                </a:lnTo>
                <a:cubicBezTo>
                  <a:pt x="3020862" y="1731309"/>
                  <a:pt x="2988886" y="1699324"/>
                  <a:pt x="2949424" y="1699324"/>
                </a:cubicBezTo>
                <a:lnTo>
                  <a:pt x="892024" y="1699324"/>
                </a:lnTo>
                <a:cubicBezTo>
                  <a:pt x="852572" y="1699324"/>
                  <a:pt x="820587" y="1731309"/>
                  <a:pt x="820587" y="1770762"/>
                </a:cubicBezTo>
                <a:lnTo>
                  <a:pt x="820587" y="3933823"/>
                </a:lnTo>
                <a:lnTo>
                  <a:pt x="643003" y="3933823"/>
                </a:lnTo>
                <a:lnTo>
                  <a:pt x="643003" y="1770752"/>
                </a:lnTo>
                <a:cubicBezTo>
                  <a:pt x="643003" y="1731300"/>
                  <a:pt x="611018" y="1699315"/>
                  <a:pt x="571565" y="1699315"/>
                </a:cubicBezTo>
                <a:lnTo>
                  <a:pt x="254764" y="1699315"/>
                </a:lnTo>
                <a:lnTo>
                  <a:pt x="1432511" y="617075"/>
                </a:lnTo>
                <a:lnTo>
                  <a:pt x="1432511" y="1107984"/>
                </a:lnTo>
                <a:cubicBezTo>
                  <a:pt x="1355873" y="1136968"/>
                  <a:pt x="1301142" y="1210892"/>
                  <a:pt x="1301142" y="1297560"/>
                </a:cubicBezTo>
                <a:cubicBezTo>
                  <a:pt x="1301142" y="1409393"/>
                  <a:pt x="1392125" y="1500376"/>
                  <a:pt x="1503958" y="1500376"/>
                </a:cubicBezTo>
                <a:cubicBezTo>
                  <a:pt x="1615791" y="1500376"/>
                  <a:pt x="1706774" y="1409393"/>
                  <a:pt x="1706774" y="1297560"/>
                </a:cubicBezTo>
                <a:cubicBezTo>
                  <a:pt x="1706774" y="1210892"/>
                  <a:pt x="1652033" y="1136959"/>
                  <a:pt x="1575395" y="1107984"/>
                </a:cubicBezTo>
                <a:lnTo>
                  <a:pt x="1575395" y="485782"/>
                </a:lnTo>
                <a:lnTo>
                  <a:pt x="1849268" y="234122"/>
                </a:lnTo>
                <a:lnTo>
                  <a:pt x="1849268" y="523987"/>
                </a:lnTo>
                <a:cubicBezTo>
                  <a:pt x="1772639" y="552972"/>
                  <a:pt x="1717918" y="626895"/>
                  <a:pt x="1717918" y="713554"/>
                </a:cubicBezTo>
                <a:cubicBezTo>
                  <a:pt x="1717918" y="825387"/>
                  <a:pt x="1808901" y="916369"/>
                  <a:pt x="1920734" y="916369"/>
                </a:cubicBezTo>
                <a:cubicBezTo>
                  <a:pt x="2032576" y="916369"/>
                  <a:pt x="2123550" y="825387"/>
                  <a:pt x="2123550" y="713554"/>
                </a:cubicBezTo>
                <a:cubicBezTo>
                  <a:pt x="2123550" y="626876"/>
                  <a:pt x="2068800" y="552943"/>
                  <a:pt x="1992143" y="523968"/>
                </a:cubicBezTo>
                <a:lnTo>
                  <a:pt x="1992143" y="234075"/>
                </a:lnTo>
                <a:lnTo>
                  <a:pt x="2418253" y="625628"/>
                </a:lnTo>
                <a:lnTo>
                  <a:pt x="2418253" y="910607"/>
                </a:lnTo>
                <a:lnTo>
                  <a:pt x="2214161" y="1114689"/>
                </a:lnTo>
                <a:cubicBezTo>
                  <a:pt x="2187719" y="1102031"/>
                  <a:pt x="2158240" y="1094734"/>
                  <a:pt x="2127026" y="1094734"/>
                </a:cubicBezTo>
                <a:cubicBezTo>
                  <a:pt x="2015193" y="1094734"/>
                  <a:pt x="1924210" y="1185717"/>
                  <a:pt x="1924210" y="1297550"/>
                </a:cubicBezTo>
                <a:cubicBezTo>
                  <a:pt x="1924210" y="1409383"/>
                  <a:pt x="2015193" y="1500366"/>
                  <a:pt x="2127026" y="1500366"/>
                </a:cubicBezTo>
                <a:cubicBezTo>
                  <a:pt x="2238859" y="1500366"/>
                  <a:pt x="2329842" y="1409383"/>
                  <a:pt x="2329842" y="1297550"/>
                </a:cubicBezTo>
                <a:cubicBezTo>
                  <a:pt x="2329842" y="1269156"/>
                  <a:pt x="2323927" y="1242124"/>
                  <a:pt x="2313345" y="1217569"/>
                </a:cubicBezTo>
                <a:lnTo>
                  <a:pt x="2540211" y="990702"/>
                </a:lnTo>
                <a:cubicBezTo>
                  <a:pt x="2553603" y="977310"/>
                  <a:pt x="2561128" y="959137"/>
                  <a:pt x="2561128" y="940191"/>
                </a:cubicBezTo>
                <a:lnTo>
                  <a:pt x="2561128" y="756921"/>
                </a:lnTo>
                <a:lnTo>
                  <a:pt x="3586704" y="1699315"/>
                </a:lnTo>
                <a:lnTo>
                  <a:pt x="3269902" y="1699315"/>
                </a:lnTo>
                <a:close/>
                <a:moveTo>
                  <a:pt x="2186967" y="1297560"/>
                </a:moveTo>
                <a:cubicBezTo>
                  <a:pt x="2186967" y="1330612"/>
                  <a:pt x="2160078" y="1357501"/>
                  <a:pt x="2127026" y="1357501"/>
                </a:cubicBezTo>
                <a:cubicBezTo>
                  <a:pt x="2093974" y="1357501"/>
                  <a:pt x="2067085" y="1330612"/>
                  <a:pt x="2067085" y="1297560"/>
                </a:cubicBezTo>
                <a:cubicBezTo>
                  <a:pt x="2067085" y="1264508"/>
                  <a:pt x="2093974" y="1237619"/>
                  <a:pt x="2127026" y="1237619"/>
                </a:cubicBezTo>
                <a:cubicBezTo>
                  <a:pt x="2160078" y="1237619"/>
                  <a:pt x="2186967" y="1264508"/>
                  <a:pt x="2186967" y="1297560"/>
                </a:cubicBezTo>
                <a:close/>
              </a:path>
            </a:pathLst>
          </a:custGeom>
          <a:solidFill>
            <a:srgbClr val="00CCFF"/>
          </a:solidFill>
          <a:ln w="9525" cap="flat">
            <a:noFill/>
            <a:prstDash val="solid"/>
            <a:miter/>
          </a:ln>
        </p:spPr>
        <p:txBody>
          <a:bodyPr rtlCol="0" anchor="ctr"/>
          <a:lstStyle/>
          <a:p>
            <a:endParaRPr lang="zh-CN" altLang="en-US"/>
          </a:p>
        </p:txBody>
      </p:sp>
      <p:pic>
        <p:nvPicPr>
          <p:cNvPr id="1026" name="Picture 2" descr="https://hbimg.huabanimg.com/ddcbba691627232e398e4c3cbc7f5dfb45fced6ac7475-pPsesU"/>
          <p:cNvPicPr>
            <a:picLocks noChangeAspect="1" noChangeArrowheads="1"/>
          </p:cNvPicPr>
          <p:nvPr/>
        </p:nvPicPr>
        <p:blipFill>
          <a:blip r:embed="rId2" cstate="screen"/>
          <a:srcRect/>
          <a:stretch>
            <a:fillRect/>
          </a:stretch>
        </p:blipFill>
        <p:spPr bwMode="auto">
          <a:xfrm>
            <a:off x="3360951" y="2473767"/>
            <a:ext cx="5470096" cy="227920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wip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p:cNvPicPr>
            <a:picLocks noChangeAspect="1"/>
          </p:cNvPicPr>
          <p:nvPr/>
        </p:nvPicPr>
        <p:blipFill>
          <a:blip r:embed="rId1" cstate="print"/>
          <a:stretch>
            <a:fillRect/>
          </a:stretch>
        </p:blipFill>
        <p:spPr>
          <a:xfrm>
            <a:off x="0" y="-30480"/>
            <a:ext cx="12532995" cy="7050405"/>
          </a:xfrm>
          <a:prstGeom prst="rect">
            <a:avLst/>
          </a:prstGeom>
        </p:spPr>
      </p:pic>
      <p:sp>
        <p:nvSpPr>
          <p:cNvPr id="25" name="文本框 24"/>
          <p:cNvSpPr txBox="1"/>
          <p:nvPr/>
        </p:nvSpPr>
        <p:spPr>
          <a:xfrm>
            <a:off x="-93345" y="-41910"/>
            <a:ext cx="3924935" cy="645160"/>
          </a:xfrm>
          <a:prstGeom prst="rect">
            <a:avLst/>
          </a:prstGeom>
          <a:noFill/>
        </p:spPr>
        <p:txBody>
          <a:bodyPr wrap="square" rtlCol="0">
            <a:spAutoFit/>
          </a:bodyPr>
          <a:lstStyle/>
          <a:p>
            <a:r>
              <a:rPr lang="zh-CN" altLang="en-US" sz="3600" b="1" dirty="0">
                <a:solidFill>
                  <a:srgbClr val="FFC000"/>
                </a:solidFill>
                <a:latin typeface="+mn-ea"/>
              </a:rPr>
              <a:t>南昌大学智慧校园</a:t>
            </a:r>
            <a:endParaRPr lang="zh-CN" altLang="en-US" sz="3600" b="1" dirty="0">
              <a:solidFill>
                <a:srgbClr val="FFC000"/>
              </a:solidFill>
              <a:latin typeface="+mn-ea"/>
            </a:endParaRPr>
          </a:p>
        </p:txBody>
      </p:sp>
      <p:sp>
        <p:nvSpPr>
          <p:cNvPr id="73" name="文本框 72"/>
          <p:cNvSpPr txBox="1"/>
          <p:nvPr/>
        </p:nvSpPr>
        <p:spPr>
          <a:xfrm>
            <a:off x="97155" y="560705"/>
            <a:ext cx="12171045" cy="1014730"/>
          </a:xfrm>
          <a:prstGeom prst="rect">
            <a:avLst/>
          </a:prstGeom>
          <a:noFill/>
        </p:spPr>
        <p:txBody>
          <a:bodyPr wrap="square" rtlCol="0">
            <a:spAutoFit/>
          </a:bodyPr>
          <a:p>
            <a:r>
              <a:rPr lang="en-US" altLang="zh-CN" sz="2000">
                <a:solidFill>
                  <a:schemeClr val="bg1"/>
                </a:solidFill>
                <a:ea typeface="宋体" panose="02010600030101010101" pitchFamily="2" charset="-122"/>
              </a:rPr>
              <a:t>      </a:t>
            </a:r>
            <a:r>
              <a:rPr lang="zh-CN" altLang="en-US" sz="2000">
                <a:solidFill>
                  <a:schemeClr val="bg1"/>
                </a:solidFill>
                <a:ea typeface="宋体" panose="02010600030101010101" pitchFamily="2" charset="-122"/>
              </a:rPr>
              <a:t>南昌大学智慧校园融合了</a:t>
            </a:r>
            <a:r>
              <a:rPr lang="en-US" altLang="zh-CN" sz="2000">
                <a:solidFill>
                  <a:schemeClr val="bg1"/>
                </a:solidFill>
                <a:ea typeface="宋体" panose="02010600030101010101" pitchFamily="2" charset="-122"/>
              </a:rPr>
              <a:t>AI</a:t>
            </a:r>
            <a:r>
              <a:rPr lang="zh-CN" altLang="en-US" sz="2000">
                <a:solidFill>
                  <a:schemeClr val="bg1"/>
                </a:solidFill>
                <a:ea typeface="宋体" panose="02010600030101010101" pitchFamily="2" charset="-122"/>
              </a:rPr>
              <a:t>技术和</a:t>
            </a:r>
            <a:r>
              <a:rPr lang="en-US" altLang="zh-CN" sz="2000">
                <a:solidFill>
                  <a:schemeClr val="bg1"/>
                </a:solidFill>
                <a:ea typeface="宋体" panose="02010600030101010101" pitchFamily="2" charset="-122"/>
              </a:rPr>
              <a:t>5G</a:t>
            </a:r>
            <a:r>
              <a:rPr lang="zh-CN" altLang="en-US" sz="2000">
                <a:solidFill>
                  <a:schemeClr val="bg1"/>
                </a:solidFill>
                <a:ea typeface="宋体" panose="02010600030101010101" pitchFamily="2" charset="-122"/>
              </a:rPr>
              <a:t>技术，拥有设备监控、数据查询、异常报警等功能；包括智慧出行、智慧园区、智慧景区、智慧教学、智慧管理等场景，实现广大师生在校园的安全出行，加强校园环境的美化建设，助力实现校园智慧旅游。</a:t>
            </a:r>
            <a:endParaRPr lang="zh-CN" altLang="en-US" sz="2000">
              <a:solidFill>
                <a:schemeClr val="bg1"/>
              </a:solidFill>
              <a:ea typeface="宋体" panose="02010600030101010101" pitchFamily="2" charset="-122"/>
            </a:endParaRPr>
          </a:p>
        </p:txBody>
      </p:sp>
      <p:pic>
        <p:nvPicPr>
          <p:cNvPr id="101" name="图片 100"/>
          <p:cNvPicPr/>
          <p:nvPr/>
        </p:nvPicPr>
        <p:blipFill>
          <a:blip r:embed="rId2" r:link="rId3"/>
          <a:srcRect r="1854" b="7115"/>
          <a:stretch>
            <a:fillRect/>
          </a:stretch>
        </p:blipFill>
        <p:spPr>
          <a:xfrm>
            <a:off x="284163" y="1653540"/>
            <a:ext cx="4538345" cy="2428875"/>
          </a:xfrm>
          <a:prstGeom prst="rect">
            <a:avLst/>
          </a:prstGeom>
          <a:noFill/>
          <a:ln w="9525">
            <a:noFill/>
          </a:ln>
        </p:spPr>
      </p:pic>
      <p:sp>
        <p:nvSpPr>
          <p:cNvPr id="21" name="文本框 20"/>
          <p:cNvSpPr txBox="1"/>
          <p:nvPr/>
        </p:nvSpPr>
        <p:spPr>
          <a:xfrm>
            <a:off x="973455" y="4160520"/>
            <a:ext cx="3159760" cy="337185"/>
          </a:xfrm>
          <a:prstGeom prst="rect">
            <a:avLst/>
          </a:prstGeom>
          <a:noFill/>
        </p:spPr>
        <p:txBody>
          <a:bodyPr wrap="square" rtlCol="0">
            <a:spAutoFit/>
          </a:bodyPr>
          <a:p>
            <a:pPr algn="ctr"/>
            <a:r>
              <a:rPr lang="zh-CN" altLang="en-US" sz="1600">
                <a:solidFill>
                  <a:sysClr val="window" lastClr="FFFFFF"/>
                </a:solidFill>
                <a:latin typeface="微软雅黑" panose="020B0503020204020204" charset="-122"/>
                <a:ea typeface="宋体" panose="02010600030101010101" pitchFamily="2" charset="-122"/>
                <a:cs typeface="微软雅黑" panose="020B0503020204020204" charset="-122"/>
              </a:rPr>
              <a:t>智慧校园模型图</a:t>
            </a:r>
            <a:endParaRPr lang="zh-CN" altLang="en-US" sz="1600">
              <a:solidFill>
                <a:sysClr val="window" lastClr="FFFFFF"/>
              </a:solidFill>
              <a:latin typeface="微软雅黑" panose="020B0503020204020204" charset="-122"/>
              <a:ea typeface="宋体" panose="02010600030101010101" pitchFamily="2" charset="-122"/>
              <a:cs typeface="微软雅黑" panose="020B0503020204020204" charset="-122"/>
            </a:endParaRPr>
          </a:p>
        </p:txBody>
      </p:sp>
      <p:sp>
        <p:nvSpPr>
          <p:cNvPr id="37" name="文本框 36"/>
          <p:cNvSpPr txBox="1"/>
          <p:nvPr/>
        </p:nvSpPr>
        <p:spPr>
          <a:xfrm>
            <a:off x="1402715" y="4775835"/>
            <a:ext cx="2282190" cy="398780"/>
          </a:xfrm>
          <a:prstGeom prst="rect">
            <a:avLst/>
          </a:prstGeom>
          <a:noFill/>
        </p:spPr>
        <p:txBody>
          <a:bodyPr wrap="square" rtlCol="0">
            <a:spAutoFit/>
          </a:bodyPr>
          <a:p>
            <a:pPr algn="ctr">
              <a:buClrTx/>
              <a:buSzTx/>
              <a:buFontTx/>
            </a:pPr>
            <a:r>
              <a:rPr lang="zh-CN" altLang="en-US" sz="2000" b="1" dirty="0" smtClean="0">
                <a:solidFill>
                  <a:srgbClr val="4FCEFF"/>
                </a:solidFill>
                <a:latin typeface="微软雅黑" panose="020B0503020204020204" charset="-122"/>
                <a:ea typeface="微软雅黑" panose="020B0503020204020204" charset="-122"/>
                <a:sym typeface="+mn-ea"/>
              </a:rPr>
              <a:t>部分功能子系统</a:t>
            </a:r>
            <a:endParaRPr lang="zh-CN" altLang="en-US" sz="2000" b="1" dirty="0" smtClean="0">
              <a:solidFill>
                <a:srgbClr val="4FCEFF"/>
              </a:solidFill>
              <a:latin typeface="微软雅黑" panose="020B0503020204020204" charset="-122"/>
              <a:ea typeface="微软雅黑" panose="020B0503020204020204" charset="-122"/>
              <a:sym typeface="+mn-ea"/>
            </a:endParaRPr>
          </a:p>
        </p:txBody>
      </p:sp>
      <p:sp>
        <p:nvSpPr>
          <p:cNvPr id="20" name="文本框 19"/>
          <p:cNvSpPr txBox="1"/>
          <p:nvPr/>
        </p:nvSpPr>
        <p:spPr>
          <a:xfrm>
            <a:off x="550545" y="5235575"/>
            <a:ext cx="3657600" cy="922020"/>
          </a:xfrm>
          <a:prstGeom prst="rect">
            <a:avLst/>
          </a:prstGeom>
          <a:noFill/>
          <a:ln w="12700" cmpd="sng">
            <a:solidFill>
              <a:srgbClr val="4FCEFF"/>
            </a:solidFill>
            <a:prstDash val="solid"/>
          </a:ln>
        </p:spPr>
        <p:txBody>
          <a:bodyPr wrap="square" rtlCol="0">
            <a:spAutoFit/>
          </a:bodyPr>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宿舍管理系统</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人脸识别考勤系统</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智慧食堂系统</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44" name="右箭头 43"/>
          <p:cNvSpPr/>
          <p:nvPr/>
        </p:nvSpPr>
        <p:spPr>
          <a:xfrm>
            <a:off x="5504180" y="2969895"/>
            <a:ext cx="1139825" cy="506095"/>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endParaRPr lang="zh-CN" altLang="en-US"/>
          </a:p>
        </p:txBody>
      </p:sp>
      <p:sp>
        <p:nvSpPr>
          <p:cNvPr id="22" name="文本框 21"/>
          <p:cNvSpPr txBox="1"/>
          <p:nvPr/>
        </p:nvSpPr>
        <p:spPr>
          <a:xfrm>
            <a:off x="8356283" y="1526540"/>
            <a:ext cx="2633345" cy="398780"/>
          </a:xfrm>
          <a:prstGeom prst="rect">
            <a:avLst/>
          </a:prstGeom>
          <a:noFill/>
        </p:spPr>
        <p:txBody>
          <a:bodyPr wrap="square" rtlCol="0">
            <a:spAutoFit/>
          </a:bodyPr>
          <a:p>
            <a:pPr algn="ctr">
              <a:buClrTx/>
              <a:buSzTx/>
              <a:buFontTx/>
            </a:pPr>
            <a:r>
              <a:rPr lang="zh-CN" altLang="en-US" sz="2000" b="1" dirty="0" smtClean="0">
                <a:solidFill>
                  <a:srgbClr val="4FCEFF"/>
                </a:solidFill>
                <a:latin typeface="微软雅黑" panose="020B0503020204020204" charset="-122"/>
                <a:ea typeface="微软雅黑" panose="020B0503020204020204" charset="-122"/>
                <a:sym typeface="+mn-ea"/>
              </a:rPr>
              <a:t>智慧食堂系统</a:t>
            </a:r>
            <a:endParaRPr lang="zh-CN" altLang="en-US" sz="2000" b="1" dirty="0" smtClean="0">
              <a:solidFill>
                <a:srgbClr val="4FCEFF"/>
              </a:solidFill>
              <a:latin typeface="微软雅黑" panose="020B0503020204020204" charset="-122"/>
              <a:ea typeface="微软雅黑" panose="020B0503020204020204" charset="-122"/>
              <a:sym typeface="+mn-ea"/>
            </a:endParaRPr>
          </a:p>
        </p:txBody>
      </p:sp>
      <p:sp>
        <p:nvSpPr>
          <p:cNvPr id="23" name="文本框 22"/>
          <p:cNvSpPr txBox="1"/>
          <p:nvPr/>
        </p:nvSpPr>
        <p:spPr>
          <a:xfrm>
            <a:off x="7305040" y="5733415"/>
            <a:ext cx="4735830" cy="645160"/>
          </a:xfrm>
          <a:prstGeom prst="rect">
            <a:avLst/>
          </a:prstGeom>
          <a:noFill/>
          <a:ln w="12700" cmpd="sng">
            <a:solidFill>
              <a:srgbClr val="4FCEFF"/>
            </a:solidFill>
            <a:prstDash val="solid"/>
          </a:ln>
        </p:spPr>
        <p:txBody>
          <a:bodyPr wrap="square" rtlCol="0">
            <a:spAutoFit/>
          </a:bodyPr>
          <a:p>
            <a:pPr indent="0" algn="l">
              <a:buClrTx/>
              <a:buSzTx/>
              <a:buFont typeface="Wingdings" panose="05000000000000000000" charset="0"/>
              <a:buNone/>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考勤统计、口罩识别、异常报警、远距离测温、访客预约、记录追溯、人脸识别</a:t>
            </a: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24" name="文本框 23"/>
          <p:cNvSpPr txBox="1"/>
          <p:nvPr/>
        </p:nvSpPr>
        <p:spPr>
          <a:xfrm>
            <a:off x="8366443" y="2745740"/>
            <a:ext cx="2633345" cy="398780"/>
          </a:xfrm>
          <a:prstGeom prst="rect">
            <a:avLst/>
          </a:prstGeom>
          <a:noFill/>
        </p:spPr>
        <p:txBody>
          <a:bodyPr wrap="square" rtlCol="0">
            <a:spAutoFit/>
          </a:bodyPr>
          <a:p>
            <a:pPr algn="ctr">
              <a:buClrTx/>
              <a:buSzTx/>
              <a:buFontTx/>
            </a:pPr>
            <a:r>
              <a:rPr lang="zh-CN" altLang="en-US" sz="2000" b="1" dirty="0" smtClean="0">
                <a:solidFill>
                  <a:srgbClr val="4FCEFF"/>
                </a:solidFill>
                <a:latin typeface="微软雅黑" panose="020B0503020204020204" charset="-122"/>
                <a:ea typeface="微软雅黑" panose="020B0503020204020204" charset="-122"/>
                <a:sym typeface="+mn-ea"/>
              </a:rPr>
              <a:t>宿舍管理系统</a:t>
            </a:r>
            <a:endParaRPr lang="zh-CN" altLang="en-US" sz="2000" b="1" dirty="0" smtClean="0">
              <a:solidFill>
                <a:srgbClr val="4FCEFF"/>
              </a:solidFill>
              <a:latin typeface="微软雅黑" panose="020B0503020204020204" charset="-122"/>
              <a:ea typeface="微软雅黑" panose="020B0503020204020204" charset="-122"/>
              <a:sym typeface="+mn-ea"/>
            </a:endParaRPr>
          </a:p>
        </p:txBody>
      </p:sp>
      <p:sp>
        <p:nvSpPr>
          <p:cNvPr id="26" name="文本框 25"/>
          <p:cNvSpPr txBox="1"/>
          <p:nvPr/>
        </p:nvSpPr>
        <p:spPr>
          <a:xfrm>
            <a:off x="7325995" y="3144520"/>
            <a:ext cx="4736465" cy="2030095"/>
          </a:xfrm>
          <a:prstGeom prst="rect">
            <a:avLst/>
          </a:prstGeom>
          <a:noFill/>
          <a:ln w="12700" cmpd="sng">
            <a:solidFill>
              <a:srgbClr val="4FCEFF"/>
            </a:solidFill>
            <a:prstDash val="solid"/>
          </a:ln>
        </p:spPr>
        <p:txBody>
          <a:bodyPr wrap="square" rtlCol="0">
            <a:spAutoFit/>
          </a:bodyPr>
          <a:p>
            <a:pPr marL="285750" indent="-285750" algn="l">
              <a:buClrTx/>
              <a:buSzTx/>
              <a:buFont typeface="Wingdings" panose="05000000000000000000" charset="0"/>
              <a:buChar char="p"/>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查询与统计：学生人员进出、工作人员进出、晚归报表、未归报表</a:t>
            </a: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lgn="l">
              <a:buClrTx/>
              <a:buSzTx/>
              <a:buFont typeface="Wingdings" panose="05000000000000000000" charset="0"/>
              <a:buChar char="p"/>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寝室管理：寝室及床位管理，寝室分配，调寝管理，假期管理，毕业管理</a:t>
            </a: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lgn="l">
              <a:buClrTx/>
              <a:buSzTx/>
              <a:buFont typeface="Wingdings" panose="05000000000000000000" charset="0"/>
              <a:buChar char="p"/>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宿管工具：保修管理工具、查寝管理工具、通知版工具</a:t>
            </a: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lgn="l">
              <a:buClrTx/>
              <a:buSzTx/>
              <a:buFont typeface="Wingdings" panose="05000000000000000000" charset="0"/>
              <a:buChar char="p"/>
            </a:pP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27" name="文本框 26"/>
          <p:cNvSpPr txBox="1"/>
          <p:nvPr/>
        </p:nvSpPr>
        <p:spPr>
          <a:xfrm>
            <a:off x="8432483" y="5308600"/>
            <a:ext cx="2633345" cy="398780"/>
          </a:xfrm>
          <a:prstGeom prst="rect">
            <a:avLst/>
          </a:prstGeom>
          <a:noFill/>
        </p:spPr>
        <p:txBody>
          <a:bodyPr wrap="square" rtlCol="0">
            <a:spAutoFit/>
          </a:bodyPr>
          <a:p>
            <a:pPr algn="ctr">
              <a:buClrTx/>
              <a:buSzTx/>
              <a:buFontTx/>
            </a:pPr>
            <a:r>
              <a:rPr lang="zh-CN" altLang="en-US" sz="2000" b="1" dirty="0" smtClean="0">
                <a:solidFill>
                  <a:srgbClr val="4FCEFF"/>
                </a:solidFill>
                <a:latin typeface="微软雅黑" panose="020B0503020204020204" charset="-122"/>
                <a:ea typeface="微软雅黑" panose="020B0503020204020204" charset="-122"/>
                <a:sym typeface="+mn-ea"/>
              </a:rPr>
              <a:t>人脸识别考勤系统</a:t>
            </a:r>
            <a:endParaRPr lang="zh-CN" altLang="en-US" sz="2000" b="1" dirty="0" smtClean="0">
              <a:solidFill>
                <a:srgbClr val="4FCEFF"/>
              </a:solidFill>
              <a:latin typeface="微软雅黑" panose="020B0503020204020204" charset="-122"/>
              <a:ea typeface="微软雅黑" panose="020B0503020204020204" charset="-122"/>
              <a:sym typeface="+mn-ea"/>
            </a:endParaRPr>
          </a:p>
        </p:txBody>
      </p:sp>
      <p:sp>
        <p:nvSpPr>
          <p:cNvPr id="28" name="文本框 27"/>
          <p:cNvSpPr txBox="1"/>
          <p:nvPr/>
        </p:nvSpPr>
        <p:spPr>
          <a:xfrm>
            <a:off x="7381875" y="1940560"/>
            <a:ext cx="4735830" cy="645160"/>
          </a:xfrm>
          <a:prstGeom prst="rect">
            <a:avLst/>
          </a:prstGeom>
          <a:noFill/>
          <a:ln w="12700" cmpd="sng">
            <a:solidFill>
              <a:srgbClr val="4FCEFF"/>
            </a:solidFill>
            <a:prstDash val="solid"/>
          </a:ln>
        </p:spPr>
        <p:txBody>
          <a:bodyPr wrap="square" rtlCol="0">
            <a:spAutoFit/>
          </a:bodyPr>
          <a:p>
            <a:pPr indent="0" algn="l">
              <a:buClrTx/>
              <a:buSzTx/>
              <a:buFont typeface="Wingdings" panose="05000000000000000000" charset="0"/>
              <a:buNone/>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提前便捷订餐，快速取餐，免浪费，省人力，人人吃上安全健康，营养均衡的饭菜</a:t>
            </a: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barn(inVertical)">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73"/>
                                        </p:tgtEl>
                                        <p:attrNameLst>
                                          <p:attrName>style.visibility</p:attrName>
                                        </p:attrNameLst>
                                      </p:cBhvr>
                                      <p:to>
                                        <p:strVal val="visible"/>
                                      </p:to>
                                    </p:set>
                                    <p:animEffect transition="in" filter="wipe(down)">
                                      <p:cBhvr>
                                        <p:cTn id="12" dur="500"/>
                                        <p:tgtEl>
                                          <p:spTgt spid="73"/>
                                        </p:tgtEl>
                                      </p:cBhvr>
                                    </p:animEffect>
                                  </p:childTnLst>
                                </p:cTn>
                              </p:par>
                              <p:par>
                                <p:cTn id="13" presetID="22" presetClass="entr" presetSubtype="4" fill="hold" nodeType="withEffect">
                                  <p:stCondLst>
                                    <p:cond delay="0"/>
                                  </p:stCondLst>
                                  <p:childTnLst>
                                    <p:set>
                                      <p:cBhvr>
                                        <p:cTn id="14" dur="1" fill="hold">
                                          <p:stCondLst>
                                            <p:cond delay="0"/>
                                          </p:stCondLst>
                                        </p:cTn>
                                        <p:tgtEl>
                                          <p:spTgt spid="101"/>
                                        </p:tgtEl>
                                        <p:attrNameLst>
                                          <p:attrName>style.visibility</p:attrName>
                                        </p:attrNameLst>
                                      </p:cBhvr>
                                      <p:to>
                                        <p:strVal val="visible"/>
                                      </p:to>
                                    </p:set>
                                    <p:animEffect transition="in" filter="wipe(down)">
                                      <p:cBhvr>
                                        <p:cTn id="15" dur="500"/>
                                        <p:tgtEl>
                                          <p:spTgt spid="101"/>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wipe(down)">
                                      <p:cBhvr>
                                        <p:cTn id="18" dur="500"/>
                                        <p:tgtEl>
                                          <p:spTgt spid="21"/>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37"/>
                                        </p:tgtEl>
                                        <p:attrNameLst>
                                          <p:attrName>style.visibility</p:attrName>
                                        </p:attrNameLst>
                                      </p:cBhvr>
                                      <p:to>
                                        <p:strVal val="visible"/>
                                      </p:to>
                                    </p:set>
                                    <p:animEffect transition="in" filter="wipe(down)">
                                      <p:cBhvr>
                                        <p:cTn id="21" dur="500"/>
                                        <p:tgtEl>
                                          <p:spTgt spid="37"/>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wipe(down)">
                                      <p:cBhvr>
                                        <p:cTn id="24" dur="500"/>
                                        <p:tgtEl>
                                          <p:spTgt spid="20"/>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44"/>
                                        </p:tgtEl>
                                        <p:attrNameLst>
                                          <p:attrName>style.visibility</p:attrName>
                                        </p:attrNameLst>
                                      </p:cBhvr>
                                      <p:to>
                                        <p:strVal val="visible"/>
                                      </p:to>
                                    </p:set>
                                    <p:animEffect transition="in" filter="wipe(down)">
                                      <p:cBhvr>
                                        <p:cTn id="27" dur="500"/>
                                        <p:tgtEl>
                                          <p:spTgt spid="44"/>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wipe(down)">
                                      <p:cBhvr>
                                        <p:cTn id="30" dur="500"/>
                                        <p:tgtEl>
                                          <p:spTgt spid="22"/>
                                        </p:tgtEl>
                                      </p:cBhvr>
                                    </p:animEffect>
                                  </p:childTnLst>
                                </p:cTn>
                              </p:par>
                              <p:par>
                                <p:cTn id="31" presetID="22" presetClass="entr" presetSubtype="4" fill="hold" grpId="0" nodeType="with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wipe(down)">
                                      <p:cBhvr>
                                        <p:cTn id="33" dur="500"/>
                                        <p:tgtEl>
                                          <p:spTgt spid="23"/>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wipe(down)">
                                      <p:cBhvr>
                                        <p:cTn id="36" dur="500"/>
                                        <p:tgtEl>
                                          <p:spTgt spid="24"/>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wipe(down)">
                                      <p:cBhvr>
                                        <p:cTn id="39" dur="500"/>
                                        <p:tgtEl>
                                          <p:spTgt spid="26"/>
                                        </p:tgtEl>
                                      </p:cBhvr>
                                    </p:animEffect>
                                  </p:childTnLst>
                                </p:cTn>
                              </p:par>
                              <p:par>
                                <p:cTn id="40" presetID="22" presetClass="entr" presetSubtype="4" fill="hold" grpId="0"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wipe(down)">
                                      <p:cBhvr>
                                        <p:cTn id="42" dur="500"/>
                                        <p:tgtEl>
                                          <p:spTgt spid="27"/>
                                        </p:tgtEl>
                                      </p:cBhvr>
                                    </p:animEffect>
                                  </p:childTnLst>
                                </p:cTn>
                              </p:par>
                              <p:par>
                                <p:cTn id="43" presetID="22" presetClass="entr" presetSubtype="4" fill="hold" grpId="0" nodeType="withEffect">
                                  <p:stCondLst>
                                    <p:cond delay="0"/>
                                  </p:stCondLst>
                                  <p:childTnLst>
                                    <p:set>
                                      <p:cBhvr>
                                        <p:cTn id="44" dur="1" fill="hold">
                                          <p:stCondLst>
                                            <p:cond delay="0"/>
                                          </p:stCondLst>
                                        </p:cTn>
                                        <p:tgtEl>
                                          <p:spTgt spid="28"/>
                                        </p:tgtEl>
                                        <p:attrNameLst>
                                          <p:attrName>style.visibility</p:attrName>
                                        </p:attrNameLst>
                                      </p:cBhvr>
                                      <p:to>
                                        <p:strVal val="visible"/>
                                      </p:to>
                                    </p:set>
                                    <p:animEffect transition="in" filter="wipe(down)">
                                      <p:cBhvr>
                                        <p:cTn id="4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5" grpId="1"/>
      <p:bldP spid="73" grpId="0"/>
      <p:bldP spid="21" grpId="0"/>
      <p:bldP spid="37" grpId="0"/>
      <p:bldP spid="20" grpId="0" animBg="1"/>
      <p:bldP spid="44" grpId="0" animBg="1"/>
      <p:bldP spid="22" grpId="0"/>
      <p:bldP spid="23" grpId="0" animBg="1"/>
      <p:bldP spid="24" grpId="0"/>
      <p:bldP spid="26" grpId="0" animBg="1"/>
      <p:bldP spid="27" grpId="0"/>
      <p:bldP spid="28" grpId="0" animBg="1"/>
      <p:bldP spid="73" grpId="1"/>
      <p:bldP spid="21" grpId="1"/>
      <p:bldP spid="37" grpId="1"/>
      <p:bldP spid="20" grpId="1" animBg="1"/>
      <p:bldP spid="44" grpId="1" animBg="1"/>
      <p:bldP spid="22" grpId="1"/>
      <p:bldP spid="23" grpId="1" animBg="1"/>
      <p:bldP spid="24" grpId="1"/>
      <p:bldP spid="26" grpId="1" animBg="1"/>
      <p:bldP spid="27" grpId="1"/>
      <p:bldP spid="28"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4"/>
          <p:cNvSpPr txBox="1"/>
          <p:nvPr/>
        </p:nvSpPr>
        <p:spPr>
          <a:xfrm>
            <a:off x="-72390" y="-311785"/>
            <a:ext cx="11295380" cy="922020"/>
          </a:xfrm>
          <a:prstGeom prst="rect">
            <a:avLst/>
          </a:prstGeom>
          <a:noFill/>
        </p:spPr>
        <p:txBody>
          <a:bodyPr wrap="square" rtlCol="0">
            <a:spAutoFit/>
          </a:bodyPr>
          <a:p>
            <a:pPr>
              <a:lnSpc>
                <a:spcPct val="150000"/>
              </a:lnSpc>
            </a:pPr>
            <a:r>
              <a:rPr lang="zh-CN" altLang="en-US" sz="3600" b="1" dirty="0" smtClean="0">
                <a:solidFill>
                  <a:srgbClr val="FFC000"/>
                </a:solidFill>
                <a:latin typeface="微软雅黑" panose="020B0503020204020204" charset="-122"/>
                <a:ea typeface="微软雅黑" panose="020B0503020204020204" charset="-122"/>
                <a:cs typeface="微软雅黑" panose="020B0503020204020204" charset="-122"/>
              </a:rPr>
              <a:t>互动智能灯效控制系统</a:t>
            </a:r>
            <a:endParaRPr lang="zh-CN" altLang="en-US" sz="3600" b="1" dirty="0" smtClean="0">
              <a:solidFill>
                <a:srgbClr val="FFC000"/>
              </a:solidFill>
              <a:latin typeface="微软雅黑" panose="020B0503020204020204" charset="-122"/>
              <a:ea typeface="微软雅黑" panose="020B0503020204020204" charset="-122"/>
              <a:cs typeface="微软雅黑" panose="020B0503020204020204" charset="-122"/>
            </a:endParaRPr>
          </a:p>
        </p:txBody>
      </p:sp>
      <p:sp>
        <p:nvSpPr>
          <p:cNvPr id="3" name="文本框 2"/>
          <p:cNvSpPr txBox="1"/>
          <p:nvPr/>
        </p:nvSpPr>
        <p:spPr>
          <a:xfrm>
            <a:off x="0" y="572135"/>
            <a:ext cx="11301730" cy="706755"/>
          </a:xfrm>
          <a:prstGeom prst="rect">
            <a:avLst/>
          </a:prstGeom>
          <a:noFill/>
        </p:spPr>
        <p:txBody>
          <a:bodyPr wrap="square" rtlCol="0">
            <a:spAutoFit/>
          </a:bodyPr>
          <a:p>
            <a:r>
              <a:rPr lang="en-US" altLang="zh-CN" sz="2000">
                <a:solidFill>
                  <a:schemeClr val="bg1"/>
                </a:solidFill>
                <a:latin typeface="宋体" panose="02010600030101010101" pitchFamily="2" charset="-122"/>
                <a:ea typeface="宋体" panose="02010600030101010101" pitchFamily="2" charset="-122"/>
                <a:cs typeface="宋体" panose="02010600030101010101" pitchFamily="2" charset="-122"/>
              </a:rPr>
              <a:t>    </a:t>
            </a:r>
            <a:r>
              <a:rPr lang="zh-CN" altLang="en-US" sz="2000">
                <a:solidFill>
                  <a:schemeClr val="bg1"/>
                </a:solidFill>
                <a:latin typeface="宋体" panose="02010600030101010101" pitchFamily="2" charset="-122"/>
                <a:ea typeface="宋体" panose="02010600030101010101" pitchFamily="2" charset="-122"/>
                <a:cs typeface="宋体" panose="02010600030101010101" pitchFamily="2" charset="-122"/>
              </a:rPr>
              <a:t>智能照明是指利用物联网技术、有线/无线通讯技术智能化信息处理，以及节能控制等技术组成的分布式照明控制系统，来实现对照明设备的智能化控制。</a:t>
            </a:r>
            <a:endParaRPr lang="zh-CN" altLang="en-US" sz="2000">
              <a:solidFill>
                <a:schemeClr val="bg1"/>
              </a:solidFill>
              <a:latin typeface="宋体" panose="02010600030101010101" pitchFamily="2" charset="-122"/>
              <a:ea typeface="宋体" panose="02010600030101010101" pitchFamily="2" charset="-122"/>
              <a:cs typeface="宋体" panose="02010600030101010101" pitchFamily="2" charset="-122"/>
            </a:endParaRPr>
          </a:p>
        </p:txBody>
      </p:sp>
      <p:sp>
        <p:nvSpPr>
          <p:cNvPr id="37" name="文本框 36"/>
          <p:cNvSpPr txBox="1"/>
          <p:nvPr/>
        </p:nvSpPr>
        <p:spPr>
          <a:xfrm>
            <a:off x="1921193" y="3517900"/>
            <a:ext cx="2633345" cy="398780"/>
          </a:xfrm>
          <a:prstGeom prst="rect">
            <a:avLst/>
          </a:prstGeom>
          <a:noFill/>
        </p:spPr>
        <p:txBody>
          <a:bodyPr wrap="square" rtlCol="0">
            <a:spAutoFit/>
          </a:bodyPr>
          <a:p>
            <a:pPr algn="ctr">
              <a:buClrTx/>
              <a:buSzTx/>
              <a:buFontTx/>
            </a:pPr>
            <a:r>
              <a:rPr lang="zh-CN" altLang="en-US" sz="2000" b="1" dirty="0" smtClean="0">
                <a:solidFill>
                  <a:srgbClr val="4FCEFF"/>
                </a:solidFill>
                <a:latin typeface="微软雅黑" panose="020B0503020204020204" charset="-122"/>
                <a:ea typeface="微软雅黑" panose="020B0503020204020204" charset="-122"/>
                <a:sym typeface="+mn-ea"/>
              </a:rPr>
              <a:t>智能照明急迫需求</a:t>
            </a:r>
            <a:endParaRPr lang="zh-CN" altLang="en-US" sz="2000" b="1" dirty="0" smtClean="0">
              <a:solidFill>
                <a:srgbClr val="4FCEFF"/>
              </a:solidFill>
              <a:latin typeface="微软雅黑" panose="020B0503020204020204" charset="-122"/>
              <a:ea typeface="微软雅黑" panose="020B0503020204020204" charset="-122"/>
              <a:sym typeface="+mn-ea"/>
            </a:endParaRPr>
          </a:p>
        </p:txBody>
      </p:sp>
      <p:sp>
        <p:nvSpPr>
          <p:cNvPr id="49" name="文本框 48"/>
          <p:cNvSpPr txBox="1"/>
          <p:nvPr/>
        </p:nvSpPr>
        <p:spPr>
          <a:xfrm>
            <a:off x="117475" y="4102735"/>
            <a:ext cx="6240780" cy="983615"/>
          </a:xfrm>
          <a:prstGeom prst="rect">
            <a:avLst/>
          </a:prstGeom>
          <a:noFill/>
          <a:ln w="12700" cmpd="sng">
            <a:solidFill>
              <a:srgbClr val="4FCEFF"/>
            </a:solidFill>
            <a:prstDash val="solid"/>
          </a:ln>
        </p:spPr>
        <p:txBody>
          <a:bodyPr wrap="square" rtlCol="0">
            <a:spAutoFit/>
          </a:bodyPr>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平均每年电路火灾：</a:t>
            </a:r>
            <a:r>
              <a:rPr lang="zh-CN" altLang="en-US" sz="2000">
                <a:solidFill>
                  <a:srgbClr val="C00000"/>
                </a:solidFill>
                <a:latin typeface="微软雅黑" panose="020B0503020204020204" charset="-122"/>
                <a:ea typeface="微软雅黑" panose="020B0503020204020204" charset="-122"/>
                <a:cs typeface="微软雅黑" panose="020B0503020204020204" charset="-122"/>
                <a:sym typeface="+mn-ea"/>
              </a:rPr>
              <a:t>3万起</a:t>
            </a: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，造成直接经济损失</a:t>
            </a:r>
            <a:r>
              <a:rPr lang="zh-CN" altLang="en-US" sz="2000">
                <a:solidFill>
                  <a:srgbClr val="C00000"/>
                </a:solidFill>
                <a:latin typeface="微软雅黑" panose="020B0503020204020204" charset="-122"/>
                <a:ea typeface="微软雅黑" panose="020B0503020204020204" charset="-122"/>
                <a:cs typeface="微软雅黑" panose="020B0503020204020204" charset="-122"/>
                <a:sym typeface="+mn-ea"/>
              </a:rPr>
              <a:t>3亿元</a:t>
            </a:r>
            <a:endParaRPr lang="zh-CN" altLang="en-US" sz="2000">
              <a:solidFill>
                <a:srgbClr val="C00000"/>
              </a:solidFill>
              <a:latin typeface="微软雅黑" panose="020B0503020204020204" charset="-122"/>
              <a:ea typeface="微软雅黑" panose="020B0503020204020204" charset="-122"/>
              <a:cs typeface="微软雅黑" panose="020B0503020204020204" charset="-122"/>
              <a:sym typeface="+mn-ea"/>
            </a:endParaRPr>
          </a:p>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电能利用率低：全国每年大约要</a:t>
            </a:r>
            <a:r>
              <a:rPr lang="zh-CN" altLang="en-US" sz="2000">
                <a:solidFill>
                  <a:srgbClr val="C00000"/>
                </a:solidFill>
                <a:latin typeface="微软雅黑" panose="020B0503020204020204" charset="-122"/>
                <a:ea typeface="微软雅黑" panose="020B0503020204020204" charset="-122"/>
                <a:cs typeface="微软雅黑" panose="020B0503020204020204" charset="-122"/>
                <a:sym typeface="+mn-ea"/>
              </a:rPr>
              <a:t>浪费2-3个三峡发电站</a:t>
            </a: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的电量</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p:txBody>
      </p:sp>
      <p:pic>
        <p:nvPicPr>
          <p:cNvPr id="100" name="图片 99"/>
          <p:cNvPicPr/>
          <p:nvPr/>
        </p:nvPicPr>
        <p:blipFill>
          <a:blip r:embed="rId1"/>
          <a:stretch>
            <a:fillRect/>
          </a:stretch>
        </p:blipFill>
        <p:spPr>
          <a:xfrm>
            <a:off x="382270" y="1699895"/>
            <a:ext cx="2144395" cy="1310640"/>
          </a:xfrm>
          <a:prstGeom prst="rect">
            <a:avLst/>
          </a:prstGeom>
          <a:noFill/>
          <a:ln w="9525">
            <a:noFill/>
          </a:ln>
        </p:spPr>
      </p:pic>
      <p:pic>
        <p:nvPicPr>
          <p:cNvPr id="101" name="图片 100"/>
          <p:cNvPicPr/>
          <p:nvPr/>
        </p:nvPicPr>
        <p:blipFill>
          <a:blip r:embed="rId2"/>
          <a:stretch>
            <a:fillRect/>
          </a:stretch>
        </p:blipFill>
        <p:spPr>
          <a:xfrm>
            <a:off x="3366135" y="1699895"/>
            <a:ext cx="2144395" cy="1310640"/>
          </a:xfrm>
          <a:prstGeom prst="rect">
            <a:avLst/>
          </a:prstGeom>
          <a:noFill/>
          <a:ln w="9525">
            <a:noFill/>
          </a:ln>
        </p:spPr>
      </p:pic>
      <p:sp>
        <p:nvSpPr>
          <p:cNvPr id="44" name="右箭头 43"/>
          <p:cNvSpPr/>
          <p:nvPr/>
        </p:nvSpPr>
        <p:spPr>
          <a:xfrm>
            <a:off x="2626995" y="2071370"/>
            <a:ext cx="648970" cy="506095"/>
          </a:xfrm>
          <a:prstGeom prst="rightArrow">
            <a:avLst/>
          </a:prstGeom>
          <a:gradFill>
            <a:gsLst>
              <a:gs pos="0">
                <a:srgbClr val="14CD68"/>
              </a:gs>
              <a:gs pos="100000">
                <a:srgbClr val="035C7D"/>
              </a:gs>
            </a:gsLst>
            <a:lin ang="5400000" scaled="0"/>
          </a:gradFill>
        </p:spPr>
        <p:style>
          <a:lnRef idx="2">
            <a:schemeClr val="accent4">
              <a:shade val="50000"/>
            </a:schemeClr>
          </a:lnRef>
          <a:fillRef idx="1">
            <a:schemeClr val="accent4"/>
          </a:fillRef>
          <a:effectRef idx="0">
            <a:schemeClr val="accent4"/>
          </a:effectRef>
          <a:fontRef idx="minor">
            <a:schemeClr val="lt1"/>
          </a:fontRef>
        </p:style>
        <p:txBody>
          <a:bodyPr rtlCol="0" anchor="ctr"/>
          <a:p>
            <a:pPr algn="ctr"/>
            <a:endParaRPr lang="zh-CN" altLang="en-US"/>
          </a:p>
        </p:txBody>
      </p:sp>
      <p:sp>
        <p:nvSpPr>
          <p:cNvPr id="7" name="文本框 6"/>
          <p:cNvSpPr txBox="1"/>
          <p:nvPr/>
        </p:nvSpPr>
        <p:spPr>
          <a:xfrm>
            <a:off x="254000" y="2995930"/>
            <a:ext cx="5350510" cy="337185"/>
          </a:xfrm>
          <a:prstGeom prst="rect">
            <a:avLst/>
          </a:prstGeom>
          <a:noFill/>
        </p:spPr>
        <p:txBody>
          <a:bodyPr wrap="square" rtlCol="0">
            <a:spAutoFit/>
          </a:bodyPr>
          <a:p>
            <a:pPr algn="ctr"/>
            <a:r>
              <a:rPr lang="en-US" altLang="zh-CN" sz="1600">
                <a:solidFill>
                  <a:sysClr val="window" lastClr="FFFFFF"/>
                </a:solidFill>
              </a:rPr>
              <a:t>     </a:t>
            </a:r>
            <a:r>
              <a:rPr lang="zh-CN" altLang="en-US" sz="1600">
                <a:solidFill>
                  <a:sysClr val="window" lastClr="FFFFFF"/>
                </a:solidFill>
                <a:latin typeface="微软雅黑" panose="020B0503020204020204" charset="-122"/>
                <a:ea typeface="微软雅黑" panose="020B0503020204020204" charset="-122"/>
                <a:cs typeface="微软雅黑" panose="020B0503020204020204" charset="-122"/>
              </a:rPr>
              <a:t>飞利浦</a:t>
            </a:r>
            <a:r>
              <a:rPr lang="en-US" altLang="zh-CN" sz="1600">
                <a:solidFill>
                  <a:sysClr val="window" lastClr="FFFFFF"/>
                </a:solidFill>
                <a:latin typeface="微软雅黑" panose="020B0503020204020204" charset="-122"/>
                <a:ea typeface="微软雅黑" panose="020B0503020204020204" charset="-122"/>
                <a:cs typeface="微软雅黑" panose="020B0503020204020204" charset="-122"/>
              </a:rPr>
              <a:t>LTP</a:t>
            </a:r>
            <a:r>
              <a:rPr lang="zh-CN" altLang="en-US" sz="1600">
                <a:solidFill>
                  <a:sysClr val="window" lastClr="FFFFFF"/>
                </a:solidFill>
                <a:latin typeface="微软雅黑" panose="020B0503020204020204" charset="-122"/>
                <a:ea typeface="微软雅黑" panose="020B0503020204020204" charset="-122"/>
                <a:cs typeface="微软雅黑" panose="020B0503020204020204" charset="-122"/>
              </a:rPr>
              <a:t>互动照明项目实景图</a:t>
            </a:r>
            <a:endParaRPr lang="zh-CN" altLang="en-US" sz="1600">
              <a:solidFill>
                <a:sysClr val="window" lastClr="FFFFFF"/>
              </a:solidFill>
              <a:latin typeface="微软雅黑" panose="020B0503020204020204" charset="-122"/>
              <a:ea typeface="微软雅黑" panose="020B0503020204020204" charset="-122"/>
              <a:cs typeface="微软雅黑" panose="020B0503020204020204" charset="-122"/>
            </a:endParaRPr>
          </a:p>
        </p:txBody>
      </p:sp>
      <p:sp>
        <p:nvSpPr>
          <p:cNvPr id="8" name="文本框 7"/>
          <p:cNvSpPr txBox="1"/>
          <p:nvPr/>
        </p:nvSpPr>
        <p:spPr>
          <a:xfrm>
            <a:off x="1921193" y="5328285"/>
            <a:ext cx="2633345" cy="398780"/>
          </a:xfrm>
          <a:prstGeom prst="rect">
            <a:avLst/>
          </a:prstGeom>
          <a:noFill/>
        </p:spPr>
        <p:txBody>
          <a:bodyPr wrap="square" rtlCol="0">
            <a:spAutoFit/>
          </a:bodyPr>
          <a:p>
            <a:pPr algn="ctr">
              <a:buClrTx/>
              <a:buSzTx/>
              <a:buFontTx/>
            </a:pPr>
            <a:r>
              <a:rPr lang="zh-CN" altLang="en-US" sz="2000" b="1" dirty="0" smtClean="0">
                <a:solidFill>
                  <a:srgbClr val="4FCEFF"/>
                </a:solidFill>
                <a:latin typeface="微软雅黑" panose="020B0503020204020204" charset="-122"/>
                <a:ea typeface="微软雅黑" panose="020B0503020204020204" charset="-122"/>
                <a:sym typeface="+mn-ea"/>
              </a:rPr>
              <a:t>关键技术</a:t>
            </a:r>
            <a:endParaRPr lang="zh-CN" altLang="en-US" sz="2000" b="1" dirty="0" smtClean="0">
              <a:solidFill>
                <a:srgbClr val="4FCEFF"/>
              </a:solidFill>
              <a:latin typeface="微软雅黑" panose="020B0503020204020204" charset="-122"/>
              <a:ea typeface="微软雅黑" panose="020B0503020204020204" charset="-122"/>
              <a:sym typeface="+mn-ea"/>
            </a:endParaRPr>
          </a:p>
        </p:txBody>
      </p:sp>
      <p:sp>
        <p:nvSpPr>
          <p:cNvPr id="10" name="文本框 9"/>
          <p:cNvSpPr txBox="1"/>
          <p:nvPr/>
        </p:nvSpPr>
        <p:spPr>
          <a:xfrm>
            <a:off x="117475" y="5782310"/>
            <a:ext cx="6240780" cy="922020"/>
          </a:xfrm>
          <a:prstGeom prst="rect">
            <a:avLst/>
          </a:prstGeom>
          <a:noFill/>
          <a:ln w="12700" cmpd="sng">
            <a:solidFill>
              <a:srgbClr val="4FCEFF"/>
            </a:solidFill>
            <a:prstDash val="solid"/>
          </a:ln>
        </p:spPr>
        <p:txBody>
          <a:bodyPr wrap="square" rtlCol="0">
            <a:spAutoFit/>
          </a:bodyPr>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鲁棒双鉴智能传感器节点及检测技术</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内置灯具与传感器节点双总线创新架构；</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多台互动灯效控制器同步级联技术</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11" name="右箭头 10"/>
          <p:cNvSpPr/>
          <p:nvPr/>
        </p:nvSpPr>
        <p:spPr>
          <a:xfrm>
            <a:off x="6619240" y="3175635"/>
            <a:ext cx="1012190" cy="506095"/>
          </a:xfrm>
          <a:prstGeom prst="rightArrow">
            <a:avLst/>
          </a:prstGeom>
          <a:solidFill>
            <a:srgbClr val="10CF9B"/>
          </a:solidFill>
        </p:spPr>
        <p:style>
          <a:lnRef idx="2">
            <a:schemeClr val="accent4">
              <a:shade val="50000"/>
            </a:schemeClr>
          </a:lnRef>
          <a:fillRef idx="1">
            <a:schemeClr val="accent4"/>
          </a:fillRef>
          <a:effectRef idx="0">
            <a:schemeClr val="accent4"/>
          </a:effectRef>
          <a:fontRef idx="minor">
            <a:schemeClr val="lt1"/>
          </a:fontRef>
        </p:style>
        <p:txBody>
          <a:bodyPr rtlCol="0" anchor="ctr"/>
          <a:p>
            <a:pPr algn="ctr"/>
            <a:endParaRPr lang="zh-CN" altLang="en-US"/>
          </a:p>
        </p:txBody>
      </p:sp>
      <p:sp>
        <p:nvSpPr>
          <p:cNvPr id="12" name="文本框 11"/>
          <p:cNvSpPr txBox="1"/>
          <p:nvPr/>
        </p:nvSpPr>
        <p:spPr>
          <a:xfrm>
            <a:off x="6649720" y="2807335"/>
            <a:ext cx="746125" cy="398780"/>
          </a:xfrm>
          <a:prstGeom prst="rect">
            <a:avLst/>
          </a:prstGeom>
          <a:noFill/>
        </p:spPr>
        <p:txBody>
          <a:bodyPr wrap="square" rtlCol="0">
            <a:spAutoFit/>
          </a:bodyPr>
          <a:p>
            <a:pPr algn="ctr"/>
            <a:r>
              <a:rPr lang="zh-CN" altLang="en-US" sz="2000">
                <a:solidFill>
                  <a:schemeClr val="bg1"/>
                </a:solidFill>
                <a:latin typeface="微软雅黑" panose="020B0503020204020204" charset="-122"/>
                <a:ea typeface="微软雅黑" panose="020B0503020204020204" charset="-122"/>
              </a:rPr>
              <a:t>效果</a:t>
            </a:r>
            <a:endParaRPr lang="zh-CN" altLang="en-US" sz="2000">
              <a:solidFill>
                <a:schemeClr val="bg1"/>
              </a:solidFill>
              <a:latin typeface="微软雅黑" panose="020B0503020204020204" charset="-122"/>
              <a:ea typeface="微软雅黑" panose="020B0503020204020204" charset="-122"/>
            </a:endParaRPr>
          </a:p>
        </p:txBody>
      </p:sp>
      <p:sp>
        <p:nvSpPr>
          <p:cNvPr id="13" name="文本框 12"/>
          <p:cNvSpPr txBox="1"/>
          <p:nvPr/>
        </p:nvSpPr>
        <p:spPr>
          <a:xfrm>
            <a:off x="8640763" y="1100455"/>
            <a:ext cx="2633345" cy="398780"/>
          </a:xfrm>
          <a:prstGeom prst="rect">
            <a:avLst/>
          </a:prstGeom>
          <a:noFill/>
        </p:spPr>
        <p:txBody>
          <a:bodyPr wrap="square" rtlCol="0">
            <a:spAutoFit/>
          </a:bodyPr>
          <a:p>
            <a:pPr algn="ctr">
              <a:buClrTx/>
              <a:buSzTx/>
              <a:buFontTx/>
            </a:pPr>
            <a:r>
              <a:rPr lang="zh-CN" altLang="en-US" sz="2000" b="1" dirty="0" smtClean="0">
                <a:solidFill>
                  <a:srgbClr val="4FCEFF"/>
                </a:solidFill>
                <a:latin typeface="微软雅黑" panose="020B0503020204020204" charset="-122"/>
                <a:ea typeface="微软雅黑" panose="020B0503020204020204" charset="-122"/>
                <a:sym typeface="+mn-ea"/>
              </a:rPr>
              <a:t>节约能源</a:t>
            </a:r>
            <a:endParaRPr lang="zh-CN" altLang="en-US" sz="2000" b="1" dirty="0" smtClean="0">
              <a:solidFill>
                <a:srgbClr val="4FCEFF"/>
              </a:solidFill>
              <a:latin typeface="微软雅黑" panose="020B0503020204020204" charset="-122"/>
              <a:ea typeface="微软雅黑" panose="020B0503020204020204" charset="-122"/>
              <a:sym typeface="+mn-ea"/>
            </a:endParaRPr>
          </a:p>
        </p:txBody>
      </p:sp>
      <p:sp>
        <p:nvSpPr>
          <p:cNvPr id="14" name="文本框 13"/>
          <p:cNvSpPr txBox="1"/>
          <p:nvPr/>
        </p:nvSpPr>
        <p:spPr>
          <a:xfrm>
            <a:off x="8629650" y="1566545"/>
            <a:ext cx="2966085" cy="953135"/>
          </a:xfrm>
          <a:prstGeom prst="rect">
            <a:avLst/>
          </a:prstGeom>
          <a:noFill/>
          <a:ln w="12700" cmpd="sng">
            <a:solidFill>
              <a:srgbClr val="4FCEFF"/>
            </a:solidFill>
            <a:prstDash val="solid"/>
          </a:ln>
        </p:spPr>
        <p:txBody>
          <a:bodyPr wrap="square" rtlCol="0">
            <a:spAutoFit/>
          </a:bodyPr>
          <a:p>
            <a:pPr indent="0">
              <a:buClrTx/>
              <a:buSzTx/>
              <a:buFont typeface="Wingdings" panose="05000000000000000000" charset="0"/>
              <a:buNone/>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采用亮度传感器，自动调节灯光强弱，达到节能效果。</a:t>
            </a:r>
            <a:r>
              <a:rPr lang="zh-CN" altLang="en-US" sz="2000">
                <a:solidFill>
                  <a:srgbClr val="C00000"/>
                </a:solidFill>
                <a:latin typeface="微软雅黑" panose="020B0503020204020204" charset="-122"/>
                <a:ea typeface="微软雅黑" panose="020B0503020204020204" charset="-122"/>
                <a:cs typeface="微软雅黑" panose="020B0503020204020204" charset="-122"/>
                <a:sym typeface="+mn-ea"/>
              </a:rPr>
              <a:t>节电率为20%-40% </a:t>
            </a:r>
            <a:endParaRPr lang="zh-CN" altLang="en-US" sz="2000">
              <a:solidFill>
                <a:srgbClr val="C00000"/>
              </a:solidFill>
              <a:latin typeface="微软雅黑" panose="020B0503020204020204" charset="-122"/>
              <a:ea typeface="微软雅黑" panose="020B0503020204020204" charset="-122"/>
              <a:cs typeface="微软雅黑" panose="020B0503020204020204" charset="-122"/>
              <a:sym typeface="+mn-ea"/>
            </a:endParaRPr>
          </a:p>
        </p:txBody>
      </p:sp>
      <p:sp>
        <p:nvSpPr>
          <p:cNvPr id="15" name="文本框 14"/>
          <p:cNvSpPr txBox="1"/>
          <p:nvPr/>
        </p:nvSpPr>
        <p:spPr>
          <a:xfrm>
            <a:off x="8676323" y="2700655"/>
            <a:ext cx="2633345" cy="398780"/>
          </a:xfrm>
          <a:prstGeom prst="rect">
            <a:avLst/>
          </a:prstGeom>
          <a:noFill/>
        </p:spPr>
        <p:txBody>
          <a:bodyPr wrap="square" rtlCol="0">
            <a:spAutoFit/>
          </a:bodyPr>
          <a:p>
            <a:pPr algn="ctr">
              <a:buClrTx/>
              <a:buSzTx/>
              <a:buFontTx/>
            </a:pPr>
            <a:r>
              <a:rPr lang="zh-CN" altLang="zh-CN" sz="2000" b="1" dirty="0" smtClean="0">
                <a:solidFill>
                  <a:srgbClr val="4FCEFF"/>
                </a:solidFill>
                <a:latin typeface="微软雅黑" panose="020B0503020204020204" charset="-122"/>
                <a:ea typeface="微软雅黑" panose="020B0503020204020204" charset="-122"/>
                <a:sym typeface="+mn-ea"/>
              </a:rPr>
              <a:t>延长灯具寿命</a:t>
            </a:r>
            <a:endParaRPr lang="zh-CN" altLang="zh-CN" sz="2000" b="1" dirty="0" smtClean="0">
              <a:solidFill>
                <a:srgbClr val="4FCEFF"/>
              </a:solidFill>
              <a:latin typeface="微软雅黑" panose="020B0503020204020204" charset="-122"/>
              <a:ea typeface="微软雅黑" panose="020B0503020204020204" charset="-122"/>
              <a:sym typeface="+mn-ea"/>
            </a:endParaRPr>
          </a:p>
        </p:txBody>
      </p:sp>
      <p:sp>
        <p:nvSpPr>
          <p:cNvPr id="16" name="文本框 15"/>
          <p:cNvSpPr txBox="1"/>
          <p:nvPr/>
        </p:nvSpPr>
        <p:spPr>
          <a:xfrm>
            <a:off x="8665210" y="3136265"/>
            <a:ext cx="2966085" cy="953135"/>
          </a:xfrm>
          <a:prstGeom prst="rect">
            <a:avLst/>
          </a:prstGeom>
          <a:noFill/>
          <a:ln w="12700" cmpd="sng">
            <a:solidFill>
              <a:srgbClr val="4FCEFF"/>
            </a:solidFill>
            <a:prstDash val="solid"/>
          </a:ln>
        </p:spPr>
        <p:txBody>
          <a:bodyPr wrap="square" rtlCol="0">
            <a:spAutoFit/>
          </a:bodyPr>
          <a:p>
            <a:pPr algn="l">
              <a:buClrTx/>
              <a:buSzTx/>
              <a:buFont typeface="Wingdings" panose="05000000000000000000" charset="0"/>
              <a:buNone/>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LT</a:t>
            </a:r>
            <a:r>
              <a:rPr lang="en-US" altLang="zh-CN" sz="1800">
                <a:solidFill>
                  <a:schemeClr val="bg1"/>
                </a:solidFill>
                <a:latin typeface="微软雅黑" panose="020B0503020204020204" charset="-122"/>
                <a:ea typeface="微软雅黑" panose="020B0503020204020204" charset="-122"/>
                <a:cs typeface="微软雅黑" panose="020B0503020204020204" charset="-122"/>
                <a:sym typeface="+mn-ea"/>
              </a:rPr>
              <a:t>P</a:t>
            </a: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系列智能系统具有输出限压保护功能，系统可延长灯</a:t>
            </a:r>
            <a:r>
              <a:rPr lang="zh-CN" altLang="en-US" sz="2000">
                <a:solidFill>
                  <a:srgbClr val="C00000"/>
                </a:solidFill>
                <a:latin typeface="微软雅黑" panose="020B0503020204020204" charset="-122"/>
                <a:ea typeface="微软雅黑" panose="020B0503020204020204" charset="-122"/>
                <a:cs typeface="微软雅黑" panose="020B0503020204020204" charset="-122"/>
                <a:sym typeface="+mn-ea"/>
              </a:rPr>
              <a:t>泡寿命2－4倍。</a:t>
            </a:r>
            <a:endParaRPr lang="zh-CN" altLang="en-US" sz="2000">
              <a:solidFill>
                <a:srgbClr val="C00000"/>
              </a:solidFill>
              <a:latin typeface="微软雅黑" panose="020B0503020204020204" charset="-122"/>
              <a:ea typeface="微软雅黑" panose="020B0503020204020204" charset="-122"/>
              <a:cs typeface="微软雅黑" panose="020B0503020204020204" charset="-122"/>
              <a:sym typeface="+mn-ea"/>
            </a:endParaRPr>
          </a:p>
        </p:txBody>
      </p:sp>
      <p:sp>
        <p:nvSpPr>
          <p:cNvPr id="17" name="文本框 16"/>
          <p:cNvSpPr txBox="1"/>
          <p:nvPr/>
        </p:nvSpPr>
        <p:spPr>
          <a:xfrm>
            <a:off x="8687753" y="4386580"/>
            <a:ext cx="2633345" cy="398780"/>
          </a:xfrm>
          <a:prstGeom prst="rect">
            <a:avLst/>
          </a:prstGeom>
          <a:noFill/>
        </p:spPr>
        <p:txBody>
          <a:bodyPr wrap="square" rtlCol="0">
            <a:spAutoFit/>
          </a:bodyPr>
          <a:p>
            <a:pPr algn="ctr">
              <a:buClrTx/>
              <a:buSzTx/>
              <a:buFontTx/>
            </a:pPr>
            <a:r>
              <a:rPr lang="zh-CN" altLang="zh-CN" sz="2000" b="1" dirty="0" smtClean="0">
                <a:solidFill>
                  <a:srgbClr val="4FCEFF"/>
                </a:solidFill>
                <a:latin typeface="微软雅黑" panose="020B0503020204020204" charset="-122"/>
                <a:ea typeface="微软雅黑" panose="020B0503020204020204" charset="-122"/>
                <a:sym typeface="+mn-ea"/>
              </a:rPr>
              <a:t>减少电路火灾事故</a:t>
            </a:r>
            <a:endParaRPr lang="zh-CN" altLang="zh-CN" sz="2000" b="1" dirty="0" smtClean="0">
              <a:solidFill>
                <a:srgbClr val="4FCEFF"/>
              </a:solidFill>
              <a:latin typeface="微软雅黑" panose="020B0503020204020204" charset="-122"/>
              <a:ea typeface="微软雅黑" panose="020B0503020204020204" charset="-122"/>
              <a:sym typeface="+mn-ea"/>
            </a:endParaRPr>
          </a:p>
        </p:txBody>
      </p:sp>
      <p:sp>
        <p:nvSpPr>
          <p:cNvPr id="18" name="文本框 17"/>
          <p:cNvSpPr txBox="1"/>
          <p:nvPr/>
        </p:nvSpPr>
        <p:spPr>
          <a:xfrm>
            <a:off x="8665210" y="4785360"/>
            <a:ext cx="2966085" cy="1291590"/>
          </a:xfrm>
          <a:prstGeom prst="rect">
            <a:avLst/>
          </a:prstGeom>
          <a:noFill/>
          <a:ln w="12700" cmpd="sng">
            <a:solidFill>
              <a:srgbClr val="4FCEFF"/>
            </a:solidFill>
            <a:prstDash val="solid"/>
          </a:ln>
        </p:spPr>
        <p:txBody>
          <a:bodyPr wrap="square" rtlCol="0">
            <a:spAutoFit/>
          </a:bodyPr>
          <a:p>
            <a:pPr algn="l">
              <a:buClrTx/>
              <a:buSzTx/>
              <a:buFont typeface="Wingdings" panose="05000000000000000000" charset="0"/>
              <a:buNone/>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全国使用互动智能等效控制系统可以</a:t>
            </a:r>
            <a:r>
              <a:rPr lang="zh-CN" altLang="en-US" sz="2000">
                <a:solidFill>
                  <a:srgbClr val="C00000"/>
                </a:solidFill>
                <a:latin typeface="微软雅黑" panose="020B0503020204020204" charset="-122"/>
                <a:ea typeface="微软雅黑" panose="020B0503020204020204" charset="-122"/>
                <a:cs typeface="微软雅黑" panose="020B0503020204020204" charset="-122"/>
                <a:sym typeface="+mn-ea"/>
              </a:rPr>
              <a:t>每年可挽救1000多人</a:t>
            </a: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，节约近</a:t>
            </a:r>
            <a:r>
              <a:rPr lang="zh-CN" altLang="en-US" sz="2000">
                <a:solidFill>
                  <a:srgbClr val="C00000"/>
                </a:solidFill>
                <a:latin typeface="微软雅黑" panose="020B0503020204020204" charset="-122"/>
                <a:ea typeface="微软雅黑" panose="020B0503020204020204" charset="-122"/>
                <a:cs typeface="微软雅黑" panose="020B0503020204020204" charset="-122"/>
                <a:sym typeface="+mn-ea"/>
              </a:rPr>
              <a:t>3亿元经济损失</a:t>
            </a:r>
            <a:endParaRPr lang="zh-CN" altLang="en-US" sz="2000">
              <a:solidFill>
                <a:srgbClr val="C00000"/>
              </a:solidFill>
              <a:latin typeface="微软雅黑" panose="020B0503020204020204" charset="-122"/>
              <a:ea typeface="微软雅黑" panose="020B0503020204020204" charset="-122"/>
              <a:cs typeface="微软雅黑" panose="020B0503020204020204" charset="-122"/>
              <a:sym typeface="+mn-ea"/>
            </a:endParaRPr>
          </a:p>
        </p:txBody>
      </p:sp>
    </p:spTree>
    <p:custDataLst>
      <p:tags r:id="rId3"/>
    </p:custData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37"/>
                                        </p:tgtEl>
                                        <p:attrNameLst>
                                          <p:attrName>style.visibility</p:attrName>
                                        </p:attrNameLst>
                                      </p:cBhvr>
                                      <p:to>
                                        <p:strVal val="visible"/>
                                      </p:to>
                                    </p:set>
                                    <p:animEffect transition="in" filter="wipe(down)">
                                      <p:cBhvr>
                                        <p:cTn id="15" dur="500"/>
                                        <p:tgtEl>
                                          <p:spTgt spid="37"/>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49"/>
                                        </p:tgtEl>
                                        <p:attrNameLst>
                                          <p:attrName>style.visibility</p:attrName>
                                        </p:attrNameLst>
                                      </p:cBhvr>
                                      <p:to>
                                        <p:strVal val="visible"/>
                                      </p:to>
                                    </p:set>
                                    <p:animEffect transition="in" filter="wipe(down)">
                                      <p:cBhvr>
                                        <p:cTn id="18" dur="500"/>
                                        <p:tgtEl>
                                          <p:spTgt spid="49"/>
                                        </p:tgtEl>
                                      </p:cBhvr>
                                    </p:animEffect>
                                  </p:childTnLst>
                                </p:cTn>
                              </p:par>
                              <p:par>
                                <p:cTn id="19" presetID="22" presetClass="entr" presetSubtype="4" fill="hold" nodeType="withEffect">
                                  <p:stCondLst>
                                    <p:cond delay="0"/>
                                  </p:stCondLst>
                                  <p:childTnLst>
                                    <p:set>
                                      <p:cBhvr>
                                        <p:cTn id="20" dur="1" fill="hold">
                                          <p:stCondLst>
                                            <p:cond delay="0"/>
                                          </p:stCondLst>
                                        </p:cTn>
                                        <p:tgtEl>
                                          <p:spTgt spid="100"/>
                                        </p:tgtEl>
                                        <p:attrNameLst>
                                          <p:attrName>style.visibility</p:attrName>
                                        </p:attrNameLst>
                                      </p:cBhvr>
                                      <p:to>
                                        <p:strVal val="visible"/>
                                      </p:to>
                                    </p:set>
                                    <p:animEffect transition="in" filter="wipe(down)">
                                      <p:cBhvr>
                                        <p:cTn id="21" dur="500"/>
                                        <p:tgtEl>
                                          <p:spTgt spid="100"/>
                                        </p:tgtEl>
                                      </p:cBhvr>
                                    </p:animEffect>
                                  </p:childTnLst>
                                </p:cTn>
                              </p:par>
                              <p:par>
                                <p:cTn id="22" presetID="22" presetClass="entr" presetSubtype="4" fill="hold" nodeType="withEffect">
                                  <p:stCondLst>
                                    <p:cond delay="0"/>
                                  </p:stCondLst>
                                  <p:childTnLst>
                                    <p:set>
                                      <p:cBhvr>
                                        <p:cTn id="23" dur="1" fill="hold">
                                          <p:stCondLst>
                                            <p:cond delay="0"/>
                                          </p:stCondLst>
                                        </p:cTn>
                                        <p:tgtEl>
                                          <p:spTgt spid="101"/>
                                        </p:tgtEl>
                                        <p:attrNameLst>
                                          <p:attrName>style.visibility</p:attrName>
                                        </p:attrNameLst>
                                      </p:cBhvr>
                                      <p:to>
                                        <p:strVal val="visible"/>
                                      </p:to>
                                    </p:set>
                                    <p:animEffect transition="in" filter="wipe(down)">
                                      <p:cBhvr>
                                        <p:cTn id="24" dur="500"/>
                                        <p:tgtEl>
                                          <p:spTgt spid="101"/>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44"/>
                                        </p:tgtEl>
                                        <p:attrNameLst>
                                          <p:attrName>style.visibility</p:attrName>
                                        </p:attrNameLst>
                                      </p:cBhvr>
                                      <p:to>
                                        <p:strVal val="visible"/>
                                      </p:to>
                                    </p:set>
                                    <p:animEffect transition="in" filter="wipe(down)">
                                      <p:cBhvr>
                                        <p:cTn id="27" dur="500"/>
                                        <p:tgtEl>
                                          <p:spTgt spid="44"/>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down)">
                                      <p:cBhvr>
                                        <p:cTn id="30" dur="500"/>
                                        <p:tgtEl>
                                          <p:spTgt spid="7"/>
                                        </p:tgtEl>
                                      </p:cBhvr>
                                    </p:animEffect>
                                  </p:childTnLst>
                                </p:cTn>
                              </p:par>
                              <p:par>
                                <p:cTn id="31" presetID="22" presetClass="entr" presetSubtype="4" fill="hold" grpId="0" nodeType="with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wipe(down)">
                                      <p:cBhvr>
                                        <p:cTn id="33" dur="500"/>
                                        <p:tgtEl>
                                          <p:spTgt spid="8"/>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wipe(down)">
                                      <p:cBhvr>
                                        <p:cTn id="36" dur="500"/>
                                        <p:tgtEl>
                                          <p:spTgt spid="10"/>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wipe(down)">
                                      <p:cBhvr>
                                        <p:cTn id="39" dur="500"/>
                                        <p:tgtEl>
                                          <p:spTgt spid="11"/>
                                        </p:tgtEl>
                                      </p:cBhvr>
                                    </p:animEffect>
                                  </p:childTnLst>
                                </p:cTn>
                              </p:par>
                              <p:par>
                                <p:cTn id="40" presetID="22" presetClass="entr" presetSubtype="4" fill="hold" grpId="0" nodeType="with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wipe(down)">
                                      <p:cBhvr>
                                        <p:cTn id="42" dur="500"/>
                                        <p:tgtEl>
                                          <p:spTgt spid="12"/>
                                        </p:tgtEl>
                                      </p:cBhvr>
                                    </p:animEffect>
                                  </p:childTnLst>
                                </p:cTn>
                              </p:par>
                              <p:par>
                                <p:cTn id="43" presetID="22" presetClass="entr" presetSubtype="4" fill="hold" grpId="0" nodeType="withEffect">
                                  <p:stCondLst>
                                    <p:cond delay="0"/>
                                  </p:stCondLst>
                                  <p:childTnLst>
                                    <p:set>
                                      <p:cBhvr>
                                        <p:cTn id="44" dur="1" fill="hold">
                                          <p:stCondLst>
                                            <p:cond delay="0"/>
                                          </p:stCondLst>
                                        </p:cTn>
                                        <p:tgtEl>
                                          <p:spTgt spid="13"/>
                                        </p:tgtEl>
                                        <p:attrNameLst>
                                          <p:attrName>style.visibility</p:attrName>
                                        </p:attrNameLst>
                                      </p:cBhvr>
                                      <p:to>
                                        <p:strVal val="visible"/>
                                      </p:to>
                                    </p:set>
                                    <p:animEffect transition="in" filter="wipe(down)">
                                      <p:cBhvr>
                                        <p:cTn id="45" dur="500"/>
                                        <p:tgtEl>
                                          <p:spTgt spid="13"/>
                                        </p:tgtEl>
                                      </p:cBhvr>
                                    </p:animEffect>
                                  </p:childTnLst>
                                </p:cTn>
                              </p:par>
                              <p:par>
                                <p:cTn id="46" presetID="22" presetClass="entr" presetSubtype="4" fill="hold" grpId="0" nodeType="withEffect">
                                  <p:stCondLst>
                                    <p:cond delay="0"/>
                                  </p:stCondLst>
                                  <p:childTnLst>
                                    <p:set>
                                      <p:cBhvr>
                                        <p:cTn id="47" dur="1" fill="hold">
                                          <p:stCondLst>
                                            <p:cond delay="0"/>
                                          </p:stCondLst>
                                        </p:cTn>
                                        <p:tgtEl>
                                          <p:spTgt spid="14"/>
                                        </p:tgtEl>
                                        <p:attrNameLst>
                                          <p:attrName>style.visibility</p:attrName>
                                        </p:attrNameLst>
                                      </p:cBhvr>
                                      <p:to>
                                        <p:strVal val="visible"/>
                                      </p:to>
                                    </p:set>
                                    <p:animEffect transition="in" filter="wipe(down)">
                                      <p:cBhvr>
                                        <p:cTn id="48" dur="500"/>
                                        <p:tgtEl>
                                          <p:spTgt spid="14"/>
                                        </p:tgtEl>
                                      </p:cBhvr>
                                    </p:animEffect>
                                  </p:childTnLst>
                                </p:cTn>
                              </p:par>
                              <p:par>
                                <p:cTn id="49" presetID="22" presetClass="entr" presetSubtype="4" fill="hold" grpId="0" nodeType="withEffect">
                                  <p:stCondLst>
                                    <p:cond delay="0"/>
                                  </p:stCondLst>
                                  <p:childTnLst>
                                    <p:set>
                                      <p:cBhvr>
                                        <p:cTn id="50" dur="1" fill="hold">
                                          <p:stCondLst>
                                            <p:cond delay="0"/>
                                          </p:stCondLst>
                                        </p:cTn>
                                        <p:tgtEl>
                                          <p:spTgt spid="15"/>
                                        </p:tgtEl>
                                        <p:attrNameLst>
                                          <p:attrName>style.visibility</p:attrName>
                                        </p:attrNameLst>
                                      </p:cBhvr>
                                      <p:to>
                                        <p:strVal val="visible"/>
                                      </p:to>
                                    </p:set>
                                    <p:animEffect transition="in" filter="wipe(down)">
                                      <p:cBhvr>
                                        <p:cTn id="51" dur="500"/>
                                        <p:tgtEl>
                                          <p:spTgt spid="15"/>
                                        </p:tgtEl>
                                      </p:cBhvr>
                                    </p:animEffect>
                                  </p:childTnLst>
                                </p:cTn>
                              </p:par>
                              <p:par>
                                <p:cTn id="52" presetID="22" presetClass="entr" presetSubtype="4" fill="hold" grpId="0" nodeType="withEffect">
                                  <p:stCondLst>
                                    <p:cond delay="0"/>
                                  </p:stCondLst>
                                  <p:childTnLst>
                                    <p:set>
                                      <p:cBhvr>
                                        <p:cTn id="53" dur="1" fill="hold">
                                          <p:stCondLst>
                                            <p:cond delay="0"/>
                                          </p:stCondLst>
                                        </p:cTn>
                                        <p:tgtEl>
                                          <p:spTgt spid="16"/>
                                        </p:tgtEl>
                                        <p:attrNameLst>
                                          <p:attrName>style.visibility</p:attrName>
                                        </p:attrNameLst>
                                      </p:cBhvr>
                                      <p:to>
                                        <p:strVal val="visible"/>
                                      </p:to>
                                    </p:set>
                                    <p:animEffect transition="in" filter="wipe(down)">
                                      <p:cBhvr>
                                        <p:cTn id="54" dur="500"/>
                                        <p:tgtEl>
                                          <p:spTgt spid="16"/>
                                        </p:tgtEl>
                                      </p:cBhvr>
                                    </p:animEffect>
                                  </p:childTnLst>
                                </p:cTn>
                              </p:par>
                              <p:par>
                                <p:cTn id="55" presetID="22" presetClass="entr" presetSubtype="4" fill="hold" grpId="0" nodeType="withEffect">
                                  <p:stCondLst>
                                    <p:cond delay="0"/>
                                  </p:stCondLst>
                                  <p:childTnLst>
                                    <p:set>
                                      <p:cBhvr>
                                        <p:cTn id="56" dur="1" fill="hold">
                                          <p:stCondLst>
                                            <p:cond delay="0"/>
                                          </p:stCondLst>
                                        </p:cTn>
                                        <p:tgtEl>
                                          <p:spTgt spid="17"/>
                                        </p:tgtEl>
                                        <p:attrNameLst>
                                          <p:attrName>style.visibility</p:attrName>
                                        </p:attrNameLst>
                                      </p:cBhvr>
                                      <p:to>
                                        <p:strVal val="visible"/>
                                      </p:to>
                                    </p:set>
                                    <p:animEffect transition="in" filter="wipe(down)">
                                      <p:cBhvr>
                                        <p:cTn id="57" dur="500"/>
                                        <p:tgtEl>
                                          <p:spTgt spid="17"/>
                                        </p:tgtEl>
                                      </p:cBhvr>
                                    </p:animEffect>
                                  </p:childTnLst>
                                </p:cTn>
                              </p:par>
                              <p:par>
                                <p:cTn id="58" presetID="22" presetClass="entr" presetSubtype="4" fill="hold" grpId="0" nodeType="withEffect">
                                  <p:stCondLst>
                                    <p:cond delay="0"/>
                                  </p:stCondLst>
                                  <p:childTnLst>
                                    <p:set>
                                      <p:cBhvr>
                                        <p:cTn id="59" dur="1" fill="hold">
                                          <p:stCondLst>
                                            <p:cond delay="0"/>
                                          </p:stCondLst>
                                        </p:cTn>
                                        <p:tgtEl>
                                          <p:spTgt spid="18"/>
                                        </p:tgtEl>
                                        <p:attrNameLst>
                                          <p:attrName>style.visibility</p:attrName>
                                        </p:attrNameLst>
                                      </p:cBhvr>
                                      <p:to>
                                        <p:strVal val="visible"/>
                                      </p:to>
                                    </p:set>
                                    <p:animEffect transition="in" filter="wipe(down)">
                                      <p:cBhvr>
                                        <p:cTn id="6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3" grpId="0"/>
      <p:bldP spid="37" grpId="0"/>
      <p:bldP spid="49" grpId="0" bldLvl="0" animBg="1"/>
      <p:bldP spid="44" grpId="0" bldLvl="0" animBg="1"/>
      <p:bldP spid="7" grpId="0"/>
      <p:bldP spid="8" grpId="0"/>
      <p:bldP spid="10" grpId="0" bldLvl="0" animBg="1"/>
      <p:bldP spid="11" grpId="0" bldLvl="0" animBg="1"/>
      <p:bldP spid="12" grpId="0"/>
      <p:bldP spid="13" grpId="0"/>
      <p:bldP spid="14" grpId="0" bldLvl="0" animBg="1"/>
      <p:bldP spid="15" grpId="0"/>
      <p:bldP spid="16" grpId="0" bldLvl="0" animBg="1"/>
      <p:bldP spid="17" grpId="0"/>
      <p:bldP spid="18" grpId="0" bldLvl="0" animBg="1"/>
      <p:bldP spid="3" grpId="1"/>
      <p:bldP spid="37" grpId="1"/>
      <p:bldP spid="49" grpId="1" animBg="1"/>
      <p:bldP spid="44" grpId="1" animBg="1"/>
      <p:bldP spid="7" grpId="1"/>
      <p:bldP spid="8" grpId="1"/>
      <p:bldP spid="10" grpId="1" animBg="1"/>
      <p:bldP spid="11" grpId="1" animBg="1"/>
      <p:bldP spid="12" grpId="1"/>
      <p:bldP spid="13" grpId="1"/>
      <p:bldP spid="14" grpId="1" animBg="1"/>
      <p:bldP spid="15" grpId="1"/>
      <p:bldP spid="16" grpId="1" animBg="1"/>
      <p:bldP spid="17" grpId="1"/>
      <p:bldP spid="18" grpId="1" animBg="1"/>
    </p:bldLst>
  </p:timing>
</p:sld>
</file>

<file path=ppt/slides/slide2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文本框 4"/>
          <p:cNvSpPr txBox="1"/>
          <p:nvPr/>
        </p:nvSpPr>
        <p:spPr>
          <a:xfrm>
            <a:off x="-72390" y="-311785"/>
            <a:ext cx="11295380" cy="922020"/>
          </a:xfrm>
          <a:prstGeom prst="rect">
            <a:avLst/>
          </a:prstGeom>
          <a:noFill/>
        </p:spPr>
        <p:txBody>
          <a:bodyPr wrap="square" rtlCol="0">
            <a:spAutoFit/>
          </a:bodyPr>
          <a:p>
            <a:pPr>
              <a:lnSpc>
                <a:spcPct val="150000"/>
              </a:lnSpc>
            </a:pPr>
            <a:r>
              <a:rPr lang="zh-CN" altLang="en-US" sz="3600" b="1" dirty="0" smtClean="0">
                <a:solidFill>
                  <a:srgbClr val="FFC000"/>
                </a:solidFill>
                <a:latin typeface="微软雅黑" panose="020B0503020204020204" charset="-122"/>
                <a:ea typeface="微软雅黑" panose="020B0503020204020204" charset="-122"/>
                <a:cs typeface="微软雅黑" panose="020B0503020204020204" charset="-122"/>
              </a:rPr>
              <a:t>高精度实时室内定位系统</a:t>
            </a:r>
            <a:endParaRPr lang="zh-CN" altLang="en-US" sz="3600" b="1" dirty="0" smtClean="0">
              <a:solidFill>
                <a:srgbClr val="FFC000"/>
              </a:solidFill>
              <a:latin typeface="微软雅黑" panose="020B0503020204020204" charset="-122"/>
              <a:ea typeface="微软雅黑" panose="020B0503020204020204" charset="-122"/>
              <a:cs typeface="微软雅黑" panose="020B0503020204020204" charset="-122"/>
            </a:endParaRPr>
          </a:p>
        </p:txBody>
      </p:sp>
      <p:sp>
        <p:nvSpPr>
          <p:cNvPr id="3" name="文本框 2"/>
          <p:cNvSpPr txBox="1"/>
          <p:nvPr/>
        </p:nvSpPr>
        <p:spPr>
          <a:xfrm>
            <a:off x="0" y="572135"/>
            <a:ext cx="11301730" cy="706755"/>
          </a:xfrm>
          <a:prstGeom prst="rect">
            <a:avLst/>
          </a:prstGeom>
          <a:noFill/>
        </p:spPr>
        <p:txBody>
          <a:bodyPr wrap="square" rtlCol="0">
            <a:spAutoFit/>
          </a:bodyPr>
          <a:p>
            <a:r>
              <a:rPr lang="en-US" altLang="zh-CN" sz="2000">
                <a:solidFill>
                  <a:schemeClr val="bg1"/>
                </a:solidFill>
                <a:latin typeface="宋体" panose="02010600030101010101" pitchFamily="2" charset="-122"/>
                <a:ea typeface="宋体" panose="02010600030101010101" pitchFamily="2" charset="-122"/>
                <a:cs typeface="宋体" panose="02010600030101010101" pitchFamily="2" charset="-122"/>
              </a:rPr>
              <a:t>    </a:t>
            </a:r>
            <a:r>
              <a:rPr lang="zh-CN" altLang="en-US" sz="2000">
                <a:solidFill>
                  <a:schemeClr val="bg1"/>
                </a:solidFill>
                <a:latin typeface="宋体" panose="02010600030101010101" pitchFamily="2" charset="-122"/>
                <a:ea typeface="宋体" panose="02010600030101010101" pitchFamily="2" charset="-122"/>
                <a:cs typeface="宋体" panose="02010600030101010101" pitchFamily="2" charset="-122"/>
              </a:rPr>
              <a:t>高精度实时室内定位系统采用基于UWB（Ultra Wide Band）技术实现室内定位，其是一种无载波通信技术，利用纳秒级的非正弦波窄脉冲传输数据，因此其所占的频谱范围很宽。</a:t>
            </a:r>
            <a:endParaRPr lang="zh-CN" altLang="en-US" sz="2000">
              <a:solidFill>
                <a:schemeClr val="bg1"/>
              </a:solidFill>
              <a:latin typeface="宋体" panose="02010600030101010101" pitchFamily="2" charset="-122"/>
              <a:ea typeface="宋体" panose="02010600030101010101" pitchFamily="2" charset="-122"/>
              <a:cs typeface="宋体" panose="02010600030101010101" pitchFamily="2" charset="-122"/>
            </a:endParaRPr>
          </a:p>
        </p:txBody>
      </p:sp>
      <p:sp>
        <p:nvSpPr>
          <p:cNvPr id="37" name="文本框 36"/>
          <p:cNvSpPr txBox="1"/>
          <p:nvPr/>
        </p:nvSpPr>
        <p:spPr>
          <a:xfrm>
            <a:off x="1244600" y="4310380"/>
            <a:ext cx="3808095" cy="398780"/>
          </a:xfrm>
          <a:prstGeom prst="rect">
            <a:avLst/>
          </a:prstGeom>
          <a:noFill/>
        </p:spPr>
        <p:txBody>
          <a:bodyPr wrap="square" rtlCol="0">
            <a:spAutoFit/>
          </a:bodyPr>
          <a:p>
            <a:pPr algn="ctr">
              <a:buClrTx/>
              <a:buSzTx/>
              <a:buFontTx/>
            </a:pPr>
            <a:r>
              <a:rPr lang="zh-CN" altLang="en-US" sz="2000" b="1" dirty="0" smtClean="0">
                <a:solidFill>
                  <a:srgbClr val="4FCEFF"/>
                </a:solidFill>
                <a:latin typeface="微软雅黑" panose="020B0503020204020204" charset="-122"/>
                <a:ea typeface="微软雅黑" panose="020B0503020204020204" charset="-122"/>
                <a:sym typeface="+mn-ea"/>
              </a:rPr>
              <a:t>监狱人员定位系统意义</a:t>
            </a:r>
            <a:endParaRPr lang="zh-CN" altLang="en-US" sz="2000" b="1" dirty="0" smtClean="0">
              <a:solidFill>
                <a:srgbClr val="4FCEFF"/>
              </a:solidFill>
              <a:latin typeface="微软雅黑" panose="020B0503020204020204" charset="-122"/>
              <a:ea typeface="微软雅黑" panose="020B0503020204020204" charset="-122"/>
              <a:sym typeface="+mn-ea"/>
            </a:endParaRPr>
          </a:p>
        </p:txBody>
      </p:sp>
      <p:sp>
        <p:nvSpPr>
          <p:cNvPr id="49" name="文本框 48"/>
          <p:cNvSpPr txBox="1"/>
          <p:nvPr/>
        </p:nvSpPr>
        <p:spPr>
          <a:xfrm>
            <a:off x="711200" y="4769485"/>
            <a:ext cx="4799330" cy="675640"/>
          </a:xfrm>
          <a:prstGeom prst="rect">
            <a:avLst/>
          </a:prstGeom>
          <a:noFill/>
          <a:ln w="12700" cmpd="sng">
            <a:solidFill>
              <a:srgbClr val="4FCEFF"/>
            </a:solidFill>
            <a:prstDash val="solid"/>
          </a:ln>
        </p:spPr>
        <p:txBody>
          <a:bodyPr wrap="square" rtlCol="0">
            <a:spAutoFit/>
          </a:bodyPr>
          <a:p>
            <a:pPr marL="285750" indent="-285750">
              <a:buClrTx/>
              <a:buSzTx/>
              <a:buFont typeface="Wingdings" panose="05000000000000000000" charset="0"/>
              <a:buChar char="p"/>
            </a:pPr>
            <a:r>
              <a:rPr lang="zh-CN" altLang="en-US" sz="2000">
                <a:solidFill>
                  <a:srgbClr val="FF0000"/>
                </a:solidFill>
                <a:latin typeface="微软雅黑" panose="020B0503020204020204" charset="-122"/>
                <a:ea typeface="微软雅黑" panose="020B0503020204020204" charset="-122"/>
                <a:cs typeface="微软雅黑" panose="020B0503020204020204" charset="-122"/>
                <a:sym typeface="+mn-ea"/>
              </a:rPr>
              <a:t>弥补警力不足</a:t>
            </a: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、难以监控每个细节的难题</a:t>
            </a:r>
            <a:endParaRPr lang="zh-CN" altLang="en-US" sz="2000">
              <a:solidFill>
                <a:srgbClr val="C00000"/>
              </a:solidFill>
              <a:latin typeface="微软雅黑" panose="020B0503020204020204" charset="-122"/>
              <a:ea typeface="微软雅黑" panose="020B0503020204020204" charset="-122"/>
              <a:cs typeface="微软雅黑" panose="020B0503020204020204" charset="-122"/>
              <a:sym typeface="+mn-ea"/>
            </a:endParaRPr>
          </a:p>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预防暴力、越狱等事件</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7" name="文本框 6"/>
          <p:cNvSpPr txBox="1"/>
          <p:nvPr/>
        </p:nvSpPr>
        <p:spPr>
          <a:xfrm>
            <a:off x="-294640" y="3879850"/>
            <a:ext cx="5340350" cy="337185"/>
          </a:xfrm>
          <a:prstGeom prst="rect">
            <a:avLst/>
          </a:prstGeom>
          <a:noFill/>
        </p:spPr>
        <p:txBody>
          <a:bodyPr wrap="square" rtlCol="0">
            <a:spAutoFit/>
          </a:bodyPr>
          <a:p>
            <a:pPr algn="ctr"/>
            <a:r>
              <a:rPr lang="en-US" altLang="zh-CN" sz="1600">
                <a:solidFill>
                  <a:sysClr val="window" lastClr="FFFFFF"/>
                </a:solidFill>
              </a:rPr>
              <a:t>     </a:t>
            </a:r>
            <a:r>
              <a:rPr lang="zh-CN" altLang="en-US" sz="1600">
                <a:solidFill>
                  <a:sysClr val="window" lastClr="FFFFFF"/>
                </a:solidFill>
                <a:ea typeface="宋体" panose="02010600030101010101" pitchFamily="2" charset="-122"/>
              </a:rPr>
              <a:t>某司法监狱人员室内解决方案</a:t>
            </a:r>
            <a:endParaRPr lang="zh-CN" altLang="en-US" sz="1600">
              <a:solidFill>
                <a:sysClr val="window" lastClr="FFFFFF"/>
              </a:solidFill>
              <a:latin typeface="微软雅黑" panose="020B0503020204020204" charset="-122"/>
              <a:ea typeface="宋体" panose="02010600030101010101" pitchFamily="2" charset="-122"/>
              <a:cs typeface="微软雅黑" panose="020B0503020204020204" charset="-122"/>
            </a:endParaRPr>
          </a:p>
        </p:txBody>
      </p:sp>
      <p:sp>
        <p:nvSpPr>
          <p:cNvPr id="8" name="文本框 7"/>
          <p:cNvSpPr txBox="1"/>
          <p:nvPr/>
        </p:nvSpPr>
        <p:spPr>
          <a:xfrm>
            <a:off x="1574800" y="5638165"/>
            <a:ext cx="2633345" cy="398780"/>
          </a:xfrm>
          <a:prstGeom prst="rect">
            <a:avLst/>
          </a:prstGeom>
          <a:noFill/>
        </p:spPr>
        <p:txBody>
          <a:bodyPr wrap="square" rtlCol="0">
            <a:spAutoFit/>
          </a:bodyPr>
          <a:p>
            <a:pPr algn="ctr">
              <a:buClrTx/>
              <a:buSzTx/>
              <a:buFontTx/>
            </a:pPr>
            <a:r>
              <a:rPr lang="zh-CN" altLang="en-US" sz="2000" b="1" dirty="0" smtClean="0">
                <a:solidFill>
                  <a:srgbClr val="4FCEFF"/>
                </a:solidFill>
                <a:latin typeface="微软雅黑" panose="020B0503020204020204" charset="-122"/>
                <a:ea typeface="微软雅黑" panose="020B0503020204020204" charset="-122"/>
                <a:sym typeface="+mn-ea"/>
              </a:rPr>
              <a:t>需要的技术</a:t>
            </a:r>
            <a:endParaRPr lang="zh-CN" altLang="en-US" sz="2000" b="1" dirty="0" smtClean="0">
              <a:solidFill>
                <a:srgbClr val="4FCEFF"/>
              </a:solidFill>
              <a:latin typeface="微软雅黑" panose="020B0503020204020204" charset="-122"/>
              <a:ea typeface="微软雅黑" panose="020B0503020204020204" charset="-122"/>
              <a:sym typeface="+mn-ea"/>
            </a:endParaRPr>
          </a:p>
        </p:txBody>
      </p:sp>
      <p:sp>
        <p:nvSpPr>
          <p:cNvPr id="10" name="文本框 9"/>
          <p:cNvSpPr txBox="1"/>
          <p:nvPr/>
        </p:nvSpPr>
        <p:spPr>
          <a:xfrm>
            <a:off x="711200" y="6116320"/>
            <a:ext cx="4799330" cy="645160"/>
          </a:xfrm>
          <a:prstGeom prst="rect">
            <a:avLst/>
          </a:prstGeom>
          <a:noFill/>
          <a:ln w="12700" cmpd="sng">
            <a:solidFill>
              <a:srgbClr val="4FCEFF"/>
            </a:solidFill>
            <a:prstDash val="solid"/>
          </a:ln>
        </p:spPr>
        <p:txBody>
          <a:bodyPr wrap="square" rtlCol="0">
            <a:spAutoFit/>
          </a:bodyPr>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电子腕带、脚环追踪技术</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大数据技术</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11" name="右箭头 10"/>
          <p:cNvSpPr/>
          <p:nvPr/>
        </p:nvSpPr>
        <p:spPr>
          <a:xfrm>
            <a:off x="6353810" y="3879850"/>
            <a:ext cx="1338580" cy="506095"/>
          </a:xfrm>
          <a:prstGeom prst="rightArrow">
            <a:avLst/>
          </a:prstGeom>
          <a:solidFill>
            <a:srgbClr val="10CF9B"/>
          </a:solidFill>
        </p:spPr>
        <p:style>
          <a:lnRef idx="2">
            <a:schemeClr val="accent4">
              <a:shade val="50000"/>
            </a:schemeClr>
          </a:lnRef>
          <a:fillRef idx="1">
            <a:schemeClr val="accent4"/>
          </a:fillRef>
          <a:effectRef idx="0">
            <a:schemeClr val="accent4"/>
          </a:effectRef>
          <a:fontRef idx="minor">
            <a:schemeClr val="lt1"/>
          </a:fontRef>
        </p:style>
        <p:txBody>
          <a:bodyPr rtlCol="0" anchor="ctr"/>
          <a:p>
            <a:pPr algn="ctr"/>
            <a:endParaRPr lang="zh-CN" altLang="en-US"/>
          </a:p>
        </p:txBody>
      </p:sp>
      <p:sp>
        <p:nvSpPr>
          <p:cNvPr id="12" name="文本框 11"/>
          <p:cNvSpPr txBox="1"/>
          <p:nvPr/>
        </p:nvSpPr>
        <p:spPr>
          <a:xfrm>
            <a:off x="6557645" y="3395345"/>
            <a:ext cx="746125" cy="398780"/>
          </a:xfrm>
          <a:prstGeom prst="rect">
            <a:avLst/>
          </a:prstGeom>
          <a:noFill/>
        </p:spPr>
        <p:txBody>
          <a:bodyPr wrap="square" rtlCol="0">
            <a:spAutoFit/>
          </a:bodyPr>
          <a:p>
            <a:pPr algn="ctr"/>
            <a:r>
              <a:rPr lang="zh-CN" altLang="en-US" sz="2000">
                <a:solidFill>
                  <a:schemeClr val="bg1"/>
                </a:solidFill>
                <a:latin typeface="微软雅黑" panose="020B0503020204020204" charset="-122"/>
                <a:ea typeface="微软雅黑" panose="020B0503020204020204" charset="-122"/>
              </a:rPr>
              <a:t>效果</a:t>
            </a:r>
            <a:endParaRPr lang="zh-CN" altLang="en-US" sz="2000">
              <a:solidFill>
                <a:schemeClr val="bg1"/>
              </a:solidFill>
              <a:latin typeface="微软雅黑" panose="020B0503020204020204" charset="-122"/>
              <a:ea typeface="微软雅黑" panose="020B0503020204020204" charset="-122"/>
            </a:endParaRPr>
          </a:p>
        </p:txBody>
      </p:sp>
      <p:sp>
        <p:nvSpPr>
          <p:cNvPr id="13" name="文本框 12"/>
          <p:cNvSpPr txBox="1"/>
          <p:nvPr/>
        </p:nvSpPr>
        <p:spPr>
          <a:xfrm>
            <a:off x="8823643" y="1130935"/>
            <a:ext cx="2633345" cy="398780"/>
          </a:xfrm>
          <a:prstGeom prst="rect">
            <a:avLst/>
          </a:prstGeom>
          <a:noFill/>
        </p:spPr>
        <p:txBody>
          <a:bodyPr wrap="square" rtlCol="0">
            <a:spAutoFit/>
          </a:bodyPr>
          <a:p>
            <a:pPr algn="ctr">
              <a:buClrTx/>
              <a:buSzTx/>
              <a:buFontTx/>
            </a:pPr>
            <a:r>
              <a:rPr lang="zh-CN" altLang="en-US" sz="2000" b="1" dirty="0" smtClean="0">
                <a:solidFill>
                  <a:srgbClr val="4FCEFF"/>
                </a:solidFill>
                <a:latin typeface="微软雅黑" panose="020B0503020204020204" charset="-122"/>
                <a:ea typeface="微软雅黑" panose="020B0503020204020204" charset="-122"/>
                <a:sym typeface="+mn-ea"/>
              </a:rPr>
              <a:t>实时位置</a:t>
            </a:r>
            <a:endParaRPr lang="zh-CN" altLang="en-US" sz="2000" b="1" dirty="0" smtClean="0">
              <a:solidFill>
                <a:srgbClr val="4FCEFF"/>
              </a:solidFill>
              <a:latin typeface="微软雅黑" panose="020B0503020204020204" charset="-122"/>
              <a:ea typeface="微软雅黑" panose="020B0503020204020204" charset="-122"/>
              <a:sym typeface="+mn-ea"/>
            </a:endParaRPr>
          </a:p>
        </p:txBody>
      </p:sp>
      <p:sp>
        <p:nvSpPr>
          <p:cNvPr id="14" name="文本框 13"/>
          <p:cNvSpPr txBox="1"/>
          <p:nvPr/>
        </p:nvSpPr>
        <p:spPr>
          <a:xfrm>
            <a:off x="8812530" y="1597025"/>
            <a:ext cx="2966085" cy="645160"/>
          </a:xfrm>
          <a:prstGeom prst="rect">
            <a:avLst/>
          </a:prstGeom>
          <a:noFill/>
          <a:ln w="12700" cmpd="sng">
            <a:solidFill>
              <a:srgbClr val="4FCEFF"/>
            </a:solidFill>
            <a:prstDash val="solid"/>
          </a:ln>
        </p:spPr>
        <p:txBody>
          <a:bodyPr wrap="square" rtlCol="0">
            <a:spAutoFit/>
          </a:bodyPr>
          <a:p>
            <a:pPr indent="0">
              <a:buClrTx/>
              <a:buSzTx/>
              <a:buFont typeface="Wingdings" panose="05000000000000000000" charset="0"/>
              <a:buNone/>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人员分布可视化，解决实时监控犯人的问题</a:t>
            </a:r>
            <a:endParaRPr lang="zh-CN" altLang="en-US" sz="2000">
              <a:solidFill>
                <a:srgbClr val="C00000"/>
              </a:solidFill>
              <a:latin typeface="微软雅黑" panose="020B0503020204020204" charset="-122"/>
              <a:ea typeface="微软雅黑" panose="020B0503020204020204" charset="-122"/>
              <a:cs typeface="微软雅黑" panose="020B0503020204020204" charset="-122"/>
              <a:sym typeface="+mn-ea"/>
            </a:endParaRPr>
          </a:p>
        </p:txBody>
      </p:sp>
      <p:sp>
        <p:nvSpPr>
          <p:cNvPr id="15" name="文本框 14"/>
          <p:cNvSpPr txBox="1"/>
          <p:nvPr/>
        </p:nvSpPr>
        <p:spPr>
          <a:xfrm>
            <a:off x="8859203" y="2345055"/>
            <a:ext cx="2633345" cy="398780"/>
          </a:xfrm>
          <a:prstGeom prst="rect">
            <a:avLst/>
          </a:prstGeom>
          <a:noFill/>
        </p:spPr>
        <p:txBody>
          <a:bodyPr wrap="square" rtlCol="0">
            <a:spAutoFit/>
          </a:bodyPr>
          <a:p>
            <a:pPr algn="ctr">
              <a:buClrTx/>
              <a:buSzTx/>
              <a:buFontTx/>
            </a:pPr>
            <a:r>
              <a:rPr lang="zh-CN" altLang="zh-CN" sz="2000" b="1" dirty="0" smtClean="0">
                <a:solidFill>
                  <a:srgbClr val="4FCEFF"/>
                </a:solidFill>
                <a:latin typeface="微软雅黑" panose="020B0503020204020204" charset="-122"/>
                <a:ea typeface="微软雅黑" panose="020B0503020204020204" charset="-122"/>
                <a:sym typeface="+mn-ea"/>
              </a:rPr>
              <a:t>轨迹回放</a:t>
            </a:r>
            <a:endParaRPr lang="zh-CN" altLang="zh-CN" sz="2000" b="1" dirty="0" smtClean="0">
              <a:solidFill>
                <a:srgbClr val="4FCEFF"/>
              </a:solidFill>
              <a:latin typeface="微软雅黑" panose="020B0503020204020204" charset="-122"/>
              <a:ea typeface="微软雅黑" panose="020B0503020204020204" charset="-122"/>
              <a:sym typeface="+mn-ea"/>
            </a:endParaRPr>
          </a:p>
        </p:txBody>
      </p:sp>
      <p:sp>
        <p:nvSpPr>
          <p:cNvPr id="16" name="文本框 15"/>
          <p:cNvSpPr txBox="1"/>
          <p:nvPr/>
        </p:nvSpPr>
        <p:spPr>
          <a:xfrm>
            <a:off x="8848090" y="2780665"/>
            <a:ext cx="2966085" cy="645160"/>
          </a:xfrm>
          <a:prstGeom prst="rect">
            <a:avLst/>
          </a:prstGeom>
          <a:noFill/>
          <a:ln w="12700" cmpd="sng">
            <a:solidFill>
              <a:srgbClr val="4FCEFF"/>
            </a:solidFill>
            <a:prstDash val="solid"/>
          </a:ln>
        </p:spPr>
        <p:txBody>
          <a:bodyPr wrap="square" rtlCol="0">
            <a:spAutoFit/>
          </a:bodyPr>
          <a:p>
            <a:pPr algn="l">
              <a:buClrTx/>
              <a:buSzTx/>
              <a:buFont typeface="Wingdings" panose="05000000000000000000" charset="0"/>
              <a:buNone/>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历史轨迹回放，追溯每一个细节，追责有据可依</a:t>
            </a:r>
            <a:endParaRPr lang="zh-CN" altLang="en-US" sz="2000">
              <a:solidFill>
                <a:srgbClr val="C00000"/>
              </a:solidFill>
              <a:latin typeface="微软雅黑" panose="020B0503020204020204" charset="-122"/>
              <a:ea typeface="微软雅黑" panose="020B0503020204020204" charset="-122"/>
              <a:cs typeface="微软雅黑" panose="020B0503020204020204" charset="-122"/>
              <a:sym typeface="+mn-ea"/>
            </a:endParaRPr>
          </a:p>
        </p:txBody>
      </p:sp>
      <p:sp>
        <p:nvSpPr>
          <p:cNvPr id="17" name="文本框 16"/>
          <p:cNvSpPr txBox="1"/>
          <p:nvPr/>
        </p:nvSpPr>
        <p:spPr>
          <a:xfrm>
            <a:off x="8859203" y="3533140"/>
            <a:ext cx="2633345" cy="398780"/>
          </a:xfrm>
          <a:prstGeom prst="rect">
            <a:avLst/>
          </a:prstGeom>
          <a:noFill/>
        </p:spPr>
        <p:txBody>
          <a:bodyPr wrap="square" rtlCol="0">
            <a:spAutoFit/>
          </a:bodyPr>
          <a:p>
            <a:pPr algn="ctr">
              <a:buClrTx/>
              <a:buSzTx/>
              <a:buFontTx/>
            </a:pPr>
            <a:r>
              <a:rPr lang="zh-CN" altLang="zh-CN" sz="2000" b="1" dirty="0" smtClean="0">
                <a:solidFill>
                  <a:srgbClr val="4FCEFF"/>
                </a:solidFill>
                <a:latin typeface="微软雅黑" panose="020B0503020204020204" charset="-122"/>
                <a:ea typeface="微软雅黑" panose="020B0503020204020204" charset="-122"/>
                <a:sym typeface="+mn-ea"/>
              </a:rPr>
              <a:t>制度程序化</a:t>
            </a:r>
            <a:endParaRPr lang="zh-CN" altLang="zh-CN" sz="2000" b="1" dirty="0" smtClean="0">
              <a:solidFill>
                <a:srgbClr val="4FCEFF"/>
              </a:solidFill>
              <a:latin typeface="微软雅黑" panose="020B0503020204020204" charset="-122"/>
              <a:ea typeface="微软雅黑" panose="020B0503020204020204" charset="-122"/>
              <a:sym typeface="+mn-ea"/>
            </a:endParaRPr>
          </a:p>
        </p:txBody>
      </p:sp>
      <p:sp>
        <p:nvSpPr>
          <p:cNvPr id="18" name="文本框 17"/>
          <p:cNvSpPr txBox="1"/>
          <p:nvPr/>
        </p:nvSpPr>
        <p:spPr>
          <a:xfrm>
            <a:off x="8848090" y="3921760"/>
            <a:ext cx="2966085" cy="645160"/>
          </a:xfrm>
          <a:prstGeom prst="rect">
            <a:avLst/>
          </a:prstGeom>
          <a:noFill/>
          <a:ln w="12700" cmpd="sng">
            <a:solidFill>
              <a:srgbClr val="4FCEFF"/>
            </a:solidFill>
            <a:prstDash val="solid"/>
          </a:ln>
        </p:spPr>
        <p:txBody>
          <a:bodyPr wrap="square" rtlCol="0">
            <a:spAutoFit/>
          </a:bodyPr>
          <a:p>
            <a:pPr algn="l">
              <a:buClrTx/>
              <a:buSzTx/>
              <a:buFont typeface="Wingdings" panose="05000000000000000000" charset="0"/>
              <a:buNone/>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动态互监组，减轻警员督导压力</a:t>
            </a:r>
            <a:endParaRPr lang="zh-CN" altLang="en-US" sz="2000">
              <a:solidFill>
                <a:srgbClr val="C00000"/>
              </a:solidFill>
              <a:latin typeface="微软雅黑" panose="020B0503020204020204" charset="-122"/>
              <a:ea typeface="微软雅黑" panose="020B0503020204020204" charset="-122"/>
              <a:cs typeface="微软雅黑" panose="020B0503020204020204" charset="-122"/>
              <a:sym typeface="+mn-ea"/>
            </a:endParaRPr>
          </a:p>
        </p:txBody>
      </p:sp>
      <p:pic>
        <p:nvPicPr>
          <p:cNvPr id="2" name="图片 1" descr="5b0e096f20ccd"/>
          <p:cNvPicPr>
            <a:picLocks noChangeAspect="1"/>
          </p:cNvPicPr>
          <p:nvPr/>
        </p:nvPicPr>
        <p:blipFill>
          <a:blip r:embed="rId1"/>
          <a:stretch>
            <a:fillRect/>
          </a:stretch>
        </p:blipFill>
        <p:spPr>
          <a:xfrm>
            <a:off x="551180" y="1356995"/>
            <a:ext cx="5034280" cy="2498725"/>
          </a:xfrm>
          <a:prstGeom prst="rect">
            <a:avLst/>
          </a:prstGeom>
        </p:spPr>
      </p:pic>
      <p:sp>
        <p:nvSpPr>
          <p:cNvPr id="4" name="文本框 3"/>
          <p:cNvSpPr txBox="1"/>
          <p:nvPr/>
        </p:nvSpPr>
        <p:spPr>
          <a:xfrm>
            <a:off x="8845233" y="4635500"/>
            <a:ext cx="2633345" cy="398780"/>
          </a:xfrm>
          <a:prstGeom prst="rect">
            <a:avLst/>
          </a:prstGeom>
          <a:noFill/>
        </p:spPr>
        <p:txBody>
          <a:bodyPr wrap="square" rtlCol="0">
            <a:spAutoFit/>
          </a:bodyPr>
          <a:p>
            <a:pPr algn="ctr">
              <a:buClrTx/>
              <a:buSzTx/>
              <a:buFontTx/>
            </a:pPr>
            <a:r>
              <a:rPr lang="zh-CN" altLang="zh-CN" sz="2000" b="1" dirty="0" smtClean="0">
                <a:solidFill>
                  <a:srgbClr val="4FCEFF"/>
                </a:solidFill>
                <a:latin typeface="微软雅黑" panose="020B0503020204020204" charset="-122"/>
                <a:ea typeface="微软雅黑" panose="020B0503020204020204" charset="-122"/>
                <a:sym typeface="+mn-ea"/>
              </a:rPr>
              <a:t>聚众报警</a:t>
            </a:r>
            <a:endParaRPr lang="zh-CN" altLang="zh-CN" sz="2000" b="1" dirty="0" smtClean="0">
              <a:solidFill>
                <a:srgbClr val="4FCEFF"/>
              </a:solidFill>
              <a:latin typeface="微软雅黑" panose="020B0503020204020204" charset="-122"/>
              <a:ea typeface="微软雅黑" panose="020B0503020204020204" charset="-122"/>
              <a:sym typeface="+mn-ea"/>
            </a:endParaRPr>
          </a:p>
        </p:txBody>
      </p:sp>
      <p:sp>
        <p:nvSpPr>
          <p:cNvPr id="5" name="文本框 4"/>
          <p:cNvSpPr txBox="1"/>
          <p:nvPr/>
        </p:nvSpPr>
        <p:spPr>
          <a:xfrm>
            <a:off x="8822690" y="5034280"/>
            <a:ext cx="2966085" cy="645160"/>
          </a:xfrm>
          <a:prstGeom prst="rect">
            <a:avLst/>
          </a:prstGeom>
          <a:noFill/>
          <a:ln w="12700" cmpd="sng">
            <a:solidFill>
              <a:srgbClr val="4FCEFF"/>
            </a:solidFill>
            <a:prstDash val="solid"/>
          </a:ln>
        </p:spPr>
        <p:txBody>
          <a:bodyPr wrap="square" rtlCol="0">
            <a:spAutoFit/>
          </a:bodyPr>
          <a:p>
            <a:pPr algn="l">
              <a:buClrTx/>
              <a:buSzTx/>
              <a:buFont typeface="Wingdings" panose="05000000000000000000" charset="0"/>
              <a:buNone/>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防患于未然，有效降低暴力、动乱概率</a:t>
            </a: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9" name="文本框 8"/>
          <p:cNvSpPr txBox="1"/>
          <p:nvPr/>
        </p:nvSpPr>
        <p:spPr>
          <a:xfrm>
            <a:off x="8860473" y="5737860"/>
            <a:ext cx="2633345" cy="398780"/>
          </a:xfrm>
          <a:prstGeom prst="rect">
            <a:avLst/>
          </a:prstGeom>
          <a:noFill/>
        </p:spPr>
        <p:txBody>
          <a:bodyPr wrap="square" rtlCol="0">
            <a:spAutoFit/>
          </a:bodyPr>
          <a:p>
            <a:pPr algn="ctr">
              <a:buClrTx/>
              <a:buSzTx/>
              <a:buFontTx/>
            </a:pPr>
            <a:r>
              <a:rPr lang="zh-CN" altLang="zh-CN" sz="2000" b="1" dirty="0" smtClean="0">
                <a:solidFill>
                  <a:srgbClr val="4FCEFF"/>
                </a:solidFill>
                <a:latin typeface="微软雅黑" panose="020B0503020204020204" charset="-122"/>
                <a:ea typeface="微软雅黑" panose="020B0503020204020204" charset="-122"/>
                <a:sym typeface="+mn-ea"/>
              </a:rPr>
              <a:t>电子围栏</a:t>
            </a:r>
            <a:endParaRPr lang="zh-CN" altLang="zh-CN" sz="2000" b="1" dirty="0" smtClean="0">
              <a:solidFill>
                <a:srgbClr val="4FCEFF"/>
              </a:solidFill>
              <a:latin typeface="微软雅黑" panose="020B0503020204020204" charset="-122"/>
              <a:ea typeface="微软雅黑" panose="020B0503020204020204" charset="-122"/>
              <a:sym typeface="+mn-ea"/>
            </a:endParaRPr>
          </a:p>
        </p:txBody>
      </p:sp>
      <p:sp>
        <p:nvSpPr>
          <p:cNvPr id="19" name="文本框 18"/>
          <p:cNvSpPr txBox="1"/>
          <p:nvPr/>
        </p:nvSpPr>
        <p:spPr>
          <a:xfrm>
            <a:off x="8837930" y="6136640"/>
            <a:ext cx="2966085" cy="645160"/>
          </a:xfrm>
          <a:prstGeom prst="rect">
            <a:avLst/>
          </a:prstGeom>
          <a:noFill/>
          <a:ln w="12700" cmpd="sng">
            <a:solidFill>
              <a:srgbClr val="4FCEFF"/>
            </a:solidFill>
            <a:prstDash val="solid"/>
          </a:ln>
        </p:spPr>
        <p:txBody>
          <a:bodyPr wrap="square" rtlCol="0">
            <a:spAutoFit/>
          </a:bodyPr>
          <a:p>
            <a:pPr algn="l">
              <a:buClrTx/>
              <a:buSzTx/>
              <a:buFont typeface="Wingdings" panose="05000000000000000000" charset="0"/>
              <a:buNone/>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隐形围栏，增加犯人违规心理成本</a:t>
            </a: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Tree>
    <p:custDataLst>
      <p:tags r:id="rId2"/>
    </p:custDataLst>
  </p:cSld>
  <p:clrMapOvr>
    <a:overrideClrMapping bg1="lt1" tx1="dk1" bg2="lt2" tx2="dk2" accent1="accent1" accent2="accent2" accent3="accent3" accent4="accent4" accent5="accent5" accent6="accent6" hlink="hlink" folHlink="folHlink"/>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37"/>
                                        </p:tgtEl>
                                        <p:attrNameLst>
                                          <p:attrName>style.visibility</p:attrName>
                                        </p:attrNameLst>
                                      </p:cBhvr>
                                      <p:to>
                                        <p:strVal val="visible"/>
                                      </p:to>
                                    </p:set>
                                    <p:animEffect transition="in" filter="wipe(down)">
                                      <p:cBhvr>
                                        <p:cTn id="15" dur="500"/>
                                        <p:tgtEl>
                                          <p:spTgt spid="37"/>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49"/>
                                        </p:tgtEl>
                                        <p:attrNameLst>
                                          <p:attrName>style.visibility</p:attrName>
                                        </p:attrNameLst>
                                      </p:cBhvr>
                                      <p:to>
                                        <p:strVal val="visible"/>
                                      </p:to>
                                    </p:set>
                                    <p:animEffect transition="in" filter="wipe(down)">
                                      <p:cBhvr>
                                        <p:cTn id="18" dur="500"/>
                                        <p:tgtEl>
                                          <p:spTgt spid="49"/>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wipe(down)">
                                      <p:cBhvr>
                                        <p:cTn id="21" dur="500"/>
                                        <p:tgtEl>
                                          <p:spTgt spid="7"/>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down)">
                                      <p:cBhvr>
                                        <p:cTn id="24" dur="500"/>
                                        <p:tgtEl>
                                          <p:spTgt spid="8"/>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down)">
                                      <p:cBhvr>
                                        <p:cTn id="27" dur="500"/>
                                        <p:tgtEl>
                                          <p:spTgt spid="10"/>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wipe(down)">
                                      <p:cBhvr>
                                        <p:cTn id="30" dur="500"/>
                                        <p:tgtEl>
                                          <p:spTgt spid="11"/>
                                        </p:tgtEl>
                                      </p:cBhvr>
                                    </p:animEffect>
                                  </p:childTnLst>
                                </p:cTn>
                              </p:par>
                              <p:par>
                                <p:cTn id="31" presetID="22" presetClass="entr" presetSubtype="4"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wipe(down)">
                                      <p:cBhvr>
                                        <p:cTn id="33" dur="500"/>
                                        <p:tgtEl>
                                          <p:spTgt spid="12"/>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wipe(down)">
                                      <p:cBhvr>
                                        <p:cTn id="36" dur="500"/>
                                        <p:tgtEl>
                                          <p:spTgt spid="13"/>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wipe(down)">
                                      <p:cBhvr>
                                        <p:cTn id="39" dur="500"/>
                                        <p:tgtEl>
                                          <p:spTgt spid="14"/>
                                        </p:tgtEl>
                                      </p:cBhvr>
                                    </p:animEffect>
                                  </p:childTnLst>
                                </p:cTn>
                              </p:par>
                              <p:par>
                                <p:cTn id="40" presetID="22" presetClass="entr" presetSubtype="4" fill="hold" grpId="0" nodeType="with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wipe(down)">
                                      <p:cBhvr>
                                        <p:cTn id="42" dur="500"/>
                                        <p:tgtEl>
                                          <p:spTgt spid="15"/>
                                        </p:tgtEl>
                                      </p:cBhvr>
                                    </p:animEffect>
                                  </p:childTnLst>
                                </p:cTn>
                              </p:par>
                              <p:par>
                                <p:cTn id="43" presetID="22" presetClass="entr" presetSubtype="4" fill="hold" grpId="0" nodeType="with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wipe(down)">
                                      <p:cBhvr>
                                        <p:cTn id="45" dur="500"/>
                                        <p:tgtEl>
                                          <p:spTgt spid="16"/>
                                        </p:tgtEl>
                                      </p:cBhvr>
                                    </p:animEffect>
                                  </p:childTnLst>
                                </p:cTn>
                              </p:par>
                              <p:par>
                                <p:cTn id="46" presetID="22" presetClass="entr" presetSubtype="4" fill="hold" grpId="0" nodeType="with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wipe(down)">
                                      <p:cBhvr>
                                        <p:cTn id="48" dur="500"/>
                                        <p:tgtEl>
                                          <p:spTgt spid="17"/>
                                        </p:tgtEl>
                                      </p:cBhvr>
                                    </p:animEffect>
                                  </p:childTnLst>
                                </p:cTn>
                              </p:par>
                              <p:par>
                                <p:cTn id="49" presetID="22" presetClass="entr" presetSubtype="4" fill="hold" grpId="0" nodeType="with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wipe(down)">
                                      <p:cBhvr>
                                        <p:cTn id="51" dur="500"/>
                                        <p:tgtEl>
                                          <p:spTgt spid="18"/>
                                        </p:tgtEl>
                                      </p:cBhvr>
                                    </p:animEffect>
                                  </p:childTnLst>
                                </p:cTn>
                              </p:par>
                              <p:par>
                                <p:cTn id="52" presetID="22" presetClass="entr" presetSubtype="4" fill="hold" nodeType="withEffect">
                                  <p:stCondLst>
                                    <p:cond delay="0"/>
                                  </p:stCondLst>
                                  <p:childTnLst>
                                    <p:set>
                                      <p:cBhvr>
                                        <p:cTn id="53" dur="1" fill="hold">
                                          <p:stCondLst>
                                            <p:cond delay="0"/>
                                          </p:stCondLst>
                                        </p:cTn>
                                        <p:tgtEl>
                                          <p:spTgt spid="2"/>
                                        </p:tgtEl>
                                        <p:attrNameLst>
                                          <p:attrName>style.visibility</p:attrName>
                                        </p:attrNameLst>
                                      </p:cBhvr>
                                      <p:to>
                                        <p:strVal val="visible"/>
                                      </p:to>
                                    </p:set>
                                    <p:animEffect transition="in" filter="wipe(down)">
                                      <p:cBhvr>
                                        <p:cTn id="54" dur="500"/>
                                        <p:tgtEl>
                                          <p:spTgt spid="2"/>
                                        </p:tgtEl>
                                      </p:cBhvr>
                                    </p:animEffect>
                                  </p:childTnLst>
                                </p:cTn>
                              </p:par>
                              <p:par>
                                <p:cTn id="55" presetID="22" presetClass="entr" presetSubtype="4" fill="hold" grpId="0" nodeType="withEffect">
                                  <p:stCondLst>
                                    <p:cond delay="0"/>
                                  </p:stCondLst>
                                  <p:childTnLst>
                                    <p:set>
                                      <p:cBhvr>
                                        <p:cTn id="56" dur="1" fill="hold">
                                          <p:stCondLst>
                                            <p:cond delay="0"/>
                                          </p:stCondLst>
                                        </p:cTn>
                                        <p:tgtEl>
                                          <p:spTgt spid="4"/>
                                        </p:tgtEl>
                                        <p:attrNameLst>
                                          <p:attrName>style.visibility</p:attrName>
                                        </p:attrNameLst>
                                      </p:cBhvr>
                                      <p:to>
                                        <p:strVal val="visible"/>
                                      </p:to>
                                    </p:set>
                                    <p:animEffect transition="in" filter="wipe(down)">
                                      <p:cBhvr>
                                        <p:cTn id="57" dur="500"/>
                                        <p:tgtEl>
                                          <p:spTgt spid="4"/>
                                        </p:tgtEl>
                                      </p:cBhvr>
                                    </p:animEffect>
                                  </p:childTnLst>
                                </p:cTn>
                              </p:par>
                              <p:par>
                                <p:cTn id="58" presetID="22" presetClass="entr" presetSubtype="4" fill="hold" grpId="0" nodeType="withEffect">
                                  <p:stCondLst>
                                    <p:cond delay="0"/>
                                  </p:stCondLst>
                                  <p:childTnLst>
                                    <p:set>
                                      <p:cBhvr>
                                        <p:cTn id="59" dur="1" fill="hold">
                                          <p:stCondLst>
                                            <p:cond delay="0"/>
                                          </p:stCondLst>
                                        </p:cTn>
                                        <p:tgtEl>
                                          <p:spTgt spid="5"/>
                                        </p:tgtEl>
                                        <p:attrNameLst>
                                          <p:attrName>style.visibility</p:attrName>
                                        </p:attrNameLst>
                                      </p:cBhvr>
                                      <p:to>
                                        <p:strVal val="visible"/>
                                      </p:to>
                                    </p:set>
                                    <p:animEffect transition="in" filter="wipe(down)">
                                      <p:cBhvr>
                                        <p:cTn id="60" dur="500"/>
                                        <p:tgtEl>
                                          <p:spTgt spid="5"/>
                                        </p:tgtEl>
                                      </p:cBhvr>
                                    </p:animEffect>
                                  </p:childTnLst>
                                </p:cTn>
                              </p:par>
                              <p:par>
                                <p:cTn id="61" presetID="22" presetClass="entr" presetSubtype="4" fill="hold" grpId="0" nodeType="withEffect">
                                  <p:stCondLst>
                                    <p:cond delay="0"/>
                                  </p:stCondLst>
                                  <p:childTnLst>
                                    <p:set>
                                      <p:cBhvr>
                                        <p:cTn id="62" dur="1" fill="hold">
                                          <p:stCondLst>
                                            <p:cond delay="0"/>
                                          </p:stCondLst>
                                        </p:cTn>
                                        <p:tgtEl>
                                          <p:spTgt spid="9"/>
                                        </p:tgtEl>
                                        <p:attrNameLst>
                                          <p:attrName>style.visibility</p:attrName>
                                        </p:attrNameLst>
                                      </p:cBhvr>
                                      <p:to>
                                        <p:strVal val="visible"/>
                                      </p:to>
                                    </p:set>
                                    <p:animEffect transition="in" filter="wipe(down)">
                                      <p:cBhvr>
                                        <p:cTn id="63" dur="500"/>
                                        <p:tgtEl>
                                          <p:spTgt spid="9"/>
                                        </p:tgtEl>
                                      </p:cBhvr>
                                    </p:animEffect>
                                  </p:childTnLst>
                                </p:cTn>
                              </p:par>
                              <p:par>
                                <p:cTn id="64" presetID="22" presetClass="entr" presetSubtype="4" fill="hold" grpId="0" nodeType="withEffect">
                                  <p:stCondLst>
                                    <p:cond delay="0"/>
                                  </p:stCondLst>
                                  <p:childTnLst>
                                    <p:set>
                                      <p:cBhvr>
                                        <p:cTn id="65" dur="1" fill="hold">
                                          <p:stCondLst>
                                            <p:cond delay="0"/>
                                          </p:stCondLst>
                                        </p:cTn>
                                        <p:tgtEl>
                                          <p:spTgt spid="19"/>
                                        </p:tgtEl>
                                        <p:attrNameLst>
                                          <p:attrName>style.visibility</p:attrName>
                                        </p:attrNameLst>
                                      </p:cBhvr>
                                      <p:to>
                                        <p:strVal val="visible"/>
                                      </p:to>
                                    </p:set>
                                    <p:animEffect transition="in" filter="wipe(down)">
                                      <p:cBhvr>
                                        <p:cTn id="6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3" grpId="0"/>
      <p:bldP spid="37" grpId="0"/>
      <p:bldP spid="49" grpId="0" bldLvl="0" animBg="1"/>
      <p:bldP spid="7" grpId="0"/>
      <p:bldP spid="8" grpId="0"/>
      <p:bldP spid="10" grpId="0" bldLvl="0" animBg="1"/>
      <p:bldP spid="11" grpId="0" bldLvl="0" animBg="1"/>
      <p:bldP spid="12" grpId="0"/>
      <p:bldP spid="13" grpId="0"/>
      <p:bldP spid="14" grpId="0" bldLvl="0" animBg="1"/>
      <p:bldP spid="15" grpId="0"/>
      <p:bldP spid="16" grpId="0" bldLvl="0" animBg="1"/>
      <p:bldP spid="17" grpId="0"/>
      <p:bldP spid="18" grpId="0" bldLvl="0" animBg="1"/>
      <p:bldP spid="4" grpId="0"/>
      <p:bldP spid="5" grpId="0" bldLvl="0" animBg="1"/>
      <p:bldP spid="9" grpId="0"/>
      <p:bldP spid="19" grpId="0" bldLvl="0" animBg="1"/>
      <p:bldP spid="3" grpId="1"/>
      <p:bldP spid="37" grpId="1"/>
      <p:bldP spid="49" grpId="1" animBg="1"/>
      <p:bldP spid="7" grpId="1"/>
      <p:bldP spid="8" grpId="1"/>
      <p:bldP spid="10" grpId="1" animBg="1"/>
      <p:bldP spid="11" grpId="1" animBg="1"/>
      <p:bldP spid="12" grpId="1"/>
      <p:bldP spid="13" grpId="1"/>
      <p:bldP spid="14" grpId="1" animBg="1"/>
      <p:bldP spid="15" grpId="1"/>
      <p:bldP spid="16" grpId="1" animBg="1"/>
      <p:bldP spid="17" grpId="1"/>
      <p:bldP spid="18" grpId="1" animBg="1"/>
      <p:bldP spid="4" grpId="1"/>
      <p:bldP spid="5" grpId="1" animBg="1"/>
      <p:bldP spid="9" grpId="1"/>
      <p:bldP spid="19" grpId="1" animBg="1"/>
    </p:bldLst>
  </p:timing>
</p:sld>
</file>

<file path=ppt/slides/slide2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文本框 4"/>
          <p:cNvSpPr txBox="1"/>
          <p:nvPr/>
        </p:nvSpPr>
        <p:spPr>
          <a:xfrm>
            <a:off x="-72390" y="-311785"/>
            <a:ext cx="11295380" cy="922020"/>
          </a:xfrm>
          <a:prstGeom prst="rect">
            <a:avLst/>
          </a:prstGeom>
          <a:noFill/>
        </p:spPr>
        <p:txBody>
          <a:bodyPr wrap="square" rtlCol="0">
            <a:spAutoFit/>
          </a:bodyPr>
          <a:p>
            <a:pPr>
              <a:lnSpc>
                <a:spcPct val="150000"/>
              </a:lnSpc>
            </a:pPr>
            <a:r>
              <a:rPr lang="en-US" altLang="zh-CN" sz="3600" b="1" dirty="0" smtClean="0">
                <a:solidFill>
                  <a:srgbClr val="FFC000"/>
                </a:solidFill>
                <a:latin typeface="微软雅黑" panose="020B0503020204020204" charset="-122"/>
                <a:ea typeface="微软雅黑" panose="020B0503020204020204" charset="-122"/>
                <a:cs typeface="微软雅黑" panose="020B0503020204020204" charset="-122"/>
              </a:rPr>
              <a:t>USB3.0</a:t>
            </a:r>
            <a:r>
              <a:rPr lang="zh-CN" altLang="en-US" sz="3600" b="1" dirty="0" smtClean="0">
                <a:solidFill>
                  <a:srgbClr val="FFC000"/>
                </a:solidFill>
                <a:latin typeface="微软雅黑" panose="020B0503020204020204" charset="-122"/>
                <a:ea typeface="微软雅黑" panose="020B0503020204020204" charset="-122"/>
                <a:cs typeface="微软雅黑" panose="020B0503020204020204" charset="-122"/>
              </a:rPr>
              <a:t>高速工业数字相机</a:t>
            </a:r>
            <a:endParaRPr lang="zh-CN" altLang="en-US" sz="3600" b="1" dirty="0" smtClean="0">
              <a:solidFill>
                <a:srgbClr val="FFC000"/>
              </a:solidFill>
              <a:latin typeface="微软雅黑" panose="020B0503020204020204" charset="-122"/>
              <a:ea typeface="微软雅黑" panose="020B0503020204020204" charset="-122"/>
              <a:cs typeface="微软雅黑" panose="020B0503020204020204" charset="-122"/>
            </a:endParaRPr>
          </a:p>
        </p:txBody>
      </p:sp>
      <p:sp>
        <p:nvSpPr>
          <p:cNvPr id="3" name="文本框 2"/>
          <p:cNvSpPr txBox="1"/>
          <p:nvPr/>
        </p:nvSpPr>
        <p:spPr>
          <a:xfrm>
            <a:off x="0" y="457835"/>
            <a:ext cx="11301730" cy="1014730"/>
          </a:xfrm>
          <a:prstGeom prst="rect">
            <a:avLst/>
          </a:prstGeom>
          <a:noFill/>
        </p:spPr>
        <p:txBody>
          <a:bodyPr wrap="square" rtlCol="0">
            <a:spAutoFit/>
          </a:bodyPr>
          <a:p>
            <a:r>
              <a:rPr lang="en-US" altLang="zh-CN" sz="2000">
                <a:solidFill>
                  <a:schemeClr val="bg1"/>
                </a:solidFill>
                <a:latin typeface="宋体" panose="02010600030101010101" pitchFamily="2" charset="-122"/>
                <a:ea typeface="宋体" panose="02010600030101010101" pitchFamily="2" charset="-122"/>
                <a:cs typeface="宋体" panose="02010600030101010101" pitchFamily="2" charset="-122"/>
              </a:rPr>
              <a:t>    </a:t>
            </a:r>
            <a:r>
              <a:rPr lang="zh-CN" altLang="en-US" sz="2000">
                <a:solidFill>
                  <a:schemeClr val="bg1"/>
                </a:solidFill>
                <a:latin typeface="宋体" panose="02010600030101010101" pitchFamily="2" charset="-122"/>
                <a:ea typeface="宋体" panose="02010600030101010101" pitchFamily="2" charset="-122"/>
                <a:cs typeface="宋体" panose="02010600030101010101" pitchFamily="2" charset="-122"/>
              </a:rPr>
              <a:t>工业相机是机器视觉系统中的一个关键组件，相比于传统的民用相机（摄像机）而言，它具有高的图像稳定性、高传输能力和高抗干扰能力。USB3.0高速工业数字相机全部自带大容量硬件缓存，一个电脑可接多个相机可稳定工作，长时间下不掉线、不丢帧。</a:t>
            </a:r>
            <a:endParaRPr lang="zh-CN" altLang="en-US" sz="2000">
              <a:solidFill>
                <a:schemeClr val="bg1"/>
              </a:solidFill>
              <a:latin typeface="宋体" panose="02010600030101010101" pitchFamily="2" charset="-122"/>
              <a:ea typeface="宋体" panose="02010600030101010101" pitchFamily="2" charset="-122"/>
              <a:cs typeface="宋体" panose="02010600030101010101" pitchFamily="2" charset="-122"/>
            </a:endParaRPr>
          </a:p>
        </p:txBody>
      </p:sp>
      <p:sp>
        <p:nvSpPr>
          <p:cNvPr id="37" name="文本框 36"/>
          <p:cNvSpPr txBox="1"/>
          <p:nvPr/>
        </p:nvSpPr>
        <p:spPr>
          <a:xfrm>
            <a:off x="1044575" y="3662680"/>
            <a:ext cx="3808095" cy="398780"/>
          </a:xfrm>
          <a:prstGeom prst="rect">
            <a:avLst/>
          </a:prstGeom>
          <a:noFill/>
        </p:spPr>
        <p:txBody>
          <a:bodyPr wrap="square" rtlCol="0">
            <a:spAutoFit/>
          </a:bodyPr>
          <a:p>
            <a:pPr algn="ctr">
              <a:buClrTx/>
              <a:buSzTx/>
              <a:buFontTx/>
            </a:pPr>
            <a:r>
              <a:rPr lang="zh-CN" altLang="en-US" sz="2000" b="1" dirty="0" smtClean="0">
                <a:solidFill>
                  <a:srgbClr val="4FCEFF"/>
                </a:solidFill>
                <a:latin typeface="微软雅黑" panose="020B0503020204020204" charset="-122"/>
                <a:ea typeface="微软雅黑" panose="020B0503020204020204" charset="-122"/>
                <a:sym typeface="+mn-ea"/>
              </a:rPr>
              <a:t>应用领域</a:t>
            </a:r>
            <a:endParaRPr lang="zh-CN" altLang="en-US" sz="2000" b="1" dirty="0" smtClean="0">
              <a:solidFill>
                <a:srgbClr val="4FCEFF"/>
              </a:solidFill>
              <a:latin typeface="微软雅黑" panose="020B0503020204020204" charset="-122"/>
              <a:ea typeface="微软雅黑" panose="020B0503020204020204" charset="-122"/>
              <a:sym typeface="+mn-ea"/>
            </a:endParaRPr>
          </a:p>
        </p:txBody>
      </p:sp>
      <p:sp>
        <p:nvSpPr>
          <p:cNvPr id="49" name="文本框 48"/>
          <p:cNvSpPr txBox="1"/>
          <p:nvPr/>
        </p:nvSpPr>
        <p:spPr>
          <a:xfrm>
            <a:off x="511175" y="4131310"/>
            <a:ext cx="4799330" cy="1198880"/>
          </a:xfrm>
          <a:prstGeom prst="rect">
            <a:avLst/>
          </a:prstGeom>
          <a:noFill/>
          <a:ln w="12700" cmpd="sng">
            <a:solidFill>
              <a:srgbClr val="4FCEFF"/>
            </a:solidFill>
            <a:prstDash val="solid"/>
          </a:ln>
        </p:spPr>
        <p:txBody>
          <a:bodyPr wrap="square" rtlCol="0">
            <a:spAutoFit/>
          </a:bodyPr>
          <a:p>
            <a:pPr marL="285750" indent="-285750" algn="l">
              <a:buClrTx/>
              <a:buSzTx/>
              <a:buFont typeface="Wingdings" panose="05000000000000000000" charset="0"/>
              <a:buChar char="p"/>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制造业品质控制、电子半导体及零部件检测</a:t>
            </a: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lgn="l">
              <a:buClrTx/>
              <a:buSzTx/>
              <a:buFont typeface="Wingdings" panose="05000000000000000000" charset="0"/>
              <a:buChar char="p"/>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食品和饮料、医学应用、模式识别、人脸识别等领域</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7" name="文本框 6"/>
          <p:cNvSpPr txBox="1"/>
          <p:nvPr/>
        </p:nvSpPr>
        <p:spPr>
          <a:xfrm>
            <a:off x="1235075" y="3194685"/>
            <a:ext cx="2675255" cy="337185"/>
          </a:xfrm>
          <a:prstGeom prst="rect">
            <a:avLst/>
          </a:prstGeom>
          <a:noFill/>
        </p:spPr>
        <p:txBody>
          <a:bodyPr wrap="square" rtlCol="0">
            <a:spAutoFit/>
          </a:bodyPr>
          <a:p>
            <a:pPr algn="ctr"/>
            <a:r>
              <a:rPr lang="zh-CN" altLang="en-US" sz="1600">
                <a:solidFill>
                  <a:sysClr val="window" lastClr="FFFFFF"/>
                </a:solidFill>
                <a:latin typeface="微软雅黑" panose="020B0503020204020204" charset="-122"/>
                <a:ea typeface="宋体" panose="02010600030101010101" pitchFamily="2" charset="-122"/>
                <a:cs typeface="微软雅黑" panose="020B0503020204020204" charset="-122"/>
              </a:rPr>
              <a:t>实物器件图及其测试结果图</a:t>
            </a:r>
            <a:endParaRPr lang="zh-CN" altLang="en-US" sz="1600">
              <a:solidFill>
                <a:sysClr val="window" lastClr="FFFFFF"/>
              </a:solidFill>
              <a:latin typeface="微软雅黑" panose="020B0503020204020204" charset="-122"/>
              <a:ea typeface="宋体" panose="02010600030101010101" pitchFamily="2" charset="-122"/>
              <a:cs typeface="微软雅黑" panose="020B0503020204020204" charset="-122"/>
            </a:endParaRPr>
          </a:p>
        </p:txBody>
      </p:sp>
      <p:sp>
        <p:nvSpPr>
          <p:cNvPr id="8" name="文本框 7"/>
          <p:cNvSpPr txBox="1"/>
          <p:nvPr/>
        </p:nvSpPr>
        <p:spPr>
          <a:xfrm>
            <a:off x="1557973" y="5457190"/>
            <a:ext cx="2633345" cy="398780"/>
          </a:xfrm>
          <a:prstGeom prst="rect">
            <a:avLst/>
          </a:prstGeom>
          <a:noFill/>
        </p:spPr>
        <p:txBody>
          <a:bodyPr wrap="square" rtlCol="0">
            <a:spAutoFit/>
          </a:bodyPr>
          <a:p>
            <a:pPr algn="ctr">
              <a:buClrTx/>
              <a:buSzTx/>
              <a:buFontTx/>
            </a:pPr>
            <a:r>
              <a:rPr lang="zh-CN" altLang="en-US" sz="2000" b="1" dirty="0" smtClean="0">
                <a:solidFill>
                  <a:srgbClr val="4FCEFF"/>
                </a:solidFill>
                <a:latin typeface="微软雅黑" panose="020B0503020204020204" charset="-122"/>
                <a:ea typeface="微软雅黑" panose="020B0503020204020204" charset="-122"/>
                <a:sym typeface="+mn-ea"/>
              </a:rPr>
              <a:t>需要的技术</a:t>
            </a:r>
            <a:endParaRPr lang="zh-CN" altLang="en-US" sz="2000" b="1" dirty="0" smtClean="0">
              <a:solidFill>
                <a:srgbClr val="4FCEFF"/>
              </a:solidFill>
              <a:latin typeface="微软雅黑" panose="020B0503020204020204" charset="-122"/>
              <a:ea typeface="微软雅黑" panose="020B0503020204020204" charset="-122"/>
              <a:sym typeface="+mn-ea"/>
            </a:endParaRPr>
          </a:p>
        </p:txBody>
      </p:sp>
      <p:sp>
        <p:nvSpPr>
          <p:cNvPr id="10" name="文本框 9"/>
          <p:cNvSpPr txBox="1"/>
          <p:nvPr/>
        </p:nvSpPr>
        <p:spPr>
          <a:xfrm>
            <a:off x="511175" y="5855335"/>
            <a:ext cx="4726940" cy="922020"/>
          </a:xfrm>
          <a:prstGeom prst="rect">
            <a:avLst/>
          </a:prstGeom>
          <a:noFill/>
          <a:ln w="12700" cmpd="sng">
            <a:solidFill>
              <a:srgbClr val="4FCEFF"/>
            </a:solidFill>
            <a:prstDash val="solid"/>
          </a:ln>
        </p:spPr>
        <p:txBody>
          <a:bodyPr wrap="square" rtlCol="0">
            <a:spAutoFit/>
          </a:bodyPr>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USB3.0高速数据传输技术</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高速数据缓存技术</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多相机同步曝光技术</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11" name="右箭头 10"/>
          <p:cNvSpPr/>
          <p:nvPr/>
        </p:nvSpPr>
        <p:spPr>
          <a:xfrm>
            <a:off x="6191885" y="3879850"/>
            <a:ext cx="1338580" cy="506095"/>
          </a:xfrm>
          <a:prstGeom prst="rightArrow">
            <a:avLst/>
          </a:prstGeom>
          <a:solidFill>
            <a:srgbClr val="10CF9B"/>
          </a:solidFill>
        </p:spPr>
        <p:style>
          <a:lnRef idx="2">
            <a:schemeClr val="accent4">
              <a:shade val="50000"/>
            </a:schemeClr>
          </a:lnRef>
          <a:fillRef idx="1">
            <a:schemeClr val="accent4"/>
          </a:fillRef>
          <a:effectRef idx="0">
            <a:schemeClr val="accent4"/>
          </a:effectRef>
          <a:fontRef idx="minor">
            <a:schemeClr val="lt1"/>
          </a:fontRef>
        </p:style>
        <p:txBody>
          <a:bodyPr rtlCol="0" anchor="ctr"/>
          <a:p>
            <a:pPr algn="ctr"/>
            <a:endParaRPr lang="zh-CN" altLang="en-US"/>
          </a:p>
        </p:txBody>
      </p:sp>
      <p:sp>
        <p:nvSpPr>
          <p:cNvPr id="12" name="文本框 11"/>
          <p:cNvSpPr txBox="1"/>
          <p:nvPr/>
        </p:nvSpPr>
        <p:spPr>
          <a:xfrm>
            <a:off x="6102985" y="3425825"/>
            <a:ext cx="1341755" cy="398780"/>
          </a:xfrm>
          <a:prstGeom prst="rect">
            <a:avLst/>
          </a:prstGeom>
          <a:noFill/>
        </p:spPr>
        <p:txBody>
          <a:bodyPr wrap="square" rtlCol="0">
            <a:spAutoFit/>
          </a:bodyPr>
          <a:p>
            <a:pPr algn="ctr"/>
            <a:r>
              <a:rPr lang="zh-CN" altLang="en-US" sz="2000">
                <a:solidFill>
                  <a:schemeClr val="bg1"/>
                </a:solidFill>
                <a:latin typeface="微软雅黑" panose="020B0503020204020204" charset="-122"/>
                <a:ea typeface="微软雅黑" panose="020B0503020204020204" charset="-122"/>
              </a:rPr>
              <a:t>功能</a:t>
            </a:r>
            <a:r>
              <a:rPr lang="en-US" altLang="zh-CN" sz="2000">
                <a:solidFill>
                  <a:schemeClr val="bg1"/>
                </a:solidFill>
                <a:latin typeface="微软雅黑" panose="020B0503020204020204" charset="-122"/>
                <a:ea typeface="微软雅黑" panose="020B0503020204020204" charset="-122"/>
              </a:rPr>
              <a:t>/</a:t>
            </a:r>
            <a:r>
              <a:rPr lang="zh-CN" altLang="en-US" sz="2000">
                <a:solidFill>
                  <a:schemeClr val="bg1"/>
                </a:solidFill>
                <a:latin typeface="微软雅黑" panose="020B0503020204020204" charset="-122"/>
                <a:ea typeface="微软雅黑" panose="020B0503020204020204" charset="-122"/>
              </a:rPr>
              <a:t>性能</a:t>
            </a:r>
            <a:endParaRPr lang="zh-CN" altLang="en-US" sz="2000">
              <a:solidFill>
                <a:schemeClr val="bg1"/>
              </a:solidFill>
              <a:latin typeface="微软雅黑" panose="020B0503020204020204" charset="-122"/>
              <a:ea typeface="微软雅黑" panose="020B0503020204020204" charset="-122"/>
            </a:endParaRPr>
          </a:p>
        </p:txBody>
      </p:sp>
      <p:sp>
        <p:nvSpPr>
          <p:cNvPr id="14" name="文本框 13"/>
          <p:cNvSpPr txBox="1"/>
          <p:nvPr/>
        </p:nvSpPr>
        <p:spPr>
          <a:xfrm>
            <a:off x="7806690" y="1915160"/>
            <a:ext cx="3825240" cy="4246245"/>
          </a:xfrm>
          <a:prstGeom prst="rect">
            <a:avLst/>
          </a:prstGeom>
          <a:noFill/>
          <a:ln w="12700" cmpd="sng">
            <a:solidFill>
              <a:srgbClr val="4FCEFF"/>
            </a:solidFill>
            <a:prstDash val="solid"/>
          </a:ln>
        </p:spPr>
        <p:txBody>
          <a:bodyPr wrap="square" rtlCol="0">
            <a:spAutoFit/>
          </a:bodyPr>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高速实时无压缩图像记录，实时显示，设定速度回显</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全部带硬件缓存，工作稳定，长时间下不掉线、不丢帧</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支持多相机同时工作，工作稳定可</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支持多种软硬件触发模式，和外触发闪光灯同步拍</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相机自带可编辑IO</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支持小分辨率高帧率预览，大分辨率抓拍功能，无缝切换</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支持分辨率自定义功能，视图裁剪（ROI）、BIN、SKIP抽点、缩放功能可自由组合设定，匹配不同宽高比和视野要求</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p:txBody>
      </p:sp>
      <p:pic>
        <p:nvPicPr>
          <p:cNvPr id="20" name="图片 19"/>
          <p:cNvPicPr>
            <a:picLocks noChangeAspect="1"/>
          </p:cNvPicPr>
          <p:nvPr/>
        </p:nvPicPr>
        <p:blipFill>
          <a:blip r:embed="rId1"/>
          <a:stretch>
            <a:fillRect/>
          </a:stretch>
        </p:blipFill>
        <p:spPr>
          <a:xfrm>
            <a:off x="396875" y="1610360"/>
            <a:ext cx="2393315" cy="1403985"/>
          </a:xfrm>
          <a:prstGeom prst="rect">
            <a:avLst/>
          </a:prstGeom>
        </p:spPr>
      </p:pic>
      <p:pic>
        <p:nvPicPr>
          <p:cNvPr id="21" name="图片 20"/>
          <p:cNvPicPr>
            <a:picLocks noChangeAspect="1"/>
          </p:cNvPicPr>
          <p:nvPr/>
        </p:nvPicPr>
        <p:blipFill>
          <a:blip r:embed="rId2"/>
          <a:stretch>
            <a:fillRect/>
          </a:stretch>
        </p:blipFill>
        <p:spPr>
          <a:xfrm>
            <a:off x="2988945" y="1610360"/>
            <a:ext cx="2393315" cy="1403985"/>
          </a:xfrm>
          <a:prstGeom prst="rect">
            <a:avLst/>
          </a:prstGeom>
        </p:spPr>
      </p:pic>
    </p:spTree>
    <p:custDataLst>
      <p:tags r:id="rId3"/>
    </p:custDataLst>
  </p:cSld>
  <p:clrMapOvr>
    <a:overrideClrMapping bg1="lt1" tx1="dk1" bg2="lt2" tx2="dk2" accent1="accent1" accent2="accent2" accent3="accent3" accent4="accent4" accent5="accent5" accent6="accent6" hlink="hlink" folHlink="folHlink"/>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37"/>
                                        </p:tgtEl>
                                        <p:attrNameLst>
                                          <p:attrName>style.visibility</p:attrName>
                                        </p:attrNameLst>
                                      </p:cBhvr>
                                      <p:to>
                                        <p:strVal val="visible"/>
                                      </p:to>
                                    </p:set>
                                    <p:animEffect transition="in" filter="wipe(down)">
                                      <p:cBhvr>
                                        <p:cTn id="15" dur="500"/>
                                        <p:tgtEl>
                                          <p:spTgt spid="37"/>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49"/>
                                        </p:tgtEl>
                                        <p:attrNameLst>
                                          <p:attrName>style.visibility</p:attrName>
                                        </p:attrNameLst>
                                      </p:cBhvr>
                                      <p:to>
                                        <p:strVal val="visible"/>
                                      </p:to>
                                    </p:set>
                                    <p:animEffect transition="in" filter="wipe(down)">
                                      <p:cBhvr>
                                        <p:cTn id="18" dur="500"/>
                                        <p:tgtEl>
                                          <p:spTgt spid="49"/>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wipe(down)">
                                      <p:cBhvr>
                                        <p:cTn id="21" dur="500"/>
                                        <p:tgtEl>
                                          <p:spTgt spid="7"/>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down)">
                                      <p:cBhvr>
                                        <p:cTn id="24" dur="500"/>
                                        <p:tgtEl>
                                          <p:spTgt spid="8"/>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down)">
                                      <p:cBhvr>
                                        <p:cTn id="27" dur="500"/>
                                        <p:tgtEl>
                                          <p:spTgt spid="10"/>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wipe(down)">
                                      <p:cBhvr>
                                        <p:cTn id="30" dur="500"/>
                                        <p:tgtEl>
                                          <p:spTgt spid="11"/>
                                        </p:tgtEl>
                                      </p:cBhvr>
                                    </p:animEffect>
                                  </p:childTnLst>
                                </p:cTn>
                              </p:par>
                              <p:par>
                                <p:cTn id="31" presetID="22" presetClass="entr" presetSubtype="4"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wipe(down)">
                                      <p:cBhvr>
                                        <p:cTn id="33" dur="500"/>
                                        <p:tgtEl>
                                          <p:spTgt spid="12"/>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wipe(down)">
                                      <p:cBhvr>
                                        <p:cTn id="36" dur="500"/>
                                        <p:tgtEl>
                                          <p:spTgt spid="14"/>
                                        </p:tgtEl>
                                      </p:cBhvr>
                                    </p:animEffect>
                                  </p:childTnLst>
                                </p:cTn>
                              </p:par>
                              <p:par>
                                <p:cTn id="37" presetID="22" presetClass="entr" presetSubtype="4" fill="hold" nodeType="with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wipe(down)">
                                      <p:cBhvr>
                                        <p:cTn id="39" dur="500"/>
                                        <p:tgtEl>
                                          <p:spTgt spid="20"/>
                                        </p:tgtEl>
                                      </p:cBhvr>
                                    </p:animEffect>
                                  </p:childTnLst>
                                </p:cTn>
                              </p:par>
                              <p:par>
                                <p:cTn id="40" presetID="22" presetClass="entr" presetSubtype="4" fill="hold" nodeType="with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wipe(down)">
                                      <p:cBhvr>
                                        <p:cTn id="4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3" grpId="0"/>
      <p:bldP spid="37" grpId="0"/>
      <p:bldP spid="49" grpId="0" bldLvl="0" animBg="1"/>
      <p:bldP spid="7" grpId="0"/>
      <p:bldP spid="8" grpId="0"/>
      <p:bldP spid="10" grpId="0" bldLvl="0" animBg="1"/>
      <p:bldP spid="11" grpId="0" bldLvl="0" animBg="1"/>
      <p:bldP spid="12" grpId="0"/>
      <p:bldP spid="14" grpId="0" bldLvl="0" animBg="1"/>
      <p:bldP spid="3" grpId="1"/>
      <p:bldP spid="37" grpId="1"/>
      <p:bldP spid="49" grpId="1" animBg="1"/>
      <p:bldP spid="7" grpId="1"/>
      <p:bldP spid="8" grpId="1"/>
      <p:bldP spid="10" grpId="1" animBg="1"/>
      <p:bldP spid="11" grpId="1" animBg="1"/>
      <p:bldP spid="12" grpId="1"/>
      <p:bldP spid="14" grpId="1"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4"/>
          <p:cNvSpPr txBox="1"/>
          <p:nvPr/>
        </p:nvSpPr>
        <p:spPr>
          <a:xfrm>
            <a:off x="-72390" y="-311785"/>
            <a:ext cx="11295380" cy="922020"/>
          </a:xfrm>
          <a:prstGeom prst="rect">
            <a:avLst/>
          </a:prstGeom>
          <a:noFill/>
        </p:spPr>
        <p:txBody>
          <a:bodyPr wrap="square" rtlCol="0">
            <a:spAutoFit/>
          </a:bodyPr>
          <a:p>
            <a:pPr>
              <a:lnSpc>
                <a:spcPct val="150000"/>
              </a:lnSpc>
            </a:pPr>
            <a:r>
              <a:rPr lang="zh-CN" altLang="en-US" sz="3600" b="1" dirty="0" smtClean="0">
                <a:solidFill>
                  <a:srgbClr val="FFC000"/>
                </a:solidFill>
                <a:latin typeface="微软雅黑" panose="020B0503020204020204" charset="-122"/>
                <a:ea typeface="微软雅黑" panose="020B0503020204020204" charset="-122"/>
                <a:cs typeface="微软雅黑" panose="020B0503020204020204" charset="-122"/>
              </a:rPr>
              <a:t>小面阵红外热成像模组与智能手机测温附件</a:t>
            </a:r>
            <a:endParaRPr lang="zh-CN" altLang="en-US" sz="3600" b="1" dirty="0" smtClean="0">
              <a:solidFill>
                <a:srgbClr val="FFC000"/>
              </a:solidFill>
              <a:latin typeface="微软雅黑" panose="020B0503020204020204" charset="-122"/>
              <a:ea typeface="微软雅黑" panose="020B0503020204020204" charset="-122"/>
              <a:cs typeface="微软雅黑" panose="020B0503020204020204" charset="-122"/>
            </a:endParaRPr>
          </a:p>
        </p:txBody>
      </p:sp>
      <p:sp>
        <p:nvSpPr>
          <p:cNvPr id="3" name="文本框 2"/>
          <p:cNvSpPr txBox="1"/>
          <p:nvPr/>
        </p:nvSpPr>
        <p:spPr>
          <a:xfrm>
            <a:off x="0" y="470535"/>
            <a:ext cx="12059285" cy="1014730"/>
          </a:xfrm>
          <a:prstGeom prst="rect">
            <a:avLst/>
          </a:prstGeom>
          <a:noFill/>
        </p:spPr>
        <p:txBody>
          <a:bodyPr wrap="square" rtlCol="0">
            <a:spAutoFit/>
          </a:bodyPr>
          <a:p>
            <a:r>
              <a:rPr lang="en-US" altLang="zh-CN" sz="2000">
                <a:solidFill>
                  <a:schemeClr val="bg1"/>
                </a:solidFill>
                <a:latin typeface="宋体" panose="02010600030101010101" pitchFamily="2" charset="-122"/>
                <a:ea typeface="宋体" panose="02010600030101010101" pitchFamily="2" charset="-122"/>
                <a:cs typeface="宋体" panose="02010600030101010101" pitchFamily="2" charset="-122"/>
              </a:rPr>
              <a:t>    </a:t>
            </a:r>
            <a:r>
              <a:rPr lang="zh-CN" altLang="en-US" sz="2000">
                <a:solidFill>
                  <a:schemeClr val="bg1"/>
                </a:solidFill>
                <a:latin typeface="宋体" panose="02010600030101010101" pitchFamily="2" charset="-122"/>
                <a:ea typeface="宋体" panose="02010600030101010101" pitchFamily="2" charset="-122"/>
                <a:cs typeface="宋体" panose="02010600030101010101" pitchFamily="2" charset="-122"/>
              </a:rPr>
              <a:t>红外测温技术能够实现较远距离、非接触的体温检测，与传统测温手段相比减少人员接触，相对安全便捷。在应对新型冠状病毒（“COVID-19”）感染的肺炎疫情中，红外测温技术被大量用于交通枢纽、商超小区的人员体温检测、疑似患者排查工作中，对控制疫情提供了重要的防控手段</a:t>
            </a:r>
            <a:r>
              <a:rPr lang="zh-CN" altLang="en-US" sz="2000">
                <a:solidFill>
                  <a:schemeClr val="bg1"/>
                </a:solidFill>
                <a:latin typeface="宋体" panose="02010600030101010101" pitchFamily="2" charset="-122"/>
                <a:ea typeface="宋体" panose="02010600030101010101" pitchFamily="2" charset="-122"/>
                <a:cs typeface="宋体" panose="02010600030101010101" pitchFamily="2" charset="-122"/>
              </a:rPr>
              <a:t>。</a:t>
            </a:r>
            <a:endParaRPr lang="zh-CN" altLang="en-US" sz="2000">
              <a:solidFill>
                <a:schemeClr val="bg1"/>
              </a:solidFill>
              <a:latin typeface="宋体" panose="02010600030101010101" pitchFamily="2" charset="-122"/>
              <a:ea typeface="宋体" panose="02010600030101010101" pitchFamily="2" charset="-122"/>
              <a:cs typeface="宋体" panose="02010600030101010101" pitchFamily="2" charset="-122"/>
            </a:endParaRPr>
          </a:p>
        </p:txBody>
      </p:sp>
      <p:sp>
        <p:nvSpPr>
          <p:cNvPr id="37" name="文本框 36"/>
          <p:cNvSpPr txBox="1"/>
          <p:nvPr/>
        </p:nvSpPr>
        <p:spPr>
          <a:xfrm>
            <a:off x="1280478" y="3879850"/>
            <a:ext cx="3808095" cy="398780"/>
          </a:xfrm>
          <a:prstGeom prst="rect">
            <a:avLst/>
          </a:prstGeom>
          <a:noFill/>
        </p:spPr>
        <p:txBody>
          <a:bodyPr wrap="square" rtlCol="0">
            <a:spAutoFit/>
          </a:bodyPr>
          <a:p>
            <a:pPr algn="ctr">
              <a:buClrTx/>
              <a:buSzTx/>
              <a:buFontTx/>
            </a:pPr>
            <a:r>
              <a:rPr lang="zh-CN" altLang="en-US" sz="2000" b="1" dirty="0" smtClean="0">
                <a:solidFill>
                  <a:srgbClr val="4FCEFF"/>
                </a:solidFill>
                <a:latin typeface="微软雅黑" panose="020B0503020204020204" charset="-122"/>
                <a:ea typeface="微软雅黑" panose="020B0503020204020204" charset="-122"/>
                <a:sym typeface="+mn-ea"/>
              </a:rPr>
              <a:t>关键技术</a:t>
            </a:r>
            <a:endParaRPr lang="zh-CN" altLang="en-US" sz="2000" b="1" dirty="0" smtClean="0">
              <a:solidFill>
                <a:srgbClr val="4FCEFF"/>
              </a:solidFill>
              <a:latin typeface="微软雅黑" panose="020B0503020204020204" charset="-122"/>
              <a:ea typeface="微软雅黑" panose="020B0503020204020204" charset="-122"/>
              <a:sym typeface="+mn-ea"/>
            </a:endParaRPr>
          </a:p>
        </p:txBody>
      </p:sp>
      <p:sp>
        <p:nvSpPr>
          <p:cNvPr id="49" name="文本框 48"/>
          <p:cNvSpPr txBox="1"/>
          <p:nvPr/>
        </p:nvSpPr>
        <p:spPr>
          <a:xfrm>
            <a:off x="845820" y="4283075"/>
            <a:ext cx="4677410" cy="1198880"/>
          </a:xfrm>
          <a:prstGeom prst="rect">
            <a:avLst/>
          </a:prstGeom>
          <a:noFill/>
          <a:ln w="12700" cmpd="sng">
            <a:solidFill>
              <a:srgbClr val="4FCEFF"/>
            </a:solidFill>
            <a:prstDash val="solid"/>
          </a:ln>
        </p:spPr>
        <p:txBody>
          <a:bodyPr wrap="square" rtlCol="0">
            <a:spAutoFit/>
          </a:bodyPr>
          <a:p>
            <a:pPr marL="285750" indent="-285750" algn="l">
              <a:buClrTx/>
              <a:buSzTx/>
              <a:buFont typeface="Wingdings" panose="05000000000000000000" charset="0"/>
              <a:buChar char="p"/>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度红外测温仪二维插值与图像增强；</a:t>
            </a: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lgn="l">
              <a:buClrTx/>
              <a:buSzTx/>
              <a:buFont typeface="Wingdings" panose="05000000000000000000" charset="0"/>
              <a:buChar char="p"/>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超低功耗控制与微能量收集应用；</a:t>
            </a: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lgn="l">
              <a:buClrTx/>
              <a:buSzTx/>
              <a:buFont typeface="Wingdings" panose="05000000000000000000" charset="0"/>
              <a:buChar char="p"/>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Android 音频接口通信技术；</a:t>
            </a: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lgn="l">
              <a:buClrTx/>
              <a:buSzTx/>
              <a:buFont typeface="Wingdings" panose="05000000000000000000" charset="0"/>
              <a:buChar char="p"/>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红外温度传感器芯片集成与软硬件设计。</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8" name="文本框 7"/>
          <p:cNvSpPr txBox="1"/>
          <p:nvPr/>
        </p:nvSpPr>
        <p:spPr>
          <a:xfrm>
            <a:off x="1857693" y="5495925"/>
            <a:ext cx="2633345" cy="398780"/>
          </a:xfrm>
          <a:prstGeom prst="rect">
            <a:avLst/>
          </a:prstGeom>
          <a:noFill/>
        </p:spPr>
        <p:txBody>
          <a:bodyPr wrap="square" rtlCol="0">
            <a:spAutoFit/>
          </a:bodyPr>
          <a:p>
            <a:pPr algn="ctr">
              <a:buClrTx/>
              <a:buSzTx/>
              <a:buFontTx/>
            </a:pPr>
            <a:r>
              <a:rPr lang="zh-CN" altLang="en-US" sz="2000" b="1" dirty="0" smtClean="0">
                <a:solidFill>
                  <a:srgbClr val="4FCEFF"/>
                </a:solidFill>
                <a:latin typeface="微软雅黑" panose="020B0503020204020204" charset="-122"/>
                <a:ea typeface="微软雅黑" panose="020B0503020204020204" charset="-122"/>
                <a:sym typeface="+mn-ea"/>
              </a:rPr>
              <a:t>应用场景</a:t>
            </a:r>
            <a:endParaRPr lang="zh-CN" altLang="en-US" sz="2000" b="1" dirty="0" smtClean="0">
              <a:solidFill>
                <a:srgbClr val="4FCEFF"/>
              </a:solidFill>
              <a:latin typeface="微软雅黑" panose="020B0503020204020204" charset="-122"/>
              <a:ea typeface="微软雅黑" panose="020B0503020204020204" charset="-122"/>
              <a:sym typeface="+mn-ea"/>
            </a:endParaRPr>
          </a:p>
        </p:txBody>
      </p:sp>
      <p:sp>
        <p:nvSpPr>
          <p:cNvPr id="10" name="文本框 9"/>
          <p:cNvSpPr txBox="1"/>
          <p:nvPr/>
        </p:nvSpPr>
        <p:spPr>
          <a:xfrm>
            <a:off x="835660" y="5878830"/>
            <a:ext cx="4677410" cy="922020"/>
          </a:xfrm>
          <a:prstGeom prst="rect">
            <a:avLst/>
          </a:prstGeom>
          <a:noFill/>
          <a:ln w="12700" cmpd="sng">
            <a:solidFill>
              <a:srgbClr val="4FCEFF"/>
            </a:solidFill>
            <a:prstDash val="solid"/>
          </a:ln>
        </p:spPr>
        <p:txBody>
          <a:bodyPr wrap="square" rtlCol="0">
            <a:spAutoFit/>
          </a:bodyPr>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体温检测、防火系统、智能照明、</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智能楼宇环境监测、安防生物识别</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供暖施工、车辆座位占用</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11" name="右箭头 10"/>
          <p:cNvSpPr/>
          <p:nvPr/>
        </p:nvSpPr>
        <p:spPr>
          <a:xfrm>
            <a:off x="6249035" y="3908425"/>
            <a:ext cx="1338580" cy="506095"/>
          </a:xfrm>
          <a:prstGeom prst="rightArrow">
            <a:avLst/>
          </a:prstGeom>
          <a:solidFill>
            <a:srgbClr val="10CF9B"/>
          </a:solidFill>
        </p:spPr>
        <p:style>
          <a:lnRef idx="2">
            <a:schemeClr val="accent4">
              <a:shade val="50000"/>
            </a:schemeClr>
          </a:lnRef>
          <a:fillRef idx="1">
            <a:schemeClr val="accent4"/>
          </a:fillRef>
          <a:effectRef idx="0">
            <a:schemeClr val="accent4"/>
          </a:effectRef>
          <a:fontRef idx="minor">
            <a:schemeClr val="lt1"/>
          </a:fontRef>
        </p:style>
        <p:txBody>
          <a:bodyPr rtlCol="0" anchor="ctr"/>
          <a:p>
            <a:pPr algn="ctr"/>
            <a:endParaRPr lang="zh-CN" altLang="en-US"/>
          </a:p>
        </p:txBody>
      </p:sp>
      <p:sp>
        <p:nvSpPr>
          <p:cNvPr id="12" name="文本框 11"/>
          <p:cNvSpPr txBox="1"/>
          <p:nvPr/>
        </p:nvSpPr>
        <p:spPr>
          <a:xfrm>
            <a:off x="5956300" y="3395345"/>
            <a:ext cx="1736090" cy="398780"/>
          </a:xfrm>
          <a:prstGeom prst="rect">
            <a:avLst/>
          </a:prstGeom>
          <a:noFill/>
        </p:spPr>
        <p:txBody>
          <a:bodyPr wrap="square" rtlCol="0">
            <a:spAutoFit/>
          </a:bodyPr>
          <a:p>
            <a:pPr algn="ctr"/>
            <a:r>
              <a:rPr lang="zh-CN" altLang="en-US" sz="2000">
                <a:solidFill>
                  <a:schemeClr val="bg1"/>
                </a:solidFill>
                <a:latin typeface="微软雅黑" panose="020B0503020204020204" charset="-122"/>
                <a:ea typeface="微软雅黑" panose="020B0503020204020204" charset="-122"/>
              </a:rPr>
              <a:t>功能</a:t>
            </a:r>
            <a:r>
              <a:rPr lang="en-US" altLang="zh-CN" sz="2000">
                <a:solidFill>
                  <a:schemeClr val="bg1"/>
                </a:solidFill>
                <a:latin typeface="微软雅黑" panose="020B0503020204020204" charset="-122"/>
                <a:ea typeface="微软雅黑" panose="020B0503020204020204" charset="-122"/>
              </a:rPr>
              <a:t>/</a:t>
            </a:r>
            <a:r>
              <a:rPr lang="zh-CN" altLang="en-US" sz="2000">
                <a:solidFill>
                  <a:schemeClr val="bg1"/>
                </a:solidFill>
                <a:latin typeface="微软雅黑" panose="020B0503020204020204" charset="-122"/>
                <a:ea typeface="微软雅黑" panose="020B0503020204020204" charset="-122"/>
              </a:rPr>
              <a:t>性能</a:t>
            </a:r>
            <a:endParaRPr lang="zh-CN" altLang="en-US" sz="2000">
              <a:solidFill>
                <a:schemeClr val="bg1"/>
              </a:solidFill>
              <a:latin typeface="微软雅黑" panose="020B0503020204020204" charset="-122"/>
              <a:ea typeface="微软雅黑" panose="020B0503020204020204" charset="-122"/>
            </a:endParaRPr>
          </a:p>
        </p:txBody>
      </p:sp>
      <p:sp>
        <p:nvSpPr>
          <p:cNvPr id="19" name="文本框 18"/>
          <p:cNvSpPr txBox="1"/>
          <p:nvPr/>
        </p:nvSpPr>
        <p:spPr>
          <a:xfrm>
            <a:off x="7894955" y="1725295"/>
            <a:ext cx="4164330" cy="4707890"/>
          </a:xfrm>
          <a:prstGeom prst="rect">
            <a:avLst/>
          </a:prstGeom>
          <a:noFill/>
          <a:ln w="12700" cmpd="sng">
            <a:solidFill>
              <a:srgbClr val="4FCEFF"/>
            </a:solidFill>
            <a:prstDash val="solid"/>
          </a:ln>
        </p:spPr>
        <p:txBody>
          <a:bodyPr wrap="square" rtlCol="0">
            <a:spAutoFit/>
          </a:bodyPr>
          <a:p>
            <a:pPr marL="285750" indent="-285750" algn="l">
              <a:buClrTx/>
              <a:buSzTx/>
              <a:buFont typeface="Wingdings" panose="05000000000000000000" charset="0"/>
              <a:buChar char="p"/>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小面阵红外温度传感器像素点数：</a:t>
            </a:r>
            <a:r>
              <a:rPr lang="zh-CN" altLang="en-US" sz="2000">
                <a:solidFill>
                  <a:srgbClr val="FF0000"/>
                </a:solidFill>
                <a:latin typeface="微软雅黑" panose="020B0503020204020204" charset="-122"/>
                <a:ea typeface="微软雅黑" panose="020B0503020204020204" charset="-122"/>
                <a:cs typeface="微软雅黑" panose="020B0503020204020204" charset="-122"/>
                <a:sym typeface="+mn-ea"/>
              </a:rPr>
              <a:t>32×24</a:t>
            </a: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lgn="l">
              <a:buClrTx/>
              <a:buSzTx/>
              <a:buFont typeface="Wingdings" panose="05000000000000000000" charset="0"/>
              <a:buChar char="p"/>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测温精度：</a:t>
            </a:r>
            <a:r>
              <a:rPr lang="zh-CN" altLang="en-US" sz="2000">
                <a:solidFill>
                  <a:srgbClr val="FF0000"/>
                </a:solidFill>
                <a:latin typeface="微软雅黑" panose="020B0503020204020204" charset="-122"/>
                <a:ea typeface="微软雅黑" panose="020B0503020204020204" charset="-122"/>
                <a:cs typeface="微软雅黑" panose="020B0503020204020204" charset="-122"/>
                <a:sym typeface="+mn-ea"/>
              </a:rPr>
              <a:t>±1℃；</a:t>
            </a: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lgn="l">
              <a:buClrTx/>
              <a:buSzTx/>
              <a:buFont typeface="Wingdings" panose="05000000000000000000" charset="0"/>
              <a:buChar char="p"/>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探测温度范围</a:t>
            </a:r>
            <a:r>
              <a:rPr lang="zh-CN" altLang="en-US" sz="2000">
                <a:solidFill>
                  <a:srgbClr val="FF0000"/>
                </a:solidFill>
                <a:latin typeface="微软雅黑" panose="020B0503020204020204" charset="-122"/>
                <a:ea typeface="微软雅黑" panose="020B0503020204020204" charset="-122"/>
                <a:cs typeface="微软雅黑" panose="020B0503020204020204" charset="-122"/>
                <a:sym typeface="+mn-ea"/>
              </a:rPr>
              <a:t>40~300℃</a:t>
            </a: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lgn="l">
              <a:buClrTx/>
              <a:buSzTx/>
              <a:buFont typeface="Wingdings" panose="05000000000000000000" charset="0"/>
              <a:buChar char="p"/>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工作温度范围：</a:t>
            </a:r>
            <a:r>
              <a:rPr lang="zh-CN" altLang="en-US" sz="2000">
                <a:solidFill>
                  <a:srgbClr val="FF0000"/>
                </a:solidFill>
                <a:latin typeface="微软雅黑" panose="020B0503020204020204" charset="-122"/>
                <a:ea typeface="微软雅黑" panose="020B0503020204020204" charset="-122"/>
                <a:cs typeface="微软雅黑" panose="020B0503020204020204" charset="-122"/>
                <a:sym typeface="+mn-ea"/>
              </a:rPr>
              <a:t>-40~85℃</a:t>
            </a: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，可在严苛的环境中部署</a:t>
            </a: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lgn="l">
              <a:buClrTx/>
              <a:buSzTx/>
              <a:buFont typeface="Wingdings" panose="05000000000000000000" charset="0"/>
              <a:buChar char="p"/>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探测距离</a:t>
            </a:r>
            <a:r>
              <a:rPr lang="zh-CN" altLang="en-US" sz="2000">
                <a:solidFill>
                  <a:srgbClr val="FF0000"/>
                </a:solidFill>
                <a:latin typeface="微软雅黑" panose="020B0503020204020204" charset="-122"/>
                <a:ea typeface="微软雅黑" panose="020B0503020204020204" charset="-122"/>
                <a:cs typeface="微软雅黑" panose="020B0503020204020204" charset="-122"/>
                <a:sym typeface="+mn-ea"/>
              </a:rPr>
              <a:t>：0~10米</a:t>
            </a: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lgn="l">
              <a:buClrTx/>
              <a:buSzTx/>
              <a:buFont typeface="Wingdings" panose="05000000000000000000" charset="0"/>
              <a:buChar char="p"/>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视场角（水平视角×垂直视角）：55°×35°（角度小，适合远距离测量），110°×75°（角度大，适合近距离测量）</a:t>
            </a: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lgn="l">
              <a:buClrTx/>
              <a:buSzTx/>
              <a:buFont typeface="Wingdings" panose="05000000000000000000" charset="0"/>
              <a:buChar char="p"/>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不需要根据特定温度要求进行重新校准，不需要频繁重新校准，确保连续监测</a:t>
            </a: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lgn="l">
              <a:buClrTx/>
              <a:buSzTx/>
              <a:buFont typeface="Wingdings" panose="05000000000000000000" charset="0"/>
              <a:buChar char="p"/>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提供串口、</a:t>
            </a:r>
            <a:r>
              <a:rPr lang="zh-CN" altLang="en-US" sz="2000">
                <a:solidFill>
                  <a:srgbClr val="FF0000"/>
                </a:solidFill>
                <a:latin typeface="微软雅黑" panose="020B0503020204020204" charset="-122"/>
                <a:ea typeface="微软雅黑" panose="020B0503020204020204" charset="-122"/>
                <a:cs typeface="微软雅黑" panose="020B0503020204020204" charset="-122"/>
                <a:sym typeface="+mn-ea"/>
              </a:rPr>
              <a:t>I2C、USB</a:t>
            </a: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等多种通信接口方案。</a:t>
            </a: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p:txBody>
      </p:sp>
      <p:pic>
        <p:nvPicPr>
          <p:cNvPr id="20" name="图片 19"/>
          <p:cNvPicPr>
            <a:picLocks noChangeAspect="1"/>
          </p:cNvPicPr>
          <p:nvPr/>
        </p:nvPicPr>
        <p:blipFill>
          <a:blip r:embed="rId1"/>
          <a:stretch>
            <a:fillRect/>
          </a:stretch>
        </p:blipFill>
        <p:spPr>
          <a:xfrm>
            <a:off x="968693" y="1659255"/>
            <a:ext cx="4299585" cy="1826260"/>
          </a:xfrm>
          <a:prstGeom prst="rect">
            <a:avLst/>
          </a:prstGeom>
        </p:spPr>
      </p:pic>
      <p:sp>
        <p:nvSpPr>
          <p:cNvPr id="21" name="文本框 20"/>
          <p:cNvSpPr txBox="1"/>
          <p:nvPr/>
        </p:nvSpPr>
        <p:spPr>
          <a:xfrm>
            <a:off x="1538605" y="3485515"/>
            <a:ext cx="3159760" cy="337185"/>
          </a:xfrm>
          <a:prstGeom prst="rect">
            <a:avLst/>
          </a:prstGeom>
          <a:noFill/>
        </p:spPr>
        <p:txBody>
          <a:bodyPr wrap="square" rtlCol="0">
            <a:spAutoFit/>
          </a:bodyPr>
          <a:p>
            <a:pPr algn="ctr"/>
            <a:r>
              <a:rPr lang="zh-CN" altLang="en-US" sz="1600">
                <a:solidFill>
                  <a:sysClr val="window" lastClr="FFFFFF"/>
                </a:solidFill>
                <a:ea typeface="宋体" panose="02010600030101010101" pitchFamily="2" charset="-122"/>
              </a:rPr>
              <a:t>红外热成像智能手机测温附件</a:t>
            </a:r>
            <a:endParaRPr lang="zh-CN" altLang="en-US" sz="1600">
              <a:solidFill>
                <a:sysClr val="window" lastClr="FFFFFF"/>
              </a:solidFill>
              <a:latin typeface="微软雅黑" panose="020B0503020204020204" charset="-122"/>
              <a:ea typeface="宋体" panose="02010600030101010101" pitchFamily="2" charset="-122"/>
              <a:cs typeface="微软雅黑" panose="020B0503020204020204" charset="-122"/>
            </a:endParaRPr>
          </a:p>
        </p:txBody>
      </p:sp>
    </p:spTree>
    <p:custDataLst>
      <p:tags r:id="rId2"/>
    </p:custData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37"/>
                                        </p:tgtEl>
                                        <p:attrNameLst>
                                          <p:attrName>style.visibility</p:attrName>
                                        </p:attrNameLst>
                                      </p:cBhvr>
                                      <p:to>
                                        <p:strVal val="visible"/>
                                      </p:to>
                                    </p:set>
                                    <p:animEffect transition="in" filter="wipe(down)">
                                      <p:cBhvr>
                                        <p:cTn id="15" dur="500"/>
                                        <p:tgtEl>
                                          <p:spTgt spid="37"/>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49"/>
                                        </p:tgtEl>
                                        <p:attrNameLst>
                                          <p:attrName>style.visibility</p:attrName>
                                        </p:attrNameLst>
                                      </p:cBhvr>
                                      <p:to>
                                        <p:strVal val="visible"/>
                                      </p:to>
                                    </p:set>
                                    <p:animEffect transition="in" filter="wipe(down)">
                                      <p:cBhvr>
                                        <p:cTn id="18" dur="500"/>
                                        <p:tgtEl>
                                          <p:spTgt spid="49"/>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down)">
                                      <p:cBhvr>
                                        <p:cTn id="21" dur="500"/>
                                        <p:tgtEl>
                                          <p:spTgt spid="8"/>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wipe(down)">
                                      <p:cBhvr>
                                        <p:cTn id="24" dur="500"/>
                                        <p:tgtEl>
                                          <p:spTgt spid="10"/>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wipe(down)">
                                      <p:cBhvr>
                                        <p:cTn id="27" dur="500"/>
                                        <p:tgtEl>
                                          <p:spTgt spid="11"/>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wipe(down)">
                                      <p:cBhvr>
                                        <p:cTn id="30" dur="500"/>
                                        <p:tgtEl>
                                          <p:spTgt spid="12"/>
                                        </p:tgtEl>
                                      </p:cBhvr>
                                    </p:animEffect>
                                  </p:childTnLst>
                                </p:cTn>
                              </p:par>
                              <p:par>
                                <p:cTn id="31" presetID="22" presetClass="entr" presetSubtype="4"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wipe(down)">
                                      <p:cBhvr>
                                        <p:cTn id="33" dur="500"/>
                                        <p:tgtEl>
                                          <p:spTgt spid="19"/>
                                        </p:tgtEl>
                                      </p:cBhvr>
                                    </p:animEffect>
                                  </p:childTnLst>
                                </p:cTn>
                              </p:par>
                              <p:par>
                                <p:cTn id="34" presetID="22" presetClass="entr" presetSubtype="4" fill="hold" nodeType="with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wipe(down)">
                                      <p:cBhvr>
                                        <p:cTn id="36" dur="500"/>
                                        <p:tgtEl>
                                          <p:spTgt spid="20"/>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wipe(down)">
                                      <p:cBhvr>
                                        <p:cTn id="39"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3" grpId="0"/>
      <p:bldP spid="37" grpId="0"/>
      <p:bldP spid="49" grpId="0" bldLvl="0" animBg="1"/>
      <p:bldP spid="8" grpId="0"/>
      <p:bldP spid="10" grpId="0" bldLvl="0" animBg="1"/>
      <p:bldP spid="11" grpId="0" bldLvl="0" animBg="1"/>
      <p:bldP spid="12" grpId="0"/>
      <p:bldP spid="19" grpId="0" bldLvl="0" animBg="1"/>
      <p:bldP spid="21" grpId="0"/>
      <p:bldP spid="3" grpId="1"/>
      <p:bldP spid="37" grpId="1"/>
      <p:bldP spid="49" grpId="1" animBg="1"/>
      <p:bldP spid="8" grpId="1"/>
      <p:bldP spid="10" grpId="1" animBg="1"/>
      <p:bldP spid="11" grpId="1" animBg="1"/>
      <p:bldP spid="12" grpId="1"/>
      <p:bldP spid="19" grpId="1" animBg="1"/>
      <p:bldP spid="21" grpId="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4"/>
          <p:cNvSpPr txBox="1"/>
          <p:nvPr/>
        </p:nvSpPr>
        <p:spPr>
          <a:xfrm>
            <a:off x="-100965" y="-311785"/>
            <a:ext cx="11295380" cy="922020"/>
          </a:xfrm>
          <a:prstGeom prst="rect">
            <a:avLst/>
          </a:prstGeom>
          <a:noFill/>
        </p:spPr>
        <p:txBody>
          <a:bodyPr wrap="square" rtlCol="0">
            <a:spAutoFit/>
          </a:bodyPr>
          <a:p>
            <a:pPr>
              <a:lnSpc>
                <a:spcPct val="150000"/>
              </a:lnSpc>
            </a:pPr>
            <a:r>
              <a:rPr lang="zh-CN" altLang="en-US" sz="3600" b="1" dirty="0" smtClean="0">
                <a:solidFill>
                  <a:srgbClr val="FFC000"/>
                </a:solidFill>
                <a:latin typeface="微软雅黑" panose="020B0503020204020204" charset="-122"/>
                <a:ea typeface="微软雅黑" panose="020B0503020204020204" charset="-122"/>
                <a:cs typeface="微软雅黑" panose="020B0503020204020204" charset="-122"/>
              </a:rPr>
              <a:t>机器视觉</a:t>
            </a:r>
            <a:r>
              <a:rPr lang="en-US" altLang="zh-CN" sz="3600" b="1" dirty="0" smtClean="0">
                <a:solidFill>
                  <a:srgbClr val="FFC000"/>
                </a:solidFill>
                <a:latin typeface="微软雅黑" panose="020B0503020204020204" charset="-122"/>
                <a:ea typeface="微软雅黑" panose="020B0503020204020204" charset="-122"/>
                <a:cs typeface="微软雅黑" panose="020B0503020204020204" charset="-122"/>
              </a:rPr>
              <a:t>TOF</a:t>
            </a:r>
            <a:r>
              <a:rPr lang="zh-CN" altLang="en-US" sz="3600" b="1" dirty="0" smtClean="0">
                <a:solidFill>
                  <a:srgbClr val="FFC000"/>
                </a:solidFill>
                <a:latin typeface="微软雅黑" panose="020B0503020204020204" charset="-122"/>
                <a:ea typeface="微软雅黑" panose="020B0503020204020204" charset="-122"/>
                <a:cs typeface="微软雅黑" panose="020B0503020204020204" charset="-122"/>
              </a:rPr>
              <a:t>模组</a:t>
            </a:r>
            <a:endParaRPr lang="zh-CN" altLang="en-US" sz="3600" b="1" dirty="0" smtClean="0">
              <a:solidFill>
                <a:srgbClr val="FFC000"/>
              </a:solidFill>
              <a:latin typeface="微软雅黑" panose="020B0503020204020204" charset="-122"/>
              <a:ea typeface="微软雅黑" panose="020B0503020204020204" charset="-122"/>
              <a:cs typeface="微软雅黑" panose="020B0503020204020204" charset="-122"/>
            </a:endParaRPr>
          </a:p>
        </p:txBody>
      </p:sp>
      <p:sp>
        <p:nvSpPr>
          <p:cNvPr id="3" name="文本框 2"/>
          <p:cNvSpPr txBox="1"/>
          <p:nvPr/>
        </p:nvSpPr>
        <p:spPr>
          <a:xfrm>
            <a:off x="0" y="572135"/>
            <a:ext cx="11301730" cy="706755"/>
          </a:xfrm>
          <a:prstGeom prst="rect">
            <a:avLst/>
          </a:prstGeom>
          <a:noFill/>
        </p:spPr>
        <p:txBody>
          <a:bodyPr wrap="square" rtlCol="0">
            <a:spAutoFit/>
          </a:bodyPr>
          <a:p>
            <a:r>
              <a:rPr lang="en-US" altLang="zh-CN" sz="2000">
                <a:solidFill>
                  <a:schemeClr val="bg1"/>
                </a:solidFill>
                <a:latin typeface="宋体" panose="02010600030101010101" pitchFamily="2" charset="-122"/>
                <a:ea typeface="宋体" panose="02010600030101010101" pitchFamily="2" charset="-122"/>
                <a:cs typeface="宋体" panose="02010600030101010101" pitchFamily="2" charset="-122"/>
              </a:rPr>
              <a:t>    </a:t>
            </a:r>
            <a:r>
              <a:rPr lang="zh-CN" altLang="en-US" sz="2000">
                <a:solidFill>
                  <a:schemeClr val="bg1"/>
                </a:solidFill>
                <a:latin typeface="宋体" panose="02010600030101010101" pitchFamily="2" charset="-122"/>
                <a:ea typeface="宋体" panose="02010600030101010101" pitchFamily="2" charset="-122"/>
                <a:cs typeface="宋体" panose="02010600030101010101" pitchFamily="2" charset="-122"/>
              </a:rPr>
              <a:t>TOF技术目前主流的3D机器视觉技术之一，TOF是Time of Flight的缩写，又称飞行时间法3D成像。</a:t>
            </a:r>
            <a:endParaRPr lang="zh-CN" altLang="en-US" sz="2000">
              <a:solidFill>
                <a:schemeClr val="bg1"/>
              </a:solidFill>
              <a:latin typeface="宋体" panose="02010600030101010101" pitchFamily="2" charset="-122"/>
              <a:ea typeface="宋体" panose="02010600030101010101" pitchFamily="2" charset="-122"/>
              <a:cs typeface="宋体" panose="02010600030101010101" pitchFamily="2" charset="-122"/>
            </a:endParaRPr>
          </a:p>
        </p:txBody>
      </p:sp>
      <p:sp>
        <p:nvSpPr>
          <p:cNvPr id="37" name="文本框 36"/>
          <p:cNvSpPr txBox="1"/>
          <p:nvPr/>
        </p:nvSpPr>
        <p:spPr>
          <a:xfrm>
            <a:off x="1244600" y="4129405"/>
            <a:ext cx="3808095" cy="398780"/>
          </a:xfrm>
          <a:prstGeom prst="rect">
            <a:avLst/>
          </a:prstGeom>
          <a:noFill/>
        </p:spPr>
        <p:txBody>
          <a:bodyPr wrap="square" rtlCol="0">
            <a:spAutoFit/>
          </a:bodyPr>
          <a:p>
            <a:pPr algn="ctr">
              <a:buClrTx/>
              <a:buSzTx/>
              <a:buFontTx/>
            </a:pPr>
            <a:r>
              <a:rPr lang="zh-CN" altLang="en-US" sz="2000" b="1" dirty="0" smtClean="0">
                <a:solidFill>
                  <a:srgbClr val="4FCEFF"/>
                </a:solidFill>
                <a:latin typeface="微软雅黑" panose="020B0503020204020204" charset="-122"/>
                <a:ea typeface="微软雅黑" panose="020B0503020204020204" charset="-122"/>
                <a:sym typeface="+mn-ea"/>
              </a:rPr>
              <a:t>餐厅服务机器人的意义</a:t>
            </a:r>
            <a:endParaRPr lang="zh-CN" altLang="en-US" sz="2000" b="1" dirty="0" smtClean="0">
              <a:solidFill>
                <a:srgbClr val="4FCEFF"/>
              </a:solidFill>
              <a:latin typeface="微软雅黑" panose="020B0503020204020204" charset="-122"/>
              <a:ea typeface="微软雅黑" panose="020B0503020204020204" charset="-122"/>
              <a:sym typeface="+mn-ea"/>
            </a:endParaRPr>
          </a:p>
        </p:txBody>
      </p:sp>
      <p:sp>
        <p:nvSpPr>
          <p:cNvPr id="49" name="文本框 48"/>
          <p:cNvSpPr txBox="1"/>
          <p:nvPr/>
        </p:nvSpPr>
        <p:spPr>
          <a:xfrm>
            <a:off x="711200" y="4588510"/>
            <a:ext cx="4799330" cy="645160"/>
          </a:xfrm>
          <a:prstGeom prst="rect">
            <a:avLst/>
          </a:prstGeom>
          <a:noFill/>
          <a:ln w="12700" cmpd="sng">
            <a:solidFill>
              <a:srgbClr val="4FCEFF"/>
            </a:solidFill>
            <a:prstDash val="solid"/>
          </a:ln>
        </p:spPr>
        <p:txBody>
          <a:bodyPr wrap="square" rtlCol="0">
            <a:spAutoFit/>
          </a:bodyPr>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节约人力人本</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a:p>
            <a:pPr marL="285750" indent="-285750">
              <a:buClrTx/>
              <a:buSzTx/>
              <a:buFont typeface="Wingdings" panose="05000000000000000000" charset="0"/>
              <a:buChar char="p"/>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可以做到一天</a:t>
            </a:r>
            <a:r>
              <a:rPr lang="en-US" altLang="zh-CN">
                <a:solidFill>
                  <a:schemeClr val="bg1"/>
                </a:solidFill>
                <a:latin typeface="微软雅黑" panose="020B0503020204020204" charset="-122"/>
                <a:ea typeface="微软雅黑" panose="020B0503020204020204" charset="-122"/>
                <a:cs typeface="微软雅黑" panose="020B0503020204020204" charset="-122"/>
                <a:sym typeface="+mn-ea"/>
              </a:rPr>
              <a:t>24</a:t>
            </a: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小时营业，全年运转</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7" name="文本框 6"/>
          <p:cNvSpPr txBox="1"/>
          <p:nvPr/>
        </p:nvSpPr>
        <p:spPr>
          <a:xfrm>
            <a:off x="1825625" y="3700145"/>
            <a:ext cx="2588895" cy="337185"/>
          </a:xfrm>
          <a:prstGeom prst="rect">
            <a:avLst/>
          </a:prstGeom>
          <a:noFill/>
        </p:spPr>
        <p:txBody>
          <a:bodyPr wrap="square" rtlCol="0">
            <a:spAutoFit/>
          </a:bodyPr>
          <a:p>
            <a:pPr algn="ctr"/>
            <a:r>
              <a:rPr lang="zh-CN" altLang="en-US" sz="1600">
                <a:solidFill>
                  <a:sysClr val="window" lastClr="FFFFFF"/>
                </a:solidFill>
                <a:ea typeface="宋体" panose="02010600030101010101" pitchFamily="2" charset="-122"/>
              </a:rPr>
              <a:t>某餐厅的服务机器人</a:t>
            </a:r>
            <a:endParaRPr lang="zh-CN" altLang="en-US" sz="1600">
              <a:solidFill>
                <a:sysClr val="window" lastClr="FFFFFF"/>
              </a:solidFill>
              <a:latin typeface="微软雅黑" panose="020B0503020204020204" charset="-122"/>
              <a:ea typeface="宋体" panose="02010600030101010101" pitchFamily="2" charset="-122"/>
              <a:cs typeface="微软雅黑" panose="020B0503020204020204" charset="-122"/>
            </a:endParaRPr>
          </a:p>
        </p:txBody>
      </p:sp>
      <p:sp>
        <p:nvSpPr>
          <p:cNvPr id="8" name="文本框 7"/>
          <p:cNvSpPr txBox="1"/>
          <p:nvPr/>
        </p:nvSpPr>
        <p:spPr>
          <a:xfrm>
            <a:off x="1574800" y="5457190"/>
            <a:ext cx="2633345" cy="398780"/>
          </a:xfrm>
          <a:prstGeom prst="rect">
            <a:avLst/>
          </a:prstGeom>
          <a:noFill/>
        </p:spPr>
        <p:txBody>
          <a:bodyPr wrap="square" rtlCol="0">
            <a:spAutoFit/>
          </a:bodyPr>
          <a:p>
            <a:pPr algn="ctr">
              <a:buClrTx/>
              <a:buSzTx/>
              <a:buFontTx/>
            </a:pPr>
            <a:r>
              <a:rPr lang="zh-CN" altLang="en-US" sz="2000" b="1" dirty="0" smtClean="0">
                <a:solidFill>
                  <a:srgbClr val="4FCEFF"/>
                </a:solidFill>
                <a:latin typeface="微软雅黑" panose="020B0503020204020204" charset="-122"/>
                <a:ea typeface="微软雅黑" panose="020B0503020204020204" charset="-122"/>
                <a:sym typeface="+mn-ea"/>
              </a:rPr>
              <a:t>需要的技术</a:t>
            </a:r>
            <a:endParaRPr lang="zh-CN" altLang="en-US" sz="2000" b="1" dirty="0" smtClean="0">
              <a:solidFill>
                <a:srgbClr val="4FCEFF"/>
              </a:solidFill>
              <a:latin typeface="微软雅黑" panose="020B0503020204020204" charset="-122"/>
              <a:ea typeface="微软雅黑" panose="020B0503020204020204" charset="-122"/>
              <a:sym typeface="+mn-ea"/>
            </a:endParaRPr>
          </a:p>
        </p:txBody>
      </p:sp>
      <p:sp>
        <p:nvSpPr>
          <p:cNvPr id="10" name="文本框 9"/>
          <p:cNvSpPr txBox="1"/>
          <p:nvPr/>
        </p:nvSpPr>
        <p:spPr>
          <a:xfrm>
            <a:off x="711200" y="5935345"/>
            <a:ext cx="4799330" cy="645160"/>
          </a:xfrm>
          <a:prstGeom prst="rect">
            <a:avLst/>
          </a:prstGeom>
          <a:noFill/>
          <a:ln w="12700" cmpd="sng">
            <a:solidFill>
              <a:srgbClr val="4FCEFF"/>
            </a:solidFill>
            <a:prstDash val="solid"/>
          </a:ln>
        </p:spPr>
        <p:txBody>
          <a:bodyPr wrap="square" rtlCol="0">
            <a:spAutoFit/>
          </a:bodyPr>
          <a:p>
            <a:pPr marL="285750" indent="-285750">
              <a:buClrTx/>
              <a:buSzTx/>
              <a:buFont typeface="Wingdings" panose="05000000000000000000" charset="0"/>
              <a:buChar char="p"/>
            </a:pPr>
            <a:r>
              <a:rPr lang="en-US" altLang="zh-CN">
                <a:solidFill>
                  <a:schemeClr val="bg1"/>
                </a:solidFill>
                <a:latin typeface="微软雅黑" panose="020B0503020204020204" charset="-122"/>
                <a:ea typeface="微软雅黑" panose="020B0503020204020204" charset="-122"/>
                <a:cs typeface="微软雅黑" panose="020B0503020204020204" charset="-122"/>
                <a:sym typeface="+mn-ea"/>
              </a:rPr>
              <a:t>3D TOF</a:t>
            </a: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技术，视觉识别技术，</a:t>
            </a:r>
            <a:r>
              <a:rPr lang="en-US" altLang="zh-CN">
                <a:solidFill>
                  <a:schemeClr val="bg1"/>
                </a:solidFill>
                <a:latin typeface="微软雅黑" panose="020B0503020204020204" charset="-122"/>
                <a:ea typeface="微软雅黑" panose="020B0503020204020204" charset="-122"/>
                <a:cs typeface="微软雅黑" panose="020B0503020204020204" charset="-122"/>
                <a:sym typeface="+mn-ea"/>
              </a:rPr>
              <a:t>LDS</a:t>
            </a: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激光导航技术</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11" name="右箭头 10"/>
          <p:cNvSpPr/>
          <p:nvPr/>
        </p:nvSpPr>
        <p:spPr>
          <a:xfrm>
            <a:off x="6353810" y="3879850"/>
            <a:ext cx="1338580" cy="506095"/>
          </a:xfrm>
          <a:prstGeom prst="rightArrow">
            <a:avLst/>
          </a:prstGeom>
          <a:solidFill>
            <a:srgbClr val="10CF9B"/>
          </a:solidFill>
        </p:spPr>
        <p:style>
          <a:lnRef idx="2">
            <a:schemeClr val="accent4">
              <a:shade val="50000"/>
            </a:schemeClr>
          </a:lnRef>
          <a:fillRef idx="1">
            <a:schemeClr val="accent4"/>
          </a:fillRef>
          <a:effectRef idx="0">
            <a:schemeClr val="accent4"/>
          </a:effectRef>
          <a:fontRef idx="minor">
            <a:schemeClr val="lt1"/>
          </a:fontRef>
        </p:style>
        <p:txBody>
          <a:bodyPr rtlCol="0" anchor="ctr"/>
          <a:p>
            <a:pPr algn="ctr"/>
            <a:endParaRPr lang="zh-CN" altLang="en-US"/>
          </a:p>
        </p:txBody>
      </p:sp>
      <p:sp>
        <p:nvSpPr>
          <p:cNvPr id="12" name="文本框 11"/>
          <p:cNvSpPr txBox="1"/>
          <p:nvPr/>
        </p:nvSpPr>
        <p:spPr>
          <a:xfrm>
            <a:off x="6557645" y="3395345"/>
            <a:ext cx="746125" cy="398780"/>
          </a:xfrm>
          <a:prstGeom prst="rect">
            <a:avLst/>
          </a:prstGeom>
          <a:noFill/>
        </p:spPr>
        <p:txBody>
          <a:bodyPr wrap="square" rtlCol="0">
            <a:spAutoFit/>
          </a:bodyPr>
          <a:p>
            <a:pPr algn="ctr"/>
            <a:r>
              <a:rPr lang="zh-CN" altLang="en-US" sz="2000">
                <a:solidFill>
                  <a:schemeClr val="bg1"/>
                </a:solidFill>
                <a:latin typeface="微软雅黑" panose="020B0503020204020204" charset="-122"/>
                <a:ea typeface="微软雅黑" panose="020B0503020204020204" charset="-122"/>
              </a:rPr>
              <a:t>效果</a:t>
            </a:r>
            <a:endParaRPr lang="zh-CN" altLang="en-US" sz="2000">
              <a:solidFill>
                <a:schemeClr val="bg1"/>
              </a:solidFill>
              <a:latin typeface="微软雅黑" panose="020B0503020204020204" charset="-122"/>
              <a:ea typeface="微软雅黑" panose="020B0503020204020204" charset="-122"/>
            </a:endParaRPr>
          </a:p>
        </p:txBody>
      </p:sp>
      <p:pic>
        <p:nvPicPr>
          <p:cNvPr id="20" name="图片 19" descr="5fe98a082a359"/>
          <p:cNvPicPr>
            <a:picLocks noChangeAspect="1"/>
          </p:cNvPicPr>
          <p:nvPr/>
        </p:nvPicPr>
        <p:blipFill>
          <a:blip r:embed="rId1"/>
          <a:stretch>
            <a:fillRect/>
          </a:stretch>
        </p:blipFill>
        <p:spPr>
          <a:xfrm>
            <a:off x="876300" y="1111250"/>
            <a:ext cx="4314825" cy="2589530"/>
          </a:xfrm>
          <a:prstGeom prst="rect">
            <a:avLst/>
          </a:prstGeom>
        </p:spPr>
      </p:pic>
      <p:sp>
        <p:nvSpPr>
          <p:cNvPr id="21" name="文本框 20"/>
          <p:cNvSpPr txBox="1"/>
          <p:nvPr/>
        </p:nvSpPr>
        <p:spPr>
          <a:xfrm>
            <a:off x="8823643" y="1559560"/>
            <a:ext cx="2633345" cy="398780"/>
          </a:xfrm>
          <a:prstGeom prst="rect">
            <a:avLst/>
          </a:prstGeom>
          <a:noFill/>
        </p:spPr>
        <p:txBody>
          <a:bodyPr wrap="square" rtlCol="0">
            <a:spAutoFit/>
          </a:bodyPr>
          <a:p>
            <a:pPr algn="ctr">
              <a:buClrTx/>
              <a:buSzTx/>
              <a:buFontTx/>
            </a:pPr>
            <a:r>
              <a:rPr lang="zh-CN" altLang="en-US" sz="2000" b="1" dirty="0" smtClean="0">
                <a:solidFill>
                  <a:srgbClr val="4FCEFF"/>
                </a:solidFill>
                <a:latin typeface="微软雅黑" panose="020B0503020204020204" charset="-122"/>
                <a:ea typeface="微软雅黑" panose="020B0503020204020204" charset="-122"/>
                <a:sym typeface="+mn-ea"/>
              </a:rPr>
              <a:t>快速识别人脸</a:t>
            </a:r>
            <a:endParaRPr lang="zh-CN" altLang="en-US" sz="2000" b="1" dirty="0" smtClean="0">
              <a:solidFill>
                <a:srgbClr val="4FCEFF"/>
              </a:solidFill>
              <a:latin typeface="微软雅黑" panose="020B0503020204020204" charset="-122"/>
              <a:ea typeface="微软雅黑" panose="020B0503020204020204" charset="-122"/>
              <a:sym typeface="+mn-ea"/>
            </a:endParaRPr>
          </a:p>
        </p:txBody>
      </p:sp>
      <p:sp>
        <p:nvSpPr>
          <p:cNvPr id="22" name="文本框 21"/>
          <p:cNvSpPr txBox="1"/>
          <p:nvPr/>
        </p:nvSpPr>
        <p:spPr>
          <a:xfrm>
            <a:off x="8812530" y="2025650"/>
            <a:ext cx="2966085" cy="645160"/>
          </a:xfrm>
          <a:prstGeom prst="rect">
            <a:avLst/>
          </a:prstGeom>
          <a:noFill/>
          <a:ln w="12700" cmpd="sng">
            <a:solidFill>
              <a:srgbClr val="4FCEFF"/>
            </a:solidFill>
            <a:prstDash val="solid"/>
          </a:ln>
        </p:spPr>
        <p:txBody>
          <a:bodyPr wrap="square" rtlCol="0">
            <a:spAutoFit/>
          </a:bodyPr>
          <a:p>
            <a:pPr indent="0" algn="l">
              <a:buClrTx/>
              <a:buSzTx/>
              <a:buFont typeface="Wingdings" panose="05000000000000000000" charset="0"/>
              <a:buNone/>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服务机器人可以在客人进门的时候快速记住客人的相貌</a:t>
            </a: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23" name="文本框 22"/>
          <p:cNvSpPr txBox="1"/>
          <p:nvPr/>
        </p:nvSpPr>
        <p:spPr>
          <a:xfrm>
            <a:off x="8836343" y="3010535"/>
            <a:ext cx="2633345" cy="398780"/>
          </a:xfrm>
          <a:prstGeom prst="rect">
            <a:avLst/>
          </a:prstGeom>
          <a:noFill/>
        </p:spPr>
        <p:txBody>
          <a:bodyPr wrap="square" rtlCol="0">
            <a:spAutoFit/>
          </a:bodyPr>
          <a:p>
            <a:pPr algn="ctr">
              <a:buClrTx/>
              <a:buSzTx/>
              <a:buFontTx/>
            </a:pPr>
            <a:r>
              <a:rPr lang="zh-CN" altLang="en-US" sz="2000" b="1" dirty="0" smtClean="0">
                <a:solidFill>
                  <a:srgbClr val="4FCEFF"/>
                </a:solidFill>
                <a:latin typeface="微软雅黑" panose="020B0503020204020204" charset="-122"/>
                <a:ea typeface="微软雅黑" panose="020B0503020204020204" charset="-122"/>
                <a:sym typeface="+mn-ea"/>
              </a:rPr>
              <a:t>精准感知距离</a:t>
            </a:r>
            <a:endParaRPr lang="zh-CN" altLang="en-US" sz="2000" b="1" dirty="0" smtClean="0">
              <a:solidFill>
                <a:srgbClr val="4FCEFF"/>
              </a:solidFill>
              <a:latin typeface="微软雅黑" panose="020B0503020204020204" charset="-122"/>
              <a:ea typeface="微软雅黑" panose="020B0503020204020204" charset="-122"/>
              <a:sym typeface="+mn-ea"/>
            </a:endParaRPr>
          </a:p>
        </p:txBody>
      </p:sp>
      <p:sp>
        <p:nvSpPr>
          <p:cNvPr id="24" name="文本框 23"/>
          <p:cNvSpPr txBox="1"/>
          <p:nvPr/>
        </p:nvSpPr>
        <p:spPr>
          <a:xfrm>
            <a:off x="8825230" y="3476625"/>
            <a:ext cx="2966085" cy="1198880"/>
          </a:xfrm>
          <a:prstGeom prst="rect">
            <a:avLst/>
          </a:prstGeom>
          <a:noFill/>
          <a:ln w="12700" cmpd="sng">
            <a:solidFill>
              <a:srgbClr val="4FCEFF"/>
            </a:solidFill>
            <a:prstDash val="solid"/>
          </a:ln>
        </p:spPr>
        <p:txBody>
          <a:bodyPr wrap="square" rtlCol="0">
            <a:spAutoFit/>
          </a:bodyPr>
          <a:p>
            <a:pPr indent="0" algn="l">
              <a:buClrTx/>
              <a:buSzTx/>
              <a:buFont typeface="Wingdings" panose="05000000000000000000" charset="0"/>
              <a:buNone/>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通过三维相机实现环境三维监测与地图重建，辅助导航与路线规划，快速找到顾客的位置</a:t>
            </a: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25" name="文本框 24"/>
          <p:cNvSpPr txBox="1"/>
          <p:nvPr/>
        </p:nvSpPr>
        <p:spPr>
          <a:xfrm>
            <a:off x="8810943" y="4909185"/>
            <a:ext cx="2633345" cy="398780"/>
          </a:xfrm>
          <a:prstGeom prst="rect">
            <a:avLst/>
          </a:prstGeom>
          <a:noFill/>
        </p:spPr>
        <p:txBody>
          <a:bodyPr wrap="square" rtlCol="0">
            <a:spAutoFit/>
          </a:bodyPr>
          <a:p>
            <a:pPr algn="ctr">
              <a:buClrTx/>
              <a:buSzTx/>
              <a:buFontTx/>
            </a:pPr>
            <a:r>
              <a:rPr lang="zh-CN" altLang="en-US" sz="2000" b="1" dirty="0" smtClean="0">
                <a:solidFill>
                  <a:srgbClr val="4FCEFF"/>
                </a:solidFill>
                <a:latin typeface="微软雅黑" panose="020B0503020204020204" charset="-122"/>
                <a:ea typeface="微软雅黑" panose="020B0503020204020204" charset="-122"/>
                <a:sym typeface="+mn-ea"/>
              </a:rPr>
              <a:t>人机交互</a:t>
            </a:r>
            <a:endParaRPr lang="zh-CN" altLang="en-US" sz="2000" b="1" dirty="0" smtClean="0">
              <a:solidFill>
                <a:srgbClr val="4FCEFF"/>
              </a:solidFill>
              <a:latin typeface="微软雅黑" panose="020B0503020204020204" charset="-122"/>
              <a:ea typeface="微软雅黑" panose="020B0503020204020204" charset="-122"/>
              <a:sym typeface="+mn-ea"/>
            </a:endParaRPr>
          </a:p>
        </p:txBody>
      </p:sp>
      <p:sp>
        <p:nvSpPr>
          <p:cNvPr id="26" name="文本框 25"/>
          <p:cNvSpPr txBox="1"/>
          <p:nvPr/>
        </p:nvSpPr>
        <p:spPr>
          <a:xfrm>
            <a:off x="8799830" y="5451475"/>
            <a:ext cx="2966085" cy="922020"/>
          </a:xfrm>
          <a:prstGeom prst="rect">
            <a:avLst/>
          </a:prstGeom>
          <a:noFill/>
          <a:ln w="12700" cmpd="sng">
            <a:solidFill>
              <a:srgbClr val="4FCEFF"/>
            </a:solidFill>
            <a:prstDash val="solid"/>
          </a:ln>
        </p:spPr>
        <p:txBody>
          <a:bodyPr wrap="square" rtlCol="0">
            <a:spAutoFit/>
          </a:bodyPr>
          <a:p>
            <a:pPr indent="0" algn="l">
              <a:buClrTx/>
              <a:buSzTx/>
              <a:buFont typeface="Wingdings" panose="05000000000000000000" charset="0"/>
              <a:buNone/>
            </a:pPr>
            <a:r>
              <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rPr>
              <a:t>服务更加人性化，人机交互性能良好，响应速度快，能够满足顾客的一般需求。</a:t>
            </a:r>
            <a:endParaRPr lang="zh-CN" altLang="en-US" sz="1800">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27" name="文本框 4"/>
          <p:cNvSpPr txBox="1"/>
          <p:nvPr/>
        </p:nvSpPr>
        <p:spPr>
          <a:xfrm>
            <a:off x="-100965" y="-301625"/>
            <a:ext cx="11295380" cy="922020"/>
          </a:xfrm>
          <a:prstGeom prst="rect">
            <a:avLst/>
          </a:prstGeom>
          <a:noFill/>
        </p:spPr>
        <p:txBody>
          <a:bodyPr wrap="square" rtlCol="0">
            <a:spAutoFit/>
          </a:bodyPr>
          <a:p>
            <a:pPr>
              <a:lnSpc>
                <a:spcPct val="150000"/>
              </a:lnSpc>
            </a:pPr>
            <a:r>
              <a:rPr lang="zh-CN" altLang="en-US" sz="3600" b="1" dirty="0" smtClean="0">
                <a:solidFill>
                  <a:srgbClr val="FFC000"/>
                </a:solidFill>
                <a:latin typeface="微软雅黑" panose="020B0503020204020204" charset="-122"/>
                <a:ea typeface="微软雅黑" panose="020B0503020204020204" charset="-122"/>
                <a:cs typeface="微软雅黑" panose="020B0503020204020204" charset="-122"/>
              </a:rPr>
              <a:t>机器视觉</a:t>
            </a:r>
            <a:r>
              <a:rPr lang="en-US" altLang="zh-CN" sz="3600" b="1" dirty="0" smtClean="0">
                <a:solidFill>
                  <a:srgbClr val="FFC000"/>
                </a:solidFill>
                <a:latin typeface="微软雅黑" panose="020B0503020204020204" charset="-122"/>
                <a:ea typeface="微软雅黑" panose="020B0503020204020204" charset="-122"/>
                <a:cs typeface="微软雅黑" panose="020B0503020204020204" charset="-122"/>
              </a:rPr>
              <a:t>TOF</a:t>
            </a:r>
            <a:r>
              <a:rPr lang="zh-CN" altLang="en-US" sz="3600" b="1" dirty="0" smtClean="0">
                <a:solidFill>
                  <a:srgbClr val="FFC000"/>
                </a:solidFill>
                <a:latin typeface="微软雅黑" panose="020B0503020204020204" charset="-122"/>
                <a:ea typeface="微软雅黑" panose="020B0503020204020204" charset="-122"/>
                <a:cs typeface="微软雅黑" panose="020B0503020204020204" charset="-122"/>
              </a:rPr>
              <a:t>模组</a:t>
            </a:r>
            <a:endParaRPr lang="zh-CN" altLang="en-US" sz="3600" b="1" dirty="0" smtClean="0">
              <a:solidFill>
                <a:srgbClr val="FFC000"/>
              </a:solidFill>
              <a:latin typeface="微软雅黑" panose="020B0503020204020204" charset="-122"/>
              <a:ea typeface="微软雅黑" panose="020B0503020204020204" charset="-122"/>
              <a:cs typeface="微软雅黑" panose="020B0503020204020204" charset="-122"/>
            </a:endParaRPr>
          </a:p>
        </p:txBody>
      </p:sp>
      <p:sp>
        <p:nvSpPr>
          <p:cNvPr id="28" name="文本框 27"/>
          <p:cNvSpPr txBox="1"/>
          <p:nvPr/>
        </p:nvSpPr>
        <p:spPr>
          <a:xfrm>
            <a:off x="0" y="582295"/>
            <a:ext cx="11301730" cy="706755"/>
          </a:xfrm>
          <a:prstGeom prst="rect">
            <a:avLst/>
          </a:prstGeom>
          <a:noFill/>
        </p:spPr>
        <p:txBody>
          <a:bodyPr wrap="square" rtlCol="0">
            <a:spAutoFit/>
          </a:bodyPr>
          <a:p>
            <a:r>
              <a:rPr lang="en-US" altLang="zh-CN" sz="2000">
                <a:solidFill>
                  <a:schemeClr val="bg1"/>
                </a:solidFill>
                <a:latin typeface="宋体" panose="02010600030101010101" pitchFamily="2" charset="-122"/>
                <a:ea typeface="宋体" panose="02010600030101010101" pitchFamily="2" charset="-122"/>
                <a:cs typeface="宋体" panose="02010600030101010101" pitchFamily="2" charset="-122"/>
              </a:rPr>
              <a:t>    </a:t>
            </a:r>
            <a:r>
              <a:rPr lang="zh-CN" altLang="en-US" sz="2000">
                <a:solidFill>
                  <a:schemeClr val="bg1"/>
                </a:solidFill>
                <a:latin typeface="宋体" panose="02010600030101010101" pitchFamily="2" charset="-122"/>
                <a:ea typeface="宋体" panose="02010600030101010101" pitchFamily="2" charset="-122"/>
                <a:cs typeface="宋体" panose="02010600030101010101" pitchFamily="2" charset="-122"/>
              </a:rPr>
              <a:t>TOF技术目前主流的3D机器视觉技术之一，TOF是Time of Flight的缩写，又称飞行时间法3D成像。</a:t>
            </a:r>
            <a:endParaRPr lang="zh-CN" altLang="en-US" sz="2000">
              <a:solidFill>
                <a:schemeClr val="bg1"/>
              </a:solidFill>
              <a:latin typeface="宋体" panose="02010600030101010101" pitchFamily="2" charset="-122"/>
              <a:ea typeface="宋体" panose="02010600030101010101" pitchFamily="2" charset="-122"/>
              <a:cs typeface="宋体" panose="02010600030101010101" pitchFamily="2" charset="-122"/>
            </a:endParaRPr>
          </a:p>
        </p:txBody>
      </p:sp>
    </p:spTree>
    <p:custDataLst>
      <p:tags r:id="rId2"/>
    </p:custData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barn(inVertical)">
                                      <p:cBhvr>
                                        <p:cTn id="13" dur="500"/>
                                        <p:tgtEl>
                                          <p:spTgt spid="27"/>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down)">
                                      <p:cBhvr>
                                        <p:cTn id="18" dur="500"/>
                                        <p:tgtEl>
                                          <p:spTgt spid="3"/>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37"/>
                                        </p:tgtEl>
                                        <p:attrNameLst>
                                          <p:attrName>style.visibility</p:attrName>
                                        </p:attrNameLst>
                                      </p:cBhvr>
                                      <p:to>
                                        <p:strVal val="visible"/>
                                      </p:to>
                                    </p:set>
                                    <p:animEffect transition="in" filter="wipe(down)">
                                      <p:cBhvr>
                                        <p:cTn id="21" dur="500"/>
                                        <p:tgtEl>
                                          <p:spTgt spid="37"/>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49"/>
                                        </p:tgtEl>
                                        <p:attrNameLst>
                                          <p:attrName>style.visibility</p:attrName>
                                        </p:attrNameLst>
                                      </p:cBhvr>
                                      <p:to>
                                        <p:strVal val="visible"/>
                                      </p:to>
                                    </p:set>
                                    <p:animEffect transition="in" filter="wipe(down)">
                                      <p:cBhvr>
                                        <p:cTn id="24" dur="500"/>
                                        <p:tgtEl>
                                          <p:spTgt spid="49"/>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down)">
                                      <p:cBhvr>
                                        <p:cTn id="27" dur="500"/>
                                        <p:tgtEl>
                                          <p:spTgt spid="7"/>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wipe(down)">
                                      <p:cBhvr>
                                        <p:cTn id="30" dur="500"/>
                                        <p:tgtEl>
                                          <p:spTgt spid="8"/>
                                        </p:tgtEl>
                                      </p:cBhvr>
                                    </p:animEffect>
                                  </p:childTnLst>
                                </p:cTn>
                              </p:par>
                              <p:par>
                                <p:cTn id="31" presetID="22" presetClass="entr" presetSubtype="4" fill="hold" grpId="0" nodeType="with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wipe(down)">
                                      <p:cBhvr>
                                        <p:cTn id="33" dur="500"/>
                                        <p:tgtEl>
                                          <p:spTgt spid="10"/>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wipe(down)">
                                      <p:cBhvr>
                                        <p:cTn id="36" dur="500"/>
                                        <p:tgtEl>
                                          <p:spTgt spid="11"/>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wipe(down)">
                                      <p:cBhvr>
                                        <p:cTn id="39" dur="500"/>
                                        <p:tgtEl>
                                          <p:spTgt spid="12"/>
                                        </p:tgtEl>
                                      </p:cBhvr>
                                    </p:animEffect>
                                  </p:childTnLst>
                                </p:cTn>
                              </p:par>
                              <p:par>
                                <p:cTn id="40" presetID="22" presetClass="entr" presetSubtype="4" fill="hold" nodeType="with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wipe(down)">
                                      <p:cBhvr>
                                        <p:cTn id="42" dur="500"/>
                                        <p:tgtEl>
                                          <p:spTgt spid="20"/>
                                        </p:tgtEl>
                                      </p:cBhvr>
                                    </p:animEffect>
                                  </p:childTnLst>
                                </p:cTn>
                              </p:par>
                              <p:par>
                                <p:cTn id="43" presetID="22" presetClass="entr" presetSubtype="4"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animEffect transition="in" filter="wipe(down)">
                                      <p:cBhvr>
                                        <p:cTn id="45" dur="500"/>
                                        <p:tgtEl>
                                          <p:spTgt spid="21"/>
                                        </p:tgtEl>
                                      </p:cBhvr>
                                    </p:animEffect>
                                  </p:childTnLst>
                                </p:cTn>
                              </p:par>
                              <p:par>
                                <p:cTn id="46" presetID="22" presetClass="entr" presetSubtype="4" fill="hold" grpId="0" nodeType="withEffect">
                                  <p:stCondLst>
                                    <p:cond delay="0"/>
                                  </p:stCondLst>
                                  <p:childTnLst>
                                    <p:set>
                                      <p:cBhvr>
                                        <p:cTn id="47" dur="1" fill="hold">
                                          <p:stCondLst>
                                            <p:cond delay="0"/>
                                          </p:stCondLst>
                                        </p:cTn>
                                        <p:tgtEl>
                                          <p:spTgt spid="22"/>
                                        </p:tgtEl>
                                        <p:attrNameLst>
                                          <p:attrName>style.visibility</p:attrName>
                                        </p:attrNameLst>
                                      </p:cBhvr>
                                      <p:to>
                                        <p:strVal val="visible"/>
                                      </p:to>
                                    </p:set>
                                    <p:animEffect transition="in" filter="wipe(down)">
                                      <p:cBhvr>
                                        <p:cTn id="48" dur="500"/>
                                        <p:tgtEl>
                                          <p:spTgt spid="22"/>
                                        </p:tgtEl>
                                      </p:cBhvr>
                                    </p:animEffect>
                                  </p:childTnLst>
                                </p:cTn>
                              </p:par>
                              <p:par>
                                <p:cTn id="49" presetID="22" presetClass="entr" presetSubtype="4" fill="hold" grpId="0" nodeType="withEffect">
                                  <p:stCondLst>
                                    <p:cond delay="0"/>
                                  </p:stCondLst>
                                  <p:childTnLst>
                                    <p:set>
                                      <p:cBhvr>
                                        <p:cTn id="50" dur="1" fill="hold">
                                          <p:stCondLst>
                                            <p:cond delay="0"/>
                                          </p:stCondLst>
                                        </p:cTn>
                                        <p:tgtEl>
                                          <p:spTgt spid="23"/>
                                        </p:tgtEl>
                                        <p:attrNameLst>
                                          <p:attrName>style.visibility</p:attrName>
                                        </p:attrNameLst>
                                      </p:cBhvr>
                                      <p:to>
                                        <p:strVal val="visible"/>
                                      </p:to>
                                    </p:set>
                                    <p:animEffect transition="in" filter="wipe(down)">
                                      <p:cBhvr>
                                        <p:cTn id="51" dur="500"/>
                                        <p:tgtEl>
                                          <p:spTgt spid="23"/>
                                        </p:tgtEl>
                                      </p:cBhvr>
                                    </p:animEffect>
                                  </p:childTnLst>
                                </p:cTn>
                              </p:par>
                              <p:par>
                                <p:cTn id="52" presetID="22" presetClass="entr" presetSubtype="4" fill="hold" grpId="0" nodeType="withEffect">
                                  <p:stCondLst>
                                    <p:cond delay="0"/>
                                  </p:stCondLst>
                                  <p:childTnLst>
                                    <p:set>
                                      <p:cBhvr>
                                        <p:cTn id="53" dur="1" fill="hold">
                                          <p:stCondLst>
                                            <p:cond delay="0"/>
                                          </p:stCondLst>
                                        </p:cTn>
                                        <p:tgtEl>
                                          <p:spTgt spid="24"/>
                                        </p:tgtEl>
                                        <p:attrNameLst>
                                          <p:attrName>style.visibility</p:attrName>
                                        </p:attrNameLst>
                                      </p:cBhvr>
                                      <p:to>
                                        <p:strVal val="visible"/>
                                      </p:to>
                                    </p:set>
                                    <p:animEffect transition="in" filter="wipe(down)">
                                      <p:cBhvr>
                                        <p:cTn id="54" dur="500"/>
                                        <p:tgtEl>
                                          <p:spTgt spid="24"/>
                                        </p:tgtEl>
                                      </p:cBhvr>
                                    </p:animEffect>
                                  </p:childTnLst>
                                </p:cTn>
                              </p:par>
                              <p:par>
                                <p:cTn id="55" presetID="22" presetClass="entr" presetSubtype="4" fill="hold" grpId="0" nodeType="withEffect">
                                  <p:stCondLst>
                                    <p:cond delay="0"/>
                                  </p:stCondLst>
                                  <p:childTnLst>
                                    <p:set>
                                      <p:cBhvr>
                                        <p:cTn id="56" dur="1" fill="hold">
                                          <p:stCondLst>
                                            <p:cond delay="0"/>
                                          </p:stCondLst>
                                        </p:cTn>
                                        <p:tgtEl>
                                          <p:spTgt spid="25"/>
                                        </p:tgtEl>
                                        <p:attrNameLst>
                                          <p:attrName>style.visibility</p:attrName>
                                        </p:attrNameLst>
                                      </p:cBhvr>
                                      <p:to>
                                        <p:strVal val="visible"/>
                                      </p:to>
                                    </p:set>
                                    <p:animEffect transition="in" filter="wipe(down)">
                                      <p:cBhvr>
                                        <p:cTn id="57" dur="500"/>
                                        <p:tgtEl>
                                          <p:spTgt spid="25"/>
                                        </p:tgtEl>
                                      </p:cBhvr>
                                    </p:animEffect>
                                  </p:childTnLst>
                                </p:cTn>
                              </p:par>
                              <p:par>
                                <p:cTn id="58" presetID="22" presetClass="entr" presetSubtype="4" fill="hold" grpId="0" nodeType="withEffect">
                                  <p:stCondLst>
                                    <p:cond delay="0"/>
                                  </p:stCondLst>
                                  <p:childTnLst>
                                    <p:set>
                                      <p:cBhvr>
                                        <p:cTn id="59" dur="1" fill="hold">
                                          <p:stCondLst>
                                            <p:cond delay="0"/>
                                          </p:stCondLst>
                                        </p:cTn>
                                        <p:tgtEl>
                                          <p:spTgt spid="26"/>
                                        </p:tgtEl>
                                        <p:attrNameLst>
                                          <p:attrName>style.visibility</p:attrName>
                                        </p:attrNameLst>
                                      </p:cBhvr>
                                      <p:to>
                                        <p:strVal val="visible"/>
                                      </p:to>
                                    </p:set>
                                    <p:animEffect transition="in" filter="wipe(down)">
                                      <p:cBhvr>
                                        <p:cTn id="60" dur="500"/>
                                        <p:tgtEl>
                                          <p:spTgt spid="26"/>
                                        </p:tgtEl>
                                      </p:cBhvr>
                                    </p:animEffect>
                                  </p:childTnLst>
                                </p:cTn>
                              </p:par>
                              <p:par>
                                <p:cTn id="61" presetID="22" presetClass="entr" presetSubtype="4" fill="hold" grpId="0" nodeType="withEffect">
                                  <p:stCondLst>
                                    <p:cond delay="0"/>
                                  </p:stCondLst>
                                  <p:childTnLst>
                                    <p:set>
                                      <p:cBhvr>
                                        <p:cTn id="62" dur="1" fill="hold">
                                          <p:stCondLst>
                                            <p:cond delay="0"/>
                                          </p:stCondLst>
                                        </p:cTn>
                                        <p:tgtEl>
                                          <p:spTgt spid="28"/>
                                        </p:tgtEl>
                                        <p:attrNameLst>
                                          <p:attrName>style.visibility</p:attrName>
                                        </p:attrNameLst>
                                      </p:cBhvr>
                                      <p:to>
                                        <p:strVal val="visible"/>
                                      </p:to>
                                    </p:set>
                                    <p:animEffect transition="in" filter="wipe(down)">
                                      <p:cBhvr>
                                        <p:cTn id="6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27" grpId="0"/>
      <p:bldP spid="27" grpId="1"/>
      <p:bldP spid="3" grpId="0"/>
      <p:bldP spid="37" grpId="0"/>
      <p:bldP spid="49" grpId="0" bldLvl="0" animBg="1"/>
      <p:bldP spid="7" grpId="0"/>
      <p:bldP spid="8" grpId="0"/>
      <p:bldP spid="10" grpId="0" bldLvl="0" animBg="1"/>
      <p:bldP spid="11" grpId="0" bldLvl="0" animBg="1"/>
      <p:bldP spid="12" grpId="0"/>
      <p:bldP spid="21" grpId="0"/>
      <p:bldP spid="22" grpId="0" bldLvl="0" animBg="1"/>
      <p:bldP spid="23" grpId="0"/>
      <p:bldP spid="24" grpId="0" bldLvl="0" animBg="1"/>
      <p:bldP spid="25" grpId="0"/>
      <p:bldP spid="26" grpId="0" bldLvl="0" animBg="1"/>
      <p:bldP spid="28" grpId="0"/>
      <p:bldP spid="3" grpId="1"/>
      <p:bldP spid="37" grpId="1"/>
      <p:bldP spid="49" grpId="1" animBg="1"/>
      <p:bldP spid="7" grpId="1"/>
      <p:bldP spid="8" grpId="1"/>
      <p:bldP spid="10" grpId="1" animBg="1"/>
      <p:bldP spid="11" grpId="1" animBg="1"/>
      <p:bldP spid="12" grpId="1"/>
      <p:bldP spid="21" grpId="1"/>
      <p:bldP spid="22" grpId="1" animBg="1"/>
      <p:bldP spid="23" grpId="1"/>
      <p:bldP spid="24" grpId="1" animBg="1"/>
      <p:bldP spid="25" grpId="1"/>
      <p:bldP spid="26" grpId="1" animBg="1"/>
      <p:bldP spid="28"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p:cNvPicPr>
            <a:picLocks noChangeAspect="1"/>
          </p:cNvPicPr>
          <p:nvPr/>
        </p:nvPicPr>
        <p:blipFill>
          <a:blip r:embed="rId1" cstate="print"/>
          <a:stretch>
            <a:fillRect/>
          </a:stretch>
        </p:blipFill>
        <p:spPr>
          <a:xfrm>
            <a:off x="0" y="-594"/>
            <a:ext cx="12193057" cy="6858594"/>
          </a:xfrm>
          <a:prstGeom prst="rect">
            <a:avLst/>
          </a:prstGeom>
        </p:spPr>
      </p:pic>
      <p:sp>
        <p:nvSpPr>
          <p:cNvPr id="7" name="文本框 107"/>
          <p:cNvSpPr txBox="1"/>
          <p:nvPr/>
        </p:nvSpPr>
        <p:spPr>
          <a:xfrm>
            <a:off x="3859848" y="-14439"/>
            <a:ext cx="4472305" cy="645160"/>
          </a:xfrm>
          <a:prstGeom prst="rect">
            <a:avLst/>
          </a:prstGeom>
          <a:noFill/>
        </p:spPr>
        <p:txBody>
          <a:bodyPr wrap="none" rtlCol="0">
            <a:spAutoFit/>
          </a:bodyPr>
          <a:lstStyle/>
          <a:p>
            <a:pPr algn="ctr"/>
            <a:r>
              <a:rPr lang="en-US" altLang="zh-CN" sz="3600" b="1" dirty="0">
                <a:solidFill>
                  <a:srgbClr val="FFC000"/>
                </a:solidFill>
                <a:latin typeface="+mn-ea"/>
              </a:rPr>
              <a:t>5G</a:t>
            </a:r>
            <a:r>
              <a:rPr lang="zh-CN" altLang="en-US" sz="3600" b="1" dirty="0">
                <a:solidFill>
                  <a:srgbClr val="FFC000"/>
                </a:solidFill>
                <a:latin typeface="+mn-ea"/>
              </a:rPr>
              <a:t>对中国经济的影响</a:t>
            </a:r>
            <a:endParaRPr lang="zh-CN" altLang="en-US" sz="3600" b="1" dirty="0">
              <a:solidFill>
                <a:srgbClr val="FFC000"/>
              </a:solidFill>
              <a:latin typeface="+mn-ea"/>
            </a:endParaRPr>
          </a:p>
        </p:txBody>
      </p:sp>
      <p:sp>
        <p:nvSpPr>
          <p:cNvPr id="8" name="文本框 7"/>
          <p:cNvSpPr txBox="1"/>
          <p:nvPr/>
        </p:nvSpPr>
        <p:spPr>
          <a:xfrm>
            <a:off x="4703445" y="6346825"/>
            <a:ext cx="2785110" cy="368300"/>
          </a:xfrm>
          <a:prstGeom prst="rect">
            <a:avLst/>
          </a:prstGeom>
          <a:noFill/>
        </p:spPr>
        <p:txBody>
          <a:bodyPr wrap="square" rtlCol="0">
            <a:spAutoFit/>
          </a:bodyPr>
          <a:p>
            <a:pPr lvl="0" algn="ctr">
              <a:buClrTx/>
              <a:buSzTx/>
              <a:buFontTx/>
            </a:pPr>
            <a:r>
              <a:rPr lang="zh-CN" dirty="0" err="1">
                <a:solidFill>
                  <a:srgbClr val="00CCFF"/>
                </a:solidFill>
                <a:latin typeface="微软雅黑" panose="020B0503020204020204" charset="-122"/>
                <a:cs typeface="微软雅黑" panose="020B0503020204020204" charset="-122"/>
                <a:sym typeface="+mn-ea"/>
              </a:rPr>
              <a:t>数据来源：中国信通院</a:t>
            </a:r>
            <a:endParaRPr lang="zh-CN" dirty="0" err="1">
              <a:solidFill>
                <a:srgbClr val="00CCFF"/>
              </a:solidFill>
              <a:latin typeface="微软雅黑" panose="020B0503020204020204" charset="-122"/>
              <a:cs typeface="微软雅黑" panose="020B0503020204020204" charset="-122"/>
              <a:sym typeface="+mn-ea"/>
            </a:endParaRPr>
          </a:p>
        </p:txBody>
      </p:sp>
      <p:grpSp>
        <p:nvGrpSpPr>
          <p:cNvPr id="12" name="组合 11"/>
          <p:cNvGrpSpPr/>
          <p:nvPr/>
        </p:nvGrpSpPr>
        <p:grpSpPr>
          <a:xfrm>
            <a:off x="163195" y="1052195"/>
            <a:ext cx="11843385" cy="5272405"/>
            <a:chOff x="257" y="1657"/>
            <a:chExt cx="18651" cy="8303"/>
          </a:xfrm>
        </p:grpSpPr>
        <p:pic>
          <p:nvPicPr>
            <p:cNvPr id="2" name="图片 1"/>
            <p:cNvPicPr>
              <a:picLocks noChangeAspect="1"/>
            </p:cNvPicPr>
            <p:nvPr/>
          </p:nvPicPr>
          <p:blipFill>
            <a:blip r:embed="rId2"/>
            <a:stretch>
              <a:fillRect/>
            </a:stretch>
          </p:blipFill>
          <p:spPr>
            <a:xfrm>
              <a:off x="257" y="2580"/>
              <a:ext cx="9531" cy="5749"/>
            </a:xfrm>
            <a:prstGeom prst="rect">
              <a:avLst/>
            </a:prstGeom>
          </p:spPr>
        </p:pic>
        <p:sp>
          <p:nvSpPr>
            <p:cNvPr id="5" name="object 5"/>
            <p:cNvSpPr txBox="1"/>
            <p:nvPr/>
          </p:nvSpPr>
          <p:spPr>
            <a:xfrm>
              <a:off x="921" y="8488"/>
              <a:ext cx="8157" cy="1473"/>
            </a:xfrm>
            <a:prstGeom prst="rect">
              <a:avLst/>
            </a:prstGeom>
          </p:spPr>
          <p:txBody>
            <a:bodyPr vert="horz" wrap="square" lIns="0" tIns="12065" rIns="0" bIns="0" rtlCol="0">
              <a:spAutoFit/>
            </a:bodyPr>
            <a:p>
              <a:pPr marL="12700" marR="5080" lvl="0" indent="0" algn="l" defTabSz="914400" rtl="0" eaLnBrk="1" fontAlgn="auto" latinLnBrk="0" hangingPunct="1">
                <a:lnSpc>
                  <a:spcPct val="150000"/>
                </a:lnSpc>
                <a:spcBef>
                  <a:spcPts val="95"/>
                </a:spcBef>
                <a:spcAft>
                  <a:spcPts val="0"/>
                </a:spcAft>
                <a:buClrTx/>
                <a:buSzTx/>
                <a:buFontTx/>
                <a:buChar char="•"/>
                <a:tabLst>
                  <a:tab pos="297815" algn="l"/>
                  <a:tab pos="298450" algn="l"/>
                </a:tabLst>
                <a:defRPr/>
              </a:pPr>
              <a:r>
                <a:rPr kumimoji="0" lang="en-US" altLang="zh-CN" sz="2000" b="0" i="0" u="none" strike="noStrike" kern="1200" cap="none" spc="-10" normalizeH="0" baseline="0" noProof="0" dirty="0">
                  <a:ln>
                    <a:noFill/>
                  </a:ln>
                  <a:solidFill>
                    <a:srgbClr val="00CCFF"/>
                  </a:solidFill>
                  <a:effectLst/>
                  <a:uLnTx/>
                  <a:uFillTx/>
                  <a:latin typeface="微软雅黑" panose="020B0503020204020204" charset="-122"/>
                  <a:ea typeface="+mj-ea"/>
                  <a:cs typeface="微软雅黑" panose="020B0503020204020204" charset="-122"/>
                </a:rPr>
                <a:t>  2030</a:t>
              </a:r>
              <a:r>
                <a:rPr kumimoji="0" lang="zh-CN" altLang="en-US" sz="2000" b="0" i="0" u="none" strike="noStrike" kern="1200" cap="none" spc="5" normalizeH="0" baseline="0" noProof="0" dirty="0">
                  <a:ln>
                    <a:noFill/>
                  </a:ln>
                  <a:solidFill>
                    <a:srgbClr val="00CCFF"/>
                  </a:solidFill>
                  <a:effectLst/>
                  <a:uLnTx/>
                  <a:uFillTx/>
                  <a:latin typeface="微软雅黑" panose="020B0503020204020204" charset="-122"/>
                  <a:ea typeface="+mj-ea"/>
                  <a:cs typeface="微软雅黑" panose="020B0503020204020204" charset="-122"/>
                </a:rPr>
                <a:t>年，间接经济产出</a:t>
              </a:r>
              <a:r>
                <a:rPr kumimoji="0" lang="en-US" altLang="zh-CN" sz="2000" b="0" i="0" u="none" strike="noStrike" kern="1200" cap="none" spc="5" normalizeH="0" baseline="0" noProof="0" dirty="0">
                  <a:ln>
                    <a:noFill/>
                  </a:ln>
                  <a:solidFill>
                    <a:srgbClr val="00CCFF"/>
                  </a:solidFill>
                  <a:effectLst/>
                  <a:uLnTx/>
                  <a:uFillTx/>
                  <a:latin typeface="微软雅黑" panose="020B0503020204020204" charset="-122"/>
                  <a:ea typeface="+mj-ea"/>
                  <a:cs typeface="微软雅黑" panose="020B0503020204020204" charset="-122"/>
                </a:rPr>
                <a:t>12</a:t>
              </a:r>
              <a:r>
                <a:rPr kumimoji="0" lang="zh-CN" altLang="en-US" sz="2000" b="0" i="0" u="none" strike="noStrike" kern="1200" cap="none" spc="5" normalizeH="0" baseline="0" noProof="0" dirty="0">
                  <a:ln>
                    <a:noFill/>
                  </a:ln>
                  <a:solidFill>
                    <a:srgbClr val="00CCFF"/>
                  </a:solidFill>
                  <a:effectLst/>
                  <a:uLnTx/>
                  <a:uFillTx/>
                  <a:latin typeface="微软雅黑" panose="020B0503020204020204" charset="-122"/>
                  <a:ea typeface="+mj-ea"/>
                  <a:cs typeface="微软雅黑" panose="020B0503020204020204" charset="-122"/>
                </a:rPr>
                <a:t>万亿，</a:t>
              </a:r>
              <a:r>
                <a:rPr kumimoji="0" lang="en-US" altLang="zh-CN" sz="2000" b="0" i="0" u="none" strike="noStrike" kern="1200" cap="none" spc="5" normalizeH="0" baseline="0" noProof="0" dirty="0">
                  <a:ln>
                    <a:noFill/>
                  </a:ln>
                  <a:solidFill>
                    <a:srgbClr val="00CCFF"/>
                  </a:solidFill>
                  <a:effectLst/>
                  <a:uLnTx/>
                  <a:uFillTx/>
                  <a:latin typeface="微软雅黑" panose="020B0503020204020204" charset="-122"/>
                  <a:ea typeface="+mj-ea"/>
                  <a:cs typeface="微软雅黑" panose="020B0503020204020204" charset="-122"/>
                </a:rPr>
                <a:t> </a:t>
              </a:r>
              <a:r>
                <a:rPr kumimoji="0" lang="zh-CN" altLang="en-US" sz="2000" b="0" i="0" u="none" strike="noStrike" kern="1200" cap="none" spc="5" normalizeH="0" baseline="0" noProof="0" dirty="0">
                  <a:ln>
                    <a:noFill/>
                  </a:ln>
                  <a:solidFill>
                    <a:srgbClr val="00CCFF"/>
                  </a:solidFill>
                  <a:effectLst/>
                  <a:uLnTx/>
                  <a:uFillTx/>
                  <a:latin typeface="微软雅黑" panose="020B0503020204020204" charset="-122"/>
                  <a:ea typeface="+mj-ea"/>
                  <a:cs typeface="微软雅黑" panose="020B0503020204020204" charset="-122"/>
                </a:rPr>
                <a:t>直接经济产出</a:t>
              </a:r>
              <a:r>
                <a:rPr kumimoji="0" lang="en-US" altLang="zh-CN" sz="2000" b="0" i="0" u="none" strike="noStrike" kern="1200" cap="none" spc="5" normalizeH="0" baseline="0" noProof="0" dirty="0">
                  <a:ln>
                    <a:noFill/>
                  </a:ln>
                  <a:solidFill>
                    <a:srgbClr val="00CCFF"/>
                  </a:solidFill>
                  <a:effectLst/>
                  <a:uLnTx/>
                  <a:uFillTx/>
                  <a:latin typeface="微软雅黑" panose="020B0503020204020204" charset="-122"/>
                  <a:ea typeface="+mj-ea"/>
                  <a:cs typeface="微软雅黑" panose="020B0503020204020204" charset="-122"/>
                </a:rPr>
                <a:t>6</a:t>
              </a:r>
              <a:r>
                <a:rPr kumimoji="0" lang="zh-CN" altLang="en-US" sz="2000" b="0" i="0" u="none" strike="noStrike" kern="1200" cap="none" spc="5" normalizeH="0" baseline="0" noProof="0" dirty="0">
                  <a:ln>
                    <a:noFill/>
                  </a:ln>
                  <a:solidFill>
                    <a:srgbClr val="00CCFF"/>
                  </a:solidFill>
                  <a:effectLst/>
                  <a:uLnTx/>
                  <a:uFillTx/>
                  <a:latin typeface="微软雅黑" panose="020B0503020204020204" charset="-122"/>
                  <a:ea typeface="+mj-ea"/>
                  <a:cs typeface="微软雅黑" panose="020B0503020204020204" charset="-122"/>
                </a:rPr>
                <a:t>万亿</a:t>
              </a:r>
              <a:r>
                <a:rPr kumimoji="0" lang="en-US" altLang="zh-CN" sz="2000" b="0" i="0" u="none" strike="noStrike" kern="1200" cap="none" spc="5" normalizeH="0" baseline="0" noProof="0" dirty="0">
                  <a:ln>
                    <a:noFill/>
                  </a:ln>
                  <a:solidFill>
                    <a:srgbClr val="00CCFF"/>
                  </a:solidFill>
                  <a:effectLst/>
                  <a:uLnTx/>
                  <a:uFillTx/>
                  <a:latin typeface="微软雅黑" panose="020B0503020204020204" charset="-122"/>
                  <a:ea typeface="+mj-ea"/>
                  <a:cs typeface="微软雅黑" panose="020B0503020204020204" charset="-122"/>
                </a:rPr>
                <a:t>.</a:t>
              </a:r>
              <a:endParaRPr kumimoji="0" lang="en-US" altLang="zh-CN" sz="2000" b="0" i="0" u="none" strike="noStrike" kern="1200" cap="none" spc="5" normalizeH="0" baseline="0" noProof="0" dirty="0">
                <a:ln>
                  <a:noFill/>
                </a:ln>
                <a:solidFill>
                  <a:srgbClr val="00CCFF"/>
                </a:solidFill>
                <a:effectLst/>
                <a:uLnTx/>
                <a:uFillTx/>
                <a:latin typeface="微软雅黑" panose="020B0503020204020204" charset="-122"/>
                <a:ea typeface="+mj-ea"/>
                <a:cs typeface="微软雅黑" panose="020B0503020204020204" charset="-122"/>
              </a:endParaRPr>
            </a:p>
          </p:txBody>
        </p:sp>
        <p:pic>
          <p:nvPicPr>
            <p:cNvPr id="4" name="图片 3"/>
            <p:cNvPicPr>
              <a:picLocks noChangeAspect="1"/>
            </p:cNvPicPr>
            <p:nvPr/>
          </p:nvPicPr>
          <p:blipFill>
            <a:blip r:embed="rId3"/>
            <a:stretch>
              <a:fillRect/>
            </a:stretch>
          </p:blipFill>
          <p:spPr>
            <a:xfrm>
              <a:off x="10324" y="2580"/>
              <a:ext cx="8585" cy="5749"/>
            </a:xfrm>
            <a:prstGeom prst="rect">
              <a:avLst/>
            </a:prstGeom>
          </p:spPr>
        </p:pic>
        <p:sp>
          <p:nvSpPr>
            <p:cNvPr id="6" name="object 6"/>
            <p:cNvSpPr txBox="1"/>
            <p:nvPr/>
          </p:nvSpPr>
          <p:spPr>
            <a:xfrm>
              <a:off x="11137" y="8340"/>
              <a:ext cx="6914" cy="1570"/>
            </a:xfrm>
            <a:prstGeom prst="rect">
              <a:avLst/>
            </a:prstGeom>
          </p:spPr>
          <p:txBody>
            <a:bodyPr vert="horz" wrap="square" lIns="0" tIns="133985" rIns="0" bIns="0" rtlCol="0">
              <a:spAutoFit/>
            </a:bodyPr>
            <a:p>
              <a:pPr marL="299085" indent="-287020">
                <a:lnSpc>
                  <a:spcPct val="100000"/>
                </a:lnSpc>
                <a:spcBef>
                  <a:spcPts val="1055"/>
                </a:spcBef>
                <a:buChar char="•"/>
                <a:tabLst>
                  <a:tab pos="297815" algn="l"/>
                  <a:tab pos="298450" algn="l"/>
                </a:tabLst>
              </a:pPr>
              <a:r>
                <a:rPr sz="2000" spc="-10" dirty="0">
                  <a:solidFill>
                    <a:srgbClr val="00CCFF"/>
                  </a:solidFill>
                  <a:latin typeface="微软雅黑" panose="020B0503020204020204" charset="-122"/>
                  <a:cs typeface="微软雅黑" panose="020B0503020204020204" charset="-122"/>
                </a:rPr>
                <a:t>2030</a:t>
              </a:r>
              <a:r>
                <a:rPr sz="2000" spc="5" dirty="0">
                  <a:solidFill>
                    <a:srgbClr val="00CCFF"/>
                  </a:solidFill>
                  <a:latin typeface="微软雅黑" panose="020B0503020204020204" charset="-122"/>
                  <a:cs typeface="微软雅黑" panose="020B0503020204020204" charset="-122"/>
                </a:rPr>
                <a:t>年</a:t>
              </a:r>
              <a:r>
                <a:rPr lang="zh-CN" sz="2000" spc="5" dirty="0">
                  <a:solidFill>
                    <a:srgbClr val="00CCFF"/>
                  </a:solidFill>
                  <a:latin typeface="微软雅黑" panose="020B0503020204020204" charset="-122"/>
                  <a:cs typeface="微软雅黑" panose="020B0503020204020204" charset="-122"/>
                </a:rPr>
                <a:t>：</a:t>
              </a:r>
              <a:r>
                <a:rPr lang="en-US" altLang="zh-CN" sz="2000" spc="5" dirty="0">
                  <a:solidFill>
                    <a:srgbClr val="00CCFF"/>
                  </a:solidFill>
                  <a:latin typeface="微软雅黑" panose="020B0503020204020204" charset="-122"/>
                  <a:cs typeface="微软雅黑" panose="020B0503020204020204" charset="-122"/>
                </a:rPr>
                <a:t>5G</a:t>
              </a:r>
              <a:r>
                <a:rPr lang="zh-CN" altLang="en-US" sz="2000" spc="5" dirty="0">
                  <a:solidFill>
                    <a:srgbClr val="00CCFF"/>
                  </a:solidFill>
                  <a:latin typeface="微软雅黑" panose="020B0503020204020204" charset="-122"/>
                  <a:cs typeface="微软雅黑" panose="020B0503020204020204" charset="-122"/>
                </a:rPr>
                <a:t>对</a:t>
              </a:r>
              <a:r>
                <a:rPr lang="en-US" altLang="zh-CN" sz="2000" spc="5" dirty="0">
                  <a:solidFill>
                    <a:srgbClr val="00CCFF"/>
                  </a:solidFill>
                  <a:latin typeface="微软雅黑" panose="020B0503020204020204" charset="-122"/>
                  <a:cs typeface="微软雅黑" panose="020B0503020204020204" charset="-122"/>
                </a:rPr>
                <a:t>GDP</a:t>
              </a:r>
              <a:r>
                <a:rPr lang="zh-CN" altLang="en-US" sz="2000" spc="5" dirty="0">
                  <a:solidFill>
                    <a:srgbClr val="00CCFF"/>
                  </a:solidFill>
                  <a:latin typeface="微软雅黑" panose="020B0503020204020204" charset="-122"/>
                  <a:cs typeface="微软雅黑" panose="020B0503020204020204" charset="-122"/>
                </a:rPr>
                <a:t>的间接贡献约为</a:t>
              </a:r>
              <a:r>
                <a:rPr lang="en-US" altLang="zh-CN" sz="2000" spc="5" dirty="0">
                  <a:solidFill>
                    <a:srgbClr val="00CCFF"/>
                  </a:solidFill>
                  <a:latin typeface="微软雅黑" panose="020B0503020204020204" charset="-122"/>
                  <a:cs typeface="微软雅黑" panose="020B0503020204020204" charset="-122"/>
                </a:rPr>
                <a:t>3.6</a:t>
              </a:r>
              <a:r>
                <a:rPr lang="zh-CN" altLang="en-US" sz="2000" spc="5" dirty="0">
                  <a:solidFill>
                    <a:srgbClr val="00CCFF"/>
                  </a:solidFill>
                  <a:latin typeface="微软雅黑" panose="020B0503020204020204" charset="-122"/>
                  <a:cs typeface="微软雅黑" panose="020B0503020204020204" charset="-122"/>
                </a:rPr>
                <a:t>万亿，直接贡献约为</a:t>
              </a:r>
              <a:r>
                <a:rPr lang="en-US" altLang="zh-CN" sz="2000" spc="5" dirty="0">
                  <a:solidFill>
                    <a:srgbClr val="00CCFF"/>
                  </a:solidFill>
                  <a:latin typeface="微软雅黑" panose="020B0503020204020204" charset="-122"/>
                  <a:cs typeface="微软雅黑" panose="020B0503020204020204" charset="-122"/>
                </a:rPr>
                <a:t>2.9</a:t>
              </a:r>
              <a:r>
                <a:rPr lang="zh-CN" altLang="en-US" sz="2000" spc="5" dirty="0">
                  <a:solidFill>
                    <a:srgbClr val="00CCFF"/>
                  </a:solidFill>
                  <a:latin typeface="微软雅黑" panose="020B0503020204020204" charset="-122"/>
                  <a:cs typeface="微软雅黑" panose="020B0503020204020204" charset="-122"/>
                </a:rPr>
                <a:t>万亿</a:t>
              </a:r>
              <a:endParaRPr sz="2000" dirty="0">
                <a:solidFill>
                  <a:srgbClr val="00CCFF"/>
                </a:solidFill>
                <a:latin typeface="微软雅黑" panose="020B0503020204020204" charset="-122"/>
                <a:cs typeface="微软雅黑" panose="020B0503020204020204" charset="-122"/>
              </a:endParaRPr>
            </a:p>
            <a:p>
              <a:pPr>
                <a:lnSpc>
                  <a:spcPct val="100000"/>
                </a:lnSpc>
                <a:spcBef>
                  <a:spcPts val="10"/>
                </a:spcBef>
              </a:pPr>
              <a:endParaRPr sz="1600" dirty="0">
                <a:solidFill>
                  <a:srgbClr val="00CCFF"/>
                </a:solidFill>
                <a:latin typeface="微软雅黑" panose="020B0503020204020204" charset="-122"/>
                <a:cs typeface="微软雅黑" panose="020B0503020204020204" charset="-122"/>
              </a:endParaRPr>
            </a:p>
          </p:txBody>
        </p:sp>
        <p:sp>
          <p:nvSpPr>
            <p:cNvPr id="37" name="文本框 36"/>
            <p:cNvSpPr txBox="1"/>
            <p:nvPr/>
          </p:nvSpPr>
          <p:spPr>
            <a:xfrm>
              <a:off x="1468" y="1657"/>
              <a:ext cx="7063" cy="822"/>
            </a:xfrm>
            <a:prstGeom prst="rect">
              <a:avLst/>
            </a:prstGeom>
            <a:noFill/>
          </p:spPr>
          <p:txBody>
            <a:bodyPr wrap="square" rtlCol="0">
              <a:spAutoFit/>
            </a:bodyPr>
            <a:p>
              <a:pPr lvl="0" algn="ctr">
                <a:buClrTx/>
                <a:buSzTx/>
                <a:buFontTx/>
              </a:pPr>
              <a:r>
                <a:rPr lang="en-US" altLang="zh-CN" sz="2800" b="1" dirty="0" smtClean="0">
                  <a:solidFill>
                    <a:schemeClr val="accent2">
                      <a:lumMod val="60000"/>
                      <a:lumOff val="40000"/>
                    </a:schemeClr>
                  </a:solidFill>
                  <a:sym typeface="+mn-ea"/>
                </a:rPr>
                <a:t>5G</a:t>
              </a:r>
              <a:r>
                <a:rPr lang="zh-CN" altLang="en-US" sz="2800" b="1" dirty="0" smtClean="0">
                  <a:solidFill>
                    <a:schemeClr val="accent2">
                      <a:lumMod val="60000"/>
                      <a:lumOff val="40000"/>
                    </a:schemeClr>
                  </a:solidFill>
                  <a:sym typeface="+mn-ea"/>
                </a:rPr>
                <a:t>对中国经济产业的影响</a:t>
              </a:r>
              <a:endParaRPr lang="zh-CN" altLang="en-US" sz="2800" b="1" dirty="0" smtClean="0">
                <a:solidFill>
                  <a:schemeClr val="accent2">
                    <a:lumMod val="60000"/>
                    <a:lumOff val="40000"/>
                  </a:schemeClr>
                </a:solidFill>
                <a:sym typeface="+mn-ea"/>
              </a:endParaRPr>
            </a:p>
          </p:txBody>
        </p:sp>
        <p:sp>
          <p:nvSpPr>
            <p:cNvPr id="9" name="文本框 8"/>
            <p:cNvSpPr txBox="1"/>
            <p:nvPr/>
          </p:nvSpPr>
          <p:spPr>
            <a:xfrm>
              <a:off x="11778" y="1657"/>
              <a:ext cx="5632" cy="822"/>
            </a:xfrm>
            <a:prstGeom prst="rect">
              <a:avLst/>
            </a:prstGeom>
            <a:noFill/>
          </p:spPr>
          <p:txBody>
            <a:bodyPr wrap="square" rtlCol="0">
              <a:spAutoFit/>
            </a:bodyPr>
            <a:p>
              <a:pPr lvl="0" algn="ctr">
                <a:buClrTx/>
                <a:buSzTx/>
                <a:buFontTx/>
              </a:pPr>
              <a:r>
                <a:rPr lang="en-US" altLang="zh-CN" sz="2800" b="1" dirty="0" smtClean="0">
                  <a:solidFill>
                    <a:schemeClr val="accent2">
                      <a:lumMod val="60000"/>
                      <a:lumOff val="40000"/>
                    </a:schemeClr>
                  </a:solidFill>
                  <a:sym typeface="+mn-ea"/>
                </a:rPr>
                <a:t>5G</a:t>
              </a:r>
              <a:r>
                <a:rPr lang="zh-CN" altLang="en-US" sz="2800" b="1" dirty="0" smtClean="0">
                  <a:solidFill>
                    <a:schemeClr val="accent2">
                      <a:lumMod val="60000"/>
                      <a:lumOff val="40000"/>
                    </a:schemeClr>
                  </a:solidFill>
                  <a:sym typeface="+mn-ea"/>
                </a:rPr>
                <a:t>对中国</a:t>
              </a:r>
              <a:r>
                <a:rPr lang="en-US" altLang="zh-CN" sz="2800" b="1" dirty="0" smtClean="0">
                  <a:solidFill>
                    <a:schemeClr val="accent2">
                      <a:lumMod val="60000"/>
                      <a:lumOff val="40000"/>
                    </a:schemeClr>
                  </a:solidFill>
                  <a:sym typeface="+mn-ea"/>
                </a:rPr>
                <a:t>GDP</a:t>
              </a:r>
              <a:r>
                <a:rPr lang="zh-CN" altLang="en-US" sz="2800" b="1" dirty="0" smtClean="0">
                  <a:solidFill>
                    <a:schemeClr val="accent2">
                      <a:lumMod val="60000"/>
                      <a:lumOff val="40000"/>
                    </a:schemeClr>
                  </a:solidFill>
                  <a:sym typeface="+mn-ea"/>
                </a:rPr>
                <a:t>的影响</a:t>
              </a:r>
              <a:endParaRPr lang="zh-CN" altLang="en-US" sz="2800" b="1" dirty="0" smtClean="0">
                <a:solidFill>
                  <a:schemeClr val="accent2">
                    <a:lumMod val="60000"/>
                    <a:lumOff val="40000"/>
                  </a:schemeClr>
                </a:solidFill>
                <a:sym typeface="+mn-ea"/>
              </a:endParaRPr>
            </a:p>
          </p:txBody>
        </p:sp>
      </p:grpSp>
    </p:spTree>
  </p:cSld>
  <p:clrMapOvr>
    <a:masterClrMapping/>
  </p:clrMapOvr>
  <p:transition>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1" cstate="print"/>
          <a:stretch>
            <a:fillRect/>
          </a:stretch>
        </p:blipFill>
        <p:spPr>
          <a:xfrm>
            <a:off x="-1164" y="-297"/>
            <a:ext cx="12193057" cy="6858594"/>
          </a:xfrm>
          <a:prstGeom prst="rect">
            <a:avLst/>
          </a:prstGeom>
        </p:spPr>
      </p:pic>
      <p:pic>
        <p:nvPicPr>
          <p:cNvPr id="13" name="Picture 2" descr="https://hbimg.huabanimg.com/ddcbba691627232e398e4c3cbc7f5dfb45fced6ac7475-pPsesU"/>
          <p:cNvPicPr>
            <a:picLocks noChangeAspect="1" noChangeArrowheads="1"/>
          </p:cNvPicPr>
          <p:nvPr/>
        </p:nvPicPr>
        <p:blipFill>
          <a:blip r:embed="rId2" cstate="print">
            <a:extLst>
              <a:ext uri="{BEBA8EAE-BF5A-486C-A8C5-ECC9F3942E4B}">
                <a14:imgProps xmlns:a14="http://schemas.microsoft.com/office/drawing/2010/main">
                  <a14:imgLayer r:embed="rId3">
                    <a14:imgEffect>
                      <a14:colorTemperature colorTemp="4700"/>
                    </a14:imgEffect>
                  </a14:imgLayer>
                </a14:imgProps>
              </a:ext>
            </a:extLst>
          </a:blip>
          <a:srcRect/>
          <a:stretch>
            <a:fillRect/>
          </a:stretch>
        </p:blipFill>
        <p:spPr bwMode="auto">
          <a:xfrm>
            <a:off x="635" y="2036996"/>
            <a:ext cx="12192000" cy="5080000"/>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p:cNvSpPr/>
          <p:nvPr/>
        </p:nvSpPr>
        <p:spPr>
          <a:xfrm>
            <a:off x="860425" y="1882140"/>
            <a:ext cx="10164445" cy="3046095"/>
          </a:xfrm>
          <a:prstGeom prst="rect">
            <a:avLst/>
          </a:prstGeom>
        </p:spPr>
        <p:txBody>
          <a:bodyPr wrap="square">
            <a:spAutoFit/>
          </a:bodyPr>
          <a:lstStyle/>
          <a:p>
            <a:pPr>
              <a:lnSpc>
                <a:spcPct val="150000"/>
              </a:lnSpc>
            </a:pPr>
            <a:r>
              <a:rPr lang="en-US" altLang="zh-CN" sz="3200" b="1" dirty="0" smtClean="0">
                <a:solidFill>
                  <a:srgbClr val="00CCFF"/>
                </a:solidFill>
              </a:rPr>
              <a:t>1</a:t>
            </a:r>
            <a:r>
              <a:rPr lang="zh-CN" altLang="en-US" sz="3200" b="1" dirty="0" smtClean="0">
                <a:solidFill>
                  <a:srgbClr val="00CCFF"/>
                </a:solidFill>
              </a:rPr>
              <a:t>、</a:t>
            </a:r>
            <a:r>
              <a:rPr lang="en-US" altLang="zh-CN" sz="3200" b="1" dirty="0" smtClean="0">
                <a:solidFill>
                  <a:srgbClr val="00CCFF"/>
                </a:solidFill>
              </a:rPr>
              <a:t>6G</a:t>
            </a:r>
            <a:r>
              <a:rPr lang="zh-CN" altLang="en-US" sz="3200" b="1" dirty="0" smtClean="0">
                <a:solidFill>
                  <a:srgbClr val="00CCFF"/>
                </a:solidFill>
              </a:rPr>
              <a:t>技术会颠覆哪些行业？当代大学生应该如何拥抱技术的进步？</a:t>
            </a:r>
            <a:endParaRPr lang="en-US" altLang="zh-CN" sz="3200" b="1" dirty="0" smtClean="0">
              <a:solidFill>
                <a:srgbClr val="00CCFF"/>
              </a:solidFill>
            </a:endParaRPr>
          </a:p>
          <a:p>
            <a:pPr>
              <a:lnSpc>
                <a:spcPct val="150000"/>
              </a:lnSpc>
            </a:pPr>
            <a:r>
              <a:rPr lang="en-US" altLang="zh-CN" sz="3200" b="1" dirty="0" smtClean="0">
                <a:solidFill>
                  <a:srgbClr val="00CCFF"/>
                </a:solidFill>
              </a:rPr>
              <a:t>2</a:t>
            </a:r>
            <a:r>
              <a:rPr lang="zh-CN" altLang="en-US" sz="3200" b="1" dirty="0" smtClean="0">
                <a:solidFill>
                  <a:srgbClr val="00CCFF"/>
                </a:solidFill>
              </a:rPr>
              <a:t>、</a:t>
            </a:r>
            <a:r>
              <a:rPr lang="zh-CN" altLang="zh-CN" sz="3200" b="1" dirty="0" smtClean="0">
                <a:solidFill>
                  <a:srgbClr val="00CCFF"/>
                </a:solidFill>
              </a:rPr>
              <a:t>当带宽</a:t>
            </a:r>
            <a:r>
              <a:rPr lang="zh-CN" altLang="en-US" sz="3200" b="1" dirty="0" smtClean="0">
                <a:solidFill>
                  <a:srgbClr val="00CCFF"/>
                </a:solidFill>
              </a:rPr>
              <a:t>和速度</a:t>
            </a:r>
            <a:r>
              <a:rPr lang="zh-CN" altLang="zh-CN" sz="3200" b="1" dirty="0" smtClean="0">
                <a:solidFill>
                  <a:srgbClr val="00CCFF"/>
                </a:solidFill>
              </a:rPr>
              <a:t>不</a:t>
            </a:r>
            <a:r>
              <a:rPr lang="zh-CN" altLang="en-US" sz="3200" b="1" dirty="0" smtClean="0">
                <a:solidFill>
                  <a:srgbClr val="00CCFF"/>
                </a:solidFill>
              </a:rPr>
              <a:t>再</a:t>
            </a:r>
            <a:r>
              <a:rPr lang="zh-CN" altLang="zh-CN" sz="3200" b="1" dirty="0" smtClean="0">
                <a:solidFill>
                  <a:srgbClr val="00CCFF"/>
                </a:solidFill>
              </a:rPr>
              <a:t>是瓶颈，</a:t>
            </a:r>
            <a:r>
              <a:rPr lang="zh-CN" altLang="en-US" sz="3200" b="1" dirty="0" smtClean="0">
                <a:solidFill>
                  <a:srgbClr val="00CCFF"/>
                </a:solidFill>
              </a:rPr>
              <a:t>您觉得</a:t>
            </a:r>
            <a:r>
              <a:rPr lang="en-US" altLang="zh-CN" sz="3200" b="1" dirty="0" smtClean="0">
                <a:solidFill>
                  <a:srgbClr val="00CCFF"/>
                </a:solidFill>
              </a:rPr>
              <a:t>5G</a:t>
            </a:r>
            <a:r>
              <a:rPr lang="zh-CN" altLang="en-US" sz="3200" b="1" dirty="0" smtClean="0">
                <a:solidFill>
                  <a:srgbClr val="00CCFF"/>
                </a:solidFill>
              </a:rPr>
              <a:t>时代下哪个应用将最先呈爆发式增长？</a:t>
            </a:r>
            <a:endParaRPr lang="zh-CN" altLang="en-US" sz="3200" b="1" dirty="0" smtClean="0">
              <a:solidFill>
                <a:srgbClr val="00CCFF"/>
              </a:solidFill>
            </a:endParaRPr>
          </a:p>
        </p:txBody>
      </p:sp>
      <p:sp>
        <p:nvSpPr>
          <p:cNvPr id="25" name="文本框 24"/>
          <p:cNvSpPr txBox="1"/>
          <p:nvPr/>
        </p:nvSpPr>
        <p:spPr>
          <a:xfrm>
            <a:off x="2439035" y="539749"/>
            <a:ext cx="7315200" cy="645160"/>
          </a:xfrm>
          <a:prstGeom prst="rect">
            <a:avLst/>
          </a:prstGeom>
          <a:noFill/>
        </p:spPr>
        <p:txBody>
          <a:bodyPr wrap="square" rtlCol="0">
            <a:spAutoFit/>
          </a:bodyPr>
          <a:p>
            <a:pPr algn="ctr"/>
            <a:r>
              <a:rPr lang="zh-CN" altLang="en-US" sz="3600" b="1" dirty="0">
                <a:solidFill>
                  <a:srgbClr val="FFC000"/>
                </a:solidFill>
                <a:latin typeface="+mn-ea"/>
              </a:rPr>
              <a:t>思考</a:t>
            </a:r>
            <a:endParaRPr lang="zh-CN" altLang="en-US" sz="3600" b="1" dirty="0">
              <a:solidFill>
                <a:srgbClr val="FFC000"/>
              </a:solidFill>
              <a:latin typeface="+mn-ea"/>
            </a:endParaRPr>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1000"/>
                                        <p:tgtEl>
                                          <p:spTgt spid="25"/>
                                        </p:tgtEl>
                                      </p:cBhvr>
                                    </p:animEffect>
                                    <p:anim calcmode="lin" valueType="num">
                                      <p:cBhvr>
                                        <p:cTn id="8" dur="1000" fill="hold"/>
                                        <p:tgtEl>
                                          <p:spTgt spid="25"/>
                                        </p:tgtEl>
                                        <p:attrNameLst>
                                          <p:attrName>ppt_x</p:attrName>
                                        </p:attrNameLst>
                                      </p:cBhvr>
                                      <p:tavLst>
                                        <p:tav tm="0">
                                          <p:val>
                                            <p:strVal val="#ppt_x"/>
                                          </p:val>
                                        </p:tav>
                                        <p:tav tm="100000">
                                          <p:val>
                                            <p:strVal val="#ppt_x"/>
                                          </p:val>
                                        </p:tav>
                                      </p:tavLst>
                                    </p:anim>
                                    <p:anim calcmode="lin" valueType="num">
                                      <p:cBhvr>
                                        <p:cTn id="9"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500" fill="hold"/>
                                        <p:tgtEl>
                                          <p:spTgt spid="6"/>
                                        </p:tgtEl>
                                        <p:attrNameLst>
                                          <p:attrName>ppt_x</p:attrName>
                                        </p:attrNameLst>
                                      </p:cBhvr>
                                      <p:tavLst>
                                        <p:tav tm="0">
                                          <p:val>
                                            <p:strVal val="#ppt_x"/>
                                          </p:val>
                                        </p:tav>
                                        <p:tav tm="100000">
                                          <p:val>
                                            <p:strVal val="#ppt_x"/>
                                          </p:val>
                                        </p:tav>
                                      </p:tavLst>
                                    </p:anim>
                                    <p:anim calcmode="lin" valueType="num">
                                      <p:cBhvr additive="base">
                                        <p:cTn id="15"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6" grpId="0"/>
      <p:bldP spid="6" grpId="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36930" y="1261110"/>
            <a:ext cx="10610215" cy="2030095"/>
          </a:xfrm>
          <a:prstGeom prst="rect">
            <a:avLst/>
          </a:prstGeom>
          <a:noFill/>
        </p:spPr>
        <p:txBody>
          <a:bodyPr wrap="square" rtlCol="0">
            <a:spAutoFit/>
          </a:bodyPr>
          <a:lstStyle/>
          <a:p>
            <a:pPr algn="ctr"/>
            <a:r>
              <a:rPr lang="en-US" altLang="zh-CN" sz="7195" dirty="0">
                <a:solidFill>
                  <a:schemeClr val="bg1"/>
                </a:solidFill>
                <a:latin typeface="张海山锐谐体" panose="02000000000000000000" pitchFamily="2" charset="-122"/>
                <a:ea typeface="张海山锐谐体" panose="02000000000000000000" pitchFamily="2" charset="-122"/>
                <a:cs typeface="+mn-ea"/>
              </a:rPr>
              <a:t>5 G</a:t>
            </a:r>
            <a:r>
              <a:rPr lang="en-US" altLang="zh-CN" sz="5400" spc="2000" dirty="0">
                <a:gradFill>
                  <a:gsLst>
                    <a:gs pos="15000">
                      <a:schemeClr val="bg1"/>
                    </a:gs>
                    <a:gs pos="45000">
                      <a:srgbClr val="02B3F6"/>
                    </a:gs>
                    <a:gs pos="100000">
                      <a:srgbClr val="1B2040"/>
                    </a:gs>
                    <a:gs pos="75000">
                      <a:srgbClr val="0198A9"/>
                    </a:gs>
                  </a:gsLst>
                  <a:lin ang="5400000" scaled="1"/>
                </a:gradFill>
                <a:latin typeface="庞门正道标题体" panose="02010600030101010101" pitchFamily="2" charset="-122"/>
                <a:ea typeface="庞门正道标题体" panose="02010600030101010101" pitchFamily="2" charset="-122"/>
              </a:rPr>
              <a:t>•</a:t>
            </a:r>
            <a:r>
              <a:rPr lang="zh-CN" altLang="en-US" sz="7195" dirty="0">
                <a:solidFill>
                  <a:schemeClr val="accent1"/>
                </a:solidFill>
                <a:effectLst>
                  <a:outerShdw blurRad="38100" dist="25400" dir="5400000" algn="ctr" rotWithShape="0">
                    <a:srgbClr val="6E747A">
                      <a:alpha val="43000"/>
                    </a:srgbClr>
                  </a:outerShdw>
                </a:effectLst>
                <a:latin typeface="张海山锐谐体" panose="02000000000000000000" pitchFamily="2" charset="-122"/>
                <a:ea typeface="张海山锐谐体" panose="02000000000000000000" pitchFamily="2" charset="-122"/>
                <a:cs typeface="+mn-ea"/>
              </a:rPr>
              <a:t>已来</a:t>
            </a:r>
            <a:r>
              <a:rPr lang="en-US" altLang="zh-CN" sz="5400" spc="2000" dirty="0">
                <a:gradFill>
                  <a:gsLst>
                    <a:gs pos="15000">
                      <a:schemeClr val="bg1"/>
                    </a:gs>
                    <a:gs pos="45000">
                      <a:srgbClr val="02B3F6"/>
                    </a:gs>
                    <a:gs pos="100000">
                      <a:srgbClr val="1B2040"/>
                    </a:gs>
                    <a:gs pos="75000">
                      <a:srgbClr val="0198A9"/>
                    </a:gs>
                  </a:gsLst>
                  <a:lin ang="5400000" scaled="1"/>
                </a:gradFill>
                <a:latin typeface="庞门正道标题体" panose="02010600030101010101" pitchFamily="2" charset="-122"/>
                <a:ea typeface="庞门正道标题体" panose="02010600030101010101" pitchFamily="2" charset="-122"/>
              </a:rPr>
              <a:t> </a:t>
            </a:r>
            <a:r>
              <a:rPr lang="en-US" altLang="zh-CN" sz="7195" dirty="0">
                <a:solidFill>
                  <a:schemeClr val="bg1"/>
                </a:solidFill>
                <a:latin typeface="张海山锐谐体" panose="02000000000000000000" pitchFamily="2" charset="-122"/>
                <a:ea typeface="张海山锐谐体" panose="02000000000000000000" pitchFamily="2" charset="-122"/>
                <a:cs typeface="+mn-ea"/>
              </a:rPr>
              <a:t>6 </a:t>
            </a:r>
            <a:r>
              <a:rPr lang="en-US" altLang="zh-CN" sz="7195" dirty="0">
                <a:solidFill>
                  <a:schemeClr val="bg1"/>
                </a:solidFill>
                <a:latin typeface="张海山锐谐体" panose="02000000000000000000" pitchFamily="2" charset="-122"/>
                <a:ea typeface="张海山锐谐体" panose="02000000000000000000" pitchFamily="2" charset="-122"/>
                <a:cs typeface="+mn-ea"/>
                <a:sym typeface="+mn-ea"/>
              </a:rPr>
              <a:t>G</a:t>
            </a:r>
            <a:r>
              <a:rPr lang="en-US" altLang="zh-CN" sz="5400" spc="2000" dirty="0">
                <a:gradFill>
                  <a:gsLst>
                    <a:gs pos="15000">
                      <a:schemeClr val="bg1"/>
                    </a:gs>
                    <a:gs pos="45000">
                      <a:srgbClr val="02B3F6"/>
                    </a:gs>
                    <a:gs pos="100000">
                      <a:srgbClr val="1B2040"/>
                    </a:gs>
                    <a:gs pos="75000">
                      <a:srgbClr val="0198A9"/>
                    </a:gs>
                  </a:gsLst>
                  <a:lin ang="5400000" scaled="1"/>
                </a:gradFill>
                <a:latin typeface="庞门正道标题体" panose="02010600030101010101" pitchFamily="2" charset="-122"/>
                <a:ea typeface="庞门正道标题体" panose="02010600030101010101" pitchFamily="2" charset="-122"/>
                <a:sym typeface="+mn-ea"/>
              </a:rPr>
              <a:t>•</a:t>
            </a:r>
            <a:r>
              <a:rPr lang="zh-CN" altLang="en-US" sz="7195" dirty="0">
                <a:solidFill>
                  <a:schemeClr val="accent1"/>
                </a:solidFill>
                <a:effectLst>
                  <a:outerShdw blurRad="38100" dist="25400" dir="5400000" algn="ctr" rotWithShape="0">
                    <a:srgbClr val="6E747A">
                      <a:alpha val="43000"/>
                    </a:srgbClr>
                  </a:outerShdw>
                </a:effectLst>
                <a:latin typeface="张海山锐谐体" panose="02000000000000000000" pitchFamily="2" charset="-122"/>
                <a:ea typeface="张海山锐谐体" panose="02000000000000000000" pitchFamily="2" charset="-122"/>
                <a:cs typeface="+mn-ea"/>
                <a:sym typeface="+mn-ea"/>
              </a:rPr>
              <a:t>未来</a:t>
            </a:r>
            <a:endParaRPr lang="zh-CN" altLang="en-US" sz="5400" spc="2000" dirty="0">
              <a:solidFill>
                <a:schemeClr val="accent1"/>
              </a:solidFill>
              <a:effectLst>
                <a:outerShdw blurRad="38100" dist="25400" dir="5400000" algn="ctr" rotWithShape="0">
                  <a:srgbClr val="6E747A">
                    <a:alpha val="43000"/>
                  </a:srgbClr>
                </a:outerShdw>
              </a:effectLst>
              <a:latin typeface="庞门正道标题体" panose="02010600030101010101" pitchFamily="2" charset="-122"/>
              <a:ea typeface="庞门正道标题体" panose="02010600030101010101" pitchFamily="2" charset="-122"/>
            </a:endParaRPr>
          </a:p>
          <a:p>
            <a:pPr algn="ctr"/>
            <a:endParaRPr lang="zh-CN" altLang="en-US" sz="5400" spc="2000" dirty="0">
              <a:solidFill>
                <a:schemeClr val="accent1"/>
              </a:solidFill>
              <a:effectLst>
                <a:outerShdw blurRad="38100" dist="25400" dir="5400000" algn="ctr" rotWithShape="0">
                  <a:srgbClr val="6E747A">
                    <a:alpha val="43000"/>
                  </a:srgbClr>
                </a:outerShdw>
              </a:effectLst>
              <a:latin typeface="庞门正道标题体" panose="02010600030101010101" pitchFamily="2" charset="-122"/>
              <a:ea typeface="庞门正道标题体" panose="02010600030101010101" pitchFamily="2" charset="-122"/>
            </a:endParaRPr>
          </a:p>
        </p:txBody>
      </p:sp>
      <p:sp>
        <p:nvSpPr>
          <p:cNvPr id="5" name="文本框 4"/>
          <p:cNvSpPr txBox="1"/>
          <p:nvPr/>
        </p:nvSpPr>
        <p:spPr>
          <a:xfrm>
            <a:off x="2922896" y="3587686"/>
            <a:ext cx="6346209" cy="1354217"/>
          </a:xfrm>
          <a:prstGeom prst="rect">
            <a:avLst/>
          </a:prstGeom>
          <a:noFill/>
          <a:effectLst>
            <a:glow rad="228600">
              <a:srgbClr val="70AD47">
                <a:satMod val="175000"/>
                <a:alpha val="40000"/>
              </a:srgbClr>
            </a:glow>
          </a:effectLst>
        </p:spPr>
        <p:txBody>
          <a:bodyPr wrap="square" lIns="0" tIns="0" rIns="0" bIns="0" rtlCol="0" anchor="ctr" anchorCtr="0">
            <a:spAutoFit/>
          </a:bodyPr>
          <a:lstStyle>
            <a:defPPr>
              <a:defRPr lang="en-US"/>
            </a:defPPr>
            <a:lvl1pPr algn="ctr">
              <a:defRPr sz="3200" b="0">
                <a:gradFill flip="none" rotWithShape="1">
                  <a:gsLst>
                    <a:gs pos="40000">
                      <a:srgbClr val="E8EEF8"/>
                    </a:gs>
                    <a:gs pos="0">
                      <a:sysClr val="window" lastClr="FFFFFF"/>
                    </a:gs>
                    <a:gs pos="98230">
                      <a:srgbClr val="F4F7FC"/>
                    </a:gs>
                    <a:gs pos="59000">
                      <a:srgbClr val="646397"/>
                    </a:gs>
                  </a:gsLst>
                  <a:lin ang="5400000" scaled="0"/>
                  <a:tileRect/>
                </a:gradFill>
                <a:effectLst/>
                <a:latin typeface="微软雅黑" panose="020B0503020204020204" charset="-122"/>
                <a:ea typeface="微软雅黑" panose="020B0503020204020204" charset="-122"/>
              </a:defRPr>
            </a:lvl1pPr>
          </a:lstStyle>
          <a:p>
            <a:pPr marL="0" marR="0" lvl="0" indent="0" algn="dist" defTabSz="457200" rtl="0" eaLnBrk="1" fontAlgn="auto" latinLnBrk="0" hangingPunct="1">
              <a:lnSpc>
                <a:spcPct val="100000"/>
              </a:lnSpc>
              <a:spcBef>
                <a:spcPts val="0"/>
              </a:spcBef>
              <a:spcAft>
                <a:spcPts val="0"/>
              </a:spcAft>
              <a:buClrTx/>
              <a:buSzTx/>
              <a:buFontTx/>
              <a:buNone/>
              <a:defRPr/>
            </a:pPr>
            <a:r>
              <a:rPr kumimoji="0" lang="en-US" altLang="zh-CN" sz="8800" b="1" i="0" u="none" strike="noStrike" kern="1200" cap="none" spc="0" normalizeH="0" baseline="0" noProof="0" dirty="0">
                <a:ln>
                  <a:noFill/>
                </a:ln>
                <a:gradFill flip="none" rotWithShape="1">
                  <a:gsLst>
                    <a:gs pos="77000">
                      <a:srgbClr val="71728F"/>
                    </a:gs>
                    <a:gs pos="52000">
                      <a:srgbClr val="E8EEF8"/>
                    </a:gs>
                    <a:gs pos="0">
                      <a:prstClr val="white"/>
                    </a:gs>
                    <a:gs pos="100000">
                      <a:srgbClr val="464569"/>
                    </a:gs>
                  </a:gsLst>
                  <a:lin ang="5400000" scaled="1"/>
                  <a:tileRect/>
                </a:gradFill>
                <a:effectLst/>
                <a:uLnTx/>
                <a:uFillTx/>
                <a:latin typeface="微软雅黑" panose="020B0503020204020204" charset="-122"/>
                <a:ea typeface="微软雅黑" panose="020B0503020204020204" charset="-122"/>
                <a:cs typeface="+mn-ea"/>
              </a:rPr>
              <a:t>THANKS</a:t>
            </a:r>
            <a:endParaRPr kumimoji="0" lang="zh-CN" altLang="en-US" sz="8800" b="1" i="0" u="none" strike="noStrike" kern="1200" cap="none" spc="0" normalizeH="0" baseline="0" noProof="0" dirty="0">
              <a:ln>
                <a:noFill/>
              </a:ln>
              <a:gradFill flip="none" rotWithShape="1">
                <a:gsLst>
                  <a:gs pos="77000">
                    <a:srgbClr val="71728F"/>
                  </a:gs>
                  <a:gs pos="52000">
                    <a:srgbClr val="E8EEF8"/>
                  </a:gs>
                  <a:gs pos="0">
                    <a:prstClr val="white"/>
                  </a:gs>
                  <a:gs pos="100000">
                    <a:srgbClr val="464569"/>
                  </a:gs>
                </a:gsLst>
                <a:lin ang="5400000" scaled="1"/>
                <a:tileRect/>
              </a:gradFill>
              <a:effectLst/>
              <a:uLnTx/>
              <a:uFillTx/>
              <a:latin typeface="微软雅黑" panose="020B0503020204020204" charset="-122"/>
              <a:ea typeface="微软雅黑" panose="020B0503020204020204" charset="-122"/>
              <a:cs typeface="+mn-ea"/>
            </a:endParaRPr>
          </a:p>
        </p:txBody>
      </p:sp>
    </p:spTree>
    <p:custDataLst>
      <p:tags r:id="rId1"/>
    </p:custData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mph" presetSubtype="0" fill="hold" grpId="1" nodeType="clickEffect">
                                  <p:stCondLst>
                                    <p:cond delay="0"/>
                                  </p:stCondLst>
                                  <p:childTnLst>
                                    <p:animEffect transition="out" filter="fade">
                                      <p:cBhvr>
                                        <p:cTn id="11" dur="500" tmFilter="0, 0; .2, .5; .8, .5; 1, 0"/>
                                        <p:tgtEl>
                                          <p:spTgt spid="4"/>
                                        </p:tgtEl>
                                      </p:cBhvr>
                                    </p:animEffect>
                                    <p:animScale>
                                      <p:cBhvr>
                                        <p:cTn id="12" dur="250" autoRev="1" fill="hold"/>
                                        <p:tgtEl>
                                          <p:spTgt spid="4"/>
                                        </p:tgtEl>
                                      </p:cBhvr>
                                      <p:by x="105000" y="105000"/>
                                    </p:animScale>
                                  </p:childTnLst>
                                </p:cTn>
                              </p:par>
                              <p:par>
                                <p:cTn id="13" presetID="2" presetClass="entr" presetSubtype="4"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ppt_x"/>
                                          </p:val>
                                        </p:tav>
                                        <p:tav tm="100000">
                                          <p:val>
                                            <p:strVal val="#ppt_x"/>
                                          </p:val>
                                        </p:tav>
                                      </p:tavLst>
                                    </p:anim>
                                    <p:anim calcmode="lin" valueType="num">
                                      <p:cBhvr additive="base">
                                        <p:cTn id="1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5" grpId="0" bldLvl="0" animBg="1"/>
      <p:bldP spid="5"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图片 43"/>
          <p:cNvPicPr>
            <a:picLocks noChangeAspect="1"/>
          </p:cNvPicPr>
          <p:nvPr/>
        </p:nvPicPr>
        <p:blipFill>
          <a:blip r:embed="rId1" cstate="print"/>
          <a:stretch>
            <a:fillRect/>
          </a:stretch>
        </p:blipFill>
        <p:spPr>
          <a:xfrm>
            <a:off x="-280670" y="-158115"/>
            <a:ext cx="12472670" cy="7016115"/>
          </a:xfrm>
          <a:prstGeom prst="rect">
            <a:avLst/>
          </a:prstGeom>
        </p:spPr>
      </p:pic>
      <p:sp>
        <p:nvSpPr>
          <p:cNvPr id="108" name="文本框 107"/>
          <p:cNvSpPr txBox="1"/>
          <p:nvPr/>
        </p:nvSpPr>
        <p:spPr>
          <a:xfrm>
            <a:off x="4068849" y="97321"/>
            <a:ext cx="4054315" cy="646331"/>
          </a:xfrm>
          <a:prstGeom prst="rect">
            <a:avLst/>
          </a:prstGeom>
          <a:noFill/>
        </p:spPr>
        <p:txBody>
          <a:bodyPr wrap="none" rtlCol="0">
            <a:spAutoFit/>
          </a:bodyPr>
          <a:lstStyle/>
          <a:p>
            <a:pPr algn="ctr"/>
            <a:r>
              <a:rPr lang="zh-CN" altLang="en-US" sz="3600" b="1" dirty="0">
                <a:solidFill>
                  <a:srgbClr val="FFC000"/>
                </a:solidFill>
                <a:latin typeface="+mn-ea"/>
              </a:rPr>
              <a:t>中国</a:t>
            </a:r>
            <a:r>
              <a:rPr lang="en-US" altLang="zh-CN" sz="3600" b="1" dirty="0">
                <a:solidFill>
                  <a:srgbClr val="FFC000"/>
                </a:solidFill>
                <a:latin typeface="+mn-ea"/>
              </a:rPr>
              <a:t>5G</a:t>
            </a:r>
            <a:r>
              <a:rPr lang="zh-CN" altLang="en-US" sz="3600" b="1" dirty="0">
                <a:solidFill>
                  <a:srgbClr val="FFC000"/>
                </a:solidFill>
                <a:latin typeface="+mn-ea"/>
              </a:rPr>
              <a:t>发展里程碑</a:t>
            </a:r>
            <a:endParaRPr lang="zh-CN" altLang="en-US" sz="3600" b="1" dirty="0">
              <a:solidFill>
                <a:srgbClr val="FFC000"/>
              </a:solidFill>
              <a:latin typeface="+mn-ea"/>
            </a:endParaRPr>
          </a:p>
        </p:txBody>
      </p:sp>
      <p:grpSp>
        <p:nvGrpSpPr>
          <p:cNvPr id="42" name="组合 41"/>
          <p:cNvGrpSpPr/>
          <p:nvPr/>
        </p:nvGrpSpPr>
        <p:grpSpPr>
          <a:xfrm>
            <a:off x="155478" y="982251"/>
            <a:ext cx="10858500" cy="3262815"/>
            <a:chOff x="660400" y="1182651"/>
            <a:chExt cx="10858500" cy="3262815"/>
          </a:xfrm>
        </p:grpSpPr>
        <p:cxnSp>
          <p:nvCxnSpPr>
            <p:cNvPr id="43" name="直接连接符 42"/>
            <p:cNvCxnSpPr/>
            <p:nvPr/>
          </p:nvCxnSpPr>
          <p:spPr>
            <a:xfrm>
              <a:off x="660400" y="2649167"/>
              <a:ext cx="10858500" cy="0"/>
            </a:xfrm>
            <a:prstGeom prst="line">
              <a:avLst/>
            </a:prstGeom>
            <a:ln w="12700"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nvGrpSpPr>
            <p:cNvPr id="45" name="íśļîdè"/>
            <p:cNvGrpSpPr/>
            <p:nvPr/>
          </p:nvGrpSpPr>
          <p:grpSpPr>
            <a:xfrm>
              <a:off x="2457609" y="2554580"/>
              <a:ext cx="1872456" cy="1268316"/>
              <a:chOff x="2904207" y="2662112"/>
              <a:chExt cx="1872456" cy="1268316"/>
            </a:xfrm>
          </p:grpSpPr>
          <p:sp>
            <p:nvSpPr>
              <p:cNvPr id="122" name="íṣlïḓè"/>
              <p:cNvSpPr/>
              <p:nvPr/>
            </p:nvSpPr>
            <p:spPr>
              <a:xfrm>
                <a:off x="2904207" y="2662112"/>
                <a:ext cx="174162" cy="174162"/>
              </a:xfrm>
              <a:prstGeom prst="ellipse">
                <a:avLst/>
              </a:prstGeom>
              <a:solidFill>
                <a:schemeClr val="tx1">
                  <a:lumMod val="50000"/>
                  <a:lumOff val="50000"/>
                </a:schemeClr>
              </a:solidFill>
              <a:ln w="19050" cap="rnd">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4400"/>
                <a:endParaRPr lang="zh-CN" altLang="en-US" sz="2000" b="1" dirty="0">
                  <a:solidFill>
                    <a:schemeClr val="bg1"/>
                  </a:solidFill>
                </a:endParaRPr>
              </a:p>
            </p:txBody>
          </p:sp>
          <p:cxnSp>
            <p:nvCxnSpPr>
              <p:cNvPr id="123" name="肘形连接符 1078"/>
              <p:cNvCxnSpPr>
                <a:stCxn id="122" idx="4"/>
              </p:cNvCxnSpPr>
              <p:nvPr/>
            </p:nvCxnSpPr>
            <p:spPr>
              <a:xfrm rot="16200000" flipH="1">
                <a:off x="2560372" y="3267190"/>
                <a:ext cx="1094154" cy="232322"/>
              </a:xfrm>
              <a:prstGeom prst="bentConnector2">
                <a:avLst/>
              </a:prstGeom>
              <a:ln w="3175" cap="rnd">
                <a:solidFill>
                  <a:schemeClr val="bg1">
                    <a:lumMod val="75000"/>
                  </a:schemeClr>
                </a:solidFill>
                <a:round/>
                <a:tailEnd type="oval"/>
              </a:ln>
            </p:spPr>
            <p:style>
              <a:lnRef idx="1">
                <a:schemeClr val="accent1"/>
              </a:lnRef>
              <a:fillRef idx="0">
                <a:schemeClr val="accent1"/>
              </a:fillRef>
              <a:effectRef idx="0">
                <a:schemeClr val="accent1"/>
              </a:effectRef>
              <a:fontRef idx="minor">
                <a:schemeClr val="tx1"/>
              </a:fontRef>
            </p:style>
          </p:cxnSp>
          <p:sp>
            <p:nvSpPr>
              <p:cNvPr id="126" name="íŝḷiḍe"/>
              <p:cNvSpPr/>
              <p:nvPr/>
            </p:nvSpPr>
            <p:spPr>
              <a:xfrm>
                <a:off x="3223609" y="2853968"/>
                <a:ext cx="1553054" cy="391835"/>
              </a:xfrm>
              <a:prstGeom prst="rect">
                <a:avLst/>
              </a:prstGeom>
              <a:noFill/>
              <a:ln w="3175"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lang="en-US" altLang="zh-CN" sz="1600" b="1" dirty="0">
                    <a:solidFill>
                      <a:schemeClr val="bg1"/>
                    </a:solidFill>
                  </a:rPr>
                  <a:t>2018</a:t>
                </a:r>
                <a:endParaRPr lang="id-ID" altLang="zh-CN" sz="1600" b="1" dirty="0">
                  <a:solidFill>
                    <a:schemeClr val="bg1"/>
                  </a:solidFill>
                </a:endParaRPr>
              </a:p>
            </p:txBody>
          </p:sp>
        </p:grpSp>
        <p:grpSp>
          <p:nvGrpSpPr>
            <p:cNvPr id="46" name="ïṣḻiḑê"/>
            <p:cNvGrpSpPr/>
            <p:nvPr/>
          </p:nvGrpSpPr>
          <p:grpSpPr>
            <a:xfrm>
              <a:off x="660400" y="1182651"/>
              <a:ext cx="1872456" cy="1561103"/>
              <a:chOff x="678095" y="1290183"/>
              <a:chExt cx="1872456" cy="1561103"/>
            </a:xfrm>
          </p:grpSpPr>
          <p:sp>
            <p:nvSpPr>
              <p:cNvPr id="115" name="îṣļîḓé"/>
              <p:cNvSpPr/>
              <p:nvPr/>
            </p:nvSpPr>
            <p:spPr>
              <a:xfrm>
                <a:off x="678095" y="2677124"/>
                <a:ext cx="174162" cy="174162"/>
              </a:xfrm>
              <a:prstGeom prst="ellipse">
                <a:avLst/>
              </a:prstGeom>
              <a:solidFill>
                <a:schemeClr val="tx1">
                  <a:lumMod val="50000"/>
                  <a:lumOff val="50000"/>
                </a:schemeClr>
              </a:solidFill>
              <a:ln w="19050" cap="rnd">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4400"/>
                <a:endParaRPr lang="zh-CN" altLang="en-US" sz="2000" b="1" dirty="0">
                  <a:solidFill>
                    <a:schemeClr val="bg1"/>
                  </a:solidFill>
                </a:endParaRPr>
              </a:p>
            </p:txBody>
          </p:sp>
          <p:cxnSp>
            <p:nvCxnSpPr>
              <p:cNvPr id="116" name="肘形连接符 11"/>
              <p:cNvCxnSpPr>
                <a:stCxn id="115" idx="0"/>
                <a:endCxn id="119" idx="1"/>
              </p:cNvCxnSpPr>
              <p:nvPr/>
            </p:nvCxnSpPr>
            <p:spPr>
              <a:xfrm rot="5400000" flipH="1" flipV="1">
                <a:off x="285825" y="1965453"/>
                <a:ext cx="1191023" cy="232321"/>
              </a:xfrm>
              <a:prstGeom prst="bentConnector2">
                <a:avLst/>
              </a:prstGeom>
              <a:ln w="3175" cap="rnd">
                <a:solidFill>
                  <a:schemeClr val="bg1">
                    <a:lumMod val="75000"/>
                  </a:schemeClr>
                </a:solidFill>
                <a:round/>
                <a:tailEnd type="oval"/>
              </a:ln>
            </p:spPr>
            <p:style>
              <a:lnRef idx="1">
                <a:schemeClr val="accent1"/>
              </a:lnRef>
              <a:fillRef idx="0">
                <a:schemeClr val="accent1"/>
              </a:fillRef>
              <a:effectRef idx="0">
                <a:schemeClr val="accent1"/>
              </a:effectRef>
              <a:fontRef idx="minor">
                <a:schemeClr val="tx1"/>
              </a:fontRef>
            </p:style>
          </p:cxnSp>
          <p:sp>
            <p:nvSpPr>
              <p:cNvPr id="119" name="iṡlïdè"/>
              <p:cNvSpPr/>
              <p:nvPr/>
            </p:nvSpPr>
            <p:spPr>
              <a:xfrm>
                <a:off x="997497" y="1290183"/>
                <a:ext cx="1553054" cy="391835"/>
              </a:xfrm>
              <a:prstGeom prst="rect">
                <a:avLst/>
              </a:prstGeom>
              <a:noFill/>
              <a:ln w="3175"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lang="en-US" altLang="zh-CN" sz="1600" b="1" dirty="0">
                    <a:solidFill>
                      <a:schemeClr val="bg1"/>
                    </a:solidFill>
                  </a:rPr>
                  <a:t>2017</a:t>
                </a:r>
                <a:endParaRPr lang="id-ID" altLang="zh-CN" sz="1600" b="1" dirty="0">
                  <a:solidFill>
                    <a:schemeClr val="bg1"/>
                  </a:solidFill>
                </a:endParaRPr>
              </a:p>
            </p:txBody>
          </p:sp>
        </p:grpSp>
        <p:grpSp>
          <p:nvGrpSpPr>
            <p:cNvPr id="47" name="íṣ1îḋè"/>
            <p:cNvGrpSpPr/>
            <p:nvPr/>
          </p:nvGrpSpPr>
          <p:grpSpPr>
            <a:xfrm>
              <a:off x="925386" y="1464137"/>
              <a:ext cx="6999097" cy="2358759"/>
              <a:chOff x="-2222434" y="1571669"/>
              <a:chExt cx="6999097" cy="2358759"/>
            </a:xfrm>
          </p:grpSpPr>
          <p:sp>
            <p:nvSpPr>
              <p:cNvPr id="100" name="îṥľiḍe"/>
              <p:cNvSpPr/>
              <p:nvPr/>
            </p:nvSpPr>
            <p:spPr>
              <a:xfrm>
                <a:off x="2904207" y="2662112"/>
                <a:ext cx="174162" cy="174162"/>
              </a:xfrm>
              <a:prstGeom prst="ellipse">
                <a:avLst/>
              </a:prstGeom>
              <a:solidFill>
                <a:schemeClr val="tx1">
                  <a:lumMod val="50000"/>
                  <a:lumOff val="50000"/>
                </a:schemeClr>
              </a:solidFill>
              <a:ln w="19050" cap="rnd">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4400"/>
                <a:endParaRPr lang="zh-CN" altLang="en-US" sz="2000" b="1" dirty="0">
                  <a:solidFill>
                    <a:schemeClr val="bg1"/>
                  </a:solidFill>
                </a:endParaRPr>
              </a:p>
            </p:txBody>
          </p:sp>
          <p:cxnSp>
            <p:nvCxnSpPr>
              <p:cNvPr id="109" name="肘形连接符 1117"/>
              <p:cNvCxnSpPr>
                <a:stCxn id="100" idx="4"/>
              </p:cNvCxnSpPr>
              <p:nvPr/>
            </p:nvCxnSpPr>
            <p:spPr>
              <a:xfrm rot="16200000" flipH="1">
                <a:off x="2560372" y="3267190"/>
                <a:ext cx="1094154" cy="232322"/>
              </a:xfrm>
              <a:prstGeom prst="bentConnector2">
                <a:avLst/>
              </a:prstGeom>
              <a:ln w="3175" cap="rnd">
                <a:solidFill>
                  <a:schemeClr val="bg1">
                    <a:lumMod val="75000"/>
                  </a:schemeClr>
                </a:solidFill>
                <a:round/>
                <a:tailEnd type="oval"/>
              </a:ln>
            </p:spPr>
            <p:style>
              <a:lnRef idx="1">
                <a:schemeClr val="accent1"/>
              </a:lnRef>
              <a:fillRef idx="0">
                <a:schemeClr val="accent1"/>
              </a:fillRef>
              <a:effectRef idx="0">
                <a:schemeClr val="accent1"/>
              </a:effectRef>
              <a:fontRef idx="minor">
                <a:schemeClr val="tx1"/>
              </a:fontRef>
            </p:style>
          </p:cxnSp>
          <p:grpSp>
            <p:nvGrpSpPr>
              <p:cNvPr id="110" name="is1ïďê"/>
              <p:cNvGrpSpPr/>
              <p:nvPr/>
            </p:nvGrpSpPr>
            <p:grpSpPr>
              <a:xfrm>
                <a:off x="-2222434" y="1571669"/>
                <a:ext cx="6999097" cy="1674134"/>
                <a:chOff x="-2446518" y="1571669"/>
                <a:chExt cx="7287083" cy="1674134"/>
              </a:xfrm>
            </p:grpSpPr>
            <p:sp>
              <p:nvSpPr>
                <p:cNvPr id="114" name="îṧļíďe"/>
                <p:cNvSpPr/>
                <p:nvPr/>
              </p:nvSpPr>
              <p:spPr>
                <a:xfrm>
                  <a:off x="-2446518" y="1571669"/>
                  <a:ext cx="3371685" cy="1018903"/>
                </a:xfrm>
                <a:prstGeom prst="rect">
                  <a:avLst/>
                </a:prstGeom>
                <a:noFill/>
                <a:ln w="3175"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b"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nSpc>
                      <a:spcPct val="150000"/>
                    </a:lnSpc>
                  </a:pPr>
                  <a:r>
                    <a:rPr lang="zh-CN" altLang="en-US" sz="1400" b="1" dirty="0">
                      <a:solidFill>
                        <a:schemeClr val="accent3">
                          <a:lumMod val="60000"/>
                          <a:lumOff val="40000"/>
                        </a:schemeClr>
                      </a:solidFill>
                    </a:rPr>
                    <a:t>工信部发布通知正式启动</a:t>
                  </a:r>
                  <a:r>
                    <a:rPr lang="en-US" altLang="zh-CN" sz="1400" b="1" dirty="0">
                      <a:solidFill>
                        <a:schemeClr val="accent3">
                          <a:lumMod val="60000"/>
                          <a:lumOff val="40000"/>
                        </a:schemeClr>
                      </a:solidFill>
                    </a:rPr>
                    <a:t>5G</a:t>
                  </a:r>
                  <a:r>
                    <a:rPr lang="zh-CN" altLang="en-US" sz="1400" b="1" dirty="0">
                      <a:solidFill>
                        <a:schemeClr val="accent3">
                          <a:lumMod val="60000"/>
                          <a:lumOff val="40000"/>
                        </a:schemeClr>
                      </a:solidFill>
                    </a:rPr>
                    <a:t>技术研发试验工作。</a:t>
                  </a:r>
                  <a:endParaRPr lang="id-ID" altLang="zh-CN" sz="1400" b="1" dirty="0">
                    <a:solidFill>
                      <a:schemeClr val="accent3">
                        <a:lumMod val="60000"/>
                        <a:lumOff val="40000"/>
                      </a:schemeClr>
                    </a:solidFill>
                  </a:endParaRPr>
                </a:p>
              </p:txBody>
            </p:sp>
            <p:sp>
              <p:nvSpPr>
                <p:cNvPr id="112" name="ïŝlíḍè"/>
                <p:cNvSpPr/>
                <p:nvPr/>
              </p:nvSpPr>
              <p:spPr>
                <a:xfrm>
                  <a:off x="3223609" y="2853968"/>
                  <a:ext cx="1616956" cy="391835"/>
                </a:xfrm>
                <a:prstGeom prst="rect">
                  <a:avLst/>
                </a:prstGeom>
                <a:noFill/>
                <a:ln w="3175"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lang="en-US" altLang="zh-CN" sz="1600" b="1" dirty="0">
                      <a:solidFill>
                        <a:schemeClr val="bg1"/>
                      </a:solidFill>
                    </a:rPr>
                    <a:t>2019</a:t>
                  </a:r>
                  <a:r>
                    <a:rPr lang="zh-CN" altLang="en-US" sz="1600" b="1" dirty="0">
                      <a:solidFill>
                        <a:schemeClr val="bg1"/>
                      </a:solidFill>
                    </a:rPr>
                    <a:t>年</a:t>
                  </a:r>
                  <a:r>
                    <a:rPr lang="en-US" altLang="zh-CN" sz="1600" b="1" dirty="0">
                      <a:solidFill>
                        <a:schemeClr val="bg1"/>
                      </a:solidFill>
                    </a:rPr>
                    <a:t>6</a:t>
                  </a:r>
                  <a:r>
                    <a:rPr lang="zh-CN" altLang="en-US" sz="1600" b="1" dirty="0">
                      <a:solidFill>
                        <a:schemeClr val="bg1"/>
                      </a:solidFill>
                    </a:rPr>
                    <a:t>月</a:t>
                  </a:r>
                  <a:endParaRPr lang="zh-CN" altLang="en-US" sz="1600" b="1" dirty="0">
                    <a:solidFill>
                      <a:schemeClr val="bg1"/>
                    </a:solidFill>
                  </a:endParaRPr>
                </a:p>
              </p:txBody>
            </p:sp>
          </p:grpSp>
        </p:grpSp>
        <p:grpSp>
          <p:nvGrpSpPr>
            <p:cNvPr id="48" name="ïṡḷîḑê"/>
            <p:cNvGrpSpPr/>
            <p:nvPr/>
          </p:nvGrpSpPr>
          <p:grpSpPr>
            <a:xfrm>
              <a:off x="4254818" y="1182651"/>
              <a:ext cx="1872456" cy="1561103"/>
              <a:chOff x="678095" y="1290183"/>
              <a:chExt cx="1872456" cy="1561103"/>
            </a:xfrm>
          </p:grpSpPr>
          <p:sp>
            <p:nvSpPr>
              <p:cNvPr id="67" name="işļíde"/>
              <p:cNvSpPr/>
              <p:nvPr/>
            </p:nvSpPr>
            <p:spPr>
              <a:xfrm>
                <a:off x="678095" y="2677124"/>
                <a:ext cx="174162" cy="174162"/>
              </a:xfrm>
              <a:prstGeom prst="ellipse">
                <a:avLst/>
              </a:prstGeom>
              <a:solidFill>
                <a:schemeClr val="tx1">
                  <a:lumMod val="50000"/>
                  <a:lumOff val="50000"/>
                </a:schemeClr>
              </a:solidFill>
              <a:ln w="19050" cap="rnd">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4400"/>
                <a:endParaRPr lang="zh-CN" altLang="en-US" sz="2000" b="1" dirty="0">
                  <a:solidFill>
                    <a:schemeClr val="bg1"/>
                  </a:solidFill>
                </a:endParaRPr>
              </a:p>
            </p:txBody>
          </p:sp>
          <p:cxnSp>
            <p:nvCxnSpPr>
              <p:cNvPr id="68" name="肘形连接符 1110"/>
              <p:cNvCxnSpPr>
                <a:stCxn id="67" idx="0"/>
                <a:endCxn id="71" idx="1"/>
              </p:cNvCxnSpPr>
              <p:nvPr/>
            </p:nvCxnSpPr>
            <p:spPr>
              <a:xfrm rot="5400000" flipH="1" flipV="1">
                <a:off x="285825" y="1965453"/>
                <a:ext cx="1191023" cy="232321"/>
              </a:xfrm>
              <a:prstGeom prst="bentConnector2">
                <a:avLst/>
              </a:prstGeom>
              <a:ln w="3175" cap="rnd">
                <a:solidFill>
                  <a:schemeClr val="bg1">
                    <a:lumMod val="75000"/>
                  </a:schemeClr>
                </a:solidFill>
                <a:round/>
                <a:tailEnd type="oval"/>
              </a:ln>
            </p:spPr>
            <p:style>
              <a:lnRef idx="1">
                <a:schemeClr val="accent1"/>
              </a:lnRef>
              <a:fillRef idx="0">
                <a:schemeClr val="accent1"/>
              </a:fillRef>
              <a:effectRef idx="0">
                <a:schemeClr val="accent1"/>
              </a:effectRef>
              <a:fontRef idx="minor">
                <a:schemeClr val="tx1"/>
              </a:fontRef>
            </p:style>
          </p:cxnSp>
          <p:sp>
            <p:nvSpPr>
              <p:cNvPr id="71" name="ïšlîḓè"/>
              <p:cNvSpPr/>
              <p:nvPr/>
            </p:nvSpPr>
            <p:spPr>
              <a:xfrm>
                <a:off x="997497" y="1290183"/>
                <a:ext cx="1553054" cy="391835"/>
              </a:xfrm>
              <a:prstGeom prst="rect">
                <a:avLst/>
              </a:prstGeom>
              <a:noFill/>
              <a:ln w="3175"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lang="en-US" altLang="zh-CN" sz="1600" b="1" dirty="0">
                    <a:solidFill>
                      <a:schemeClr val="bg1"/>
                    </a:solidFill>
                  </a:rPr>
                  <a:t>2019</a:t>
                </a:r>
                <a:r>
                  <a:rPr lang="zh-CN" altLang="en-US" sz="1600" b="1" dirty="0">
                    <a:solidFill>
                      <a:schemeClr val="bg1"/>
                    </a:solidFill>
                  </a:rPr>
                  <a:t>年</a:t>
                </a:r>
                <a:r>
                  <a:rPr lang="en-US" altLang="zh-CN" sz="1600" b="1" dirty="0">
                    <a:solidFill>
                      <a:schemeClr val="bg1"/>
                    </a:solidFill>
                  </a:rPr>
                  <a:t>3</a:t>
                </a:r>
                <a:r>
                  <a:rPr lang="zh-CN" altLang="en-US" sz="1600" b="1" dirty="0">
                    <a:solidFill>
                      <a:schemeClr val="bg1"/>
                    </a:solidFill>
                  </a:rPr>
                  <a:t>月</a:t>
                </a:r>
                <a:endParaRPr lang="zh-CN" altLang="en-US" sz="1600" b="1" dirty="0">
                  <a:solidFill>
                    <a:schemeClr val="bg1"/>
                  </a:solidFill>
                </a:endParaRPr>
              </a:p>
            </p:txBody>
          </p:sp>
        </p:grpSp>
        <p:grpSp>
          <p:nvGrpSpPr>
            <p:cNvPr id="49" name="ïsľîďè"/>
            <p:cNvGrpSpPr/>
            <p:nvPr/>
          </p:nvGrpSpPr>
          <p:grpSpPr>
            <a:xfrm>
              <a:off x="6670690" y="2554580"/>
              <a:ext cx="3295156" cy="1890886"/>
              <a:chOff x="-71546" y="2662112"/>
              <a:chExt cx="3295156" cy="1890886"/>
            </a:xfrm>
          </p:grpSpPr>
          <p:sp>
            <p:nvSpPr>
              <p:cNvPr id="60" name="ïṧľidè"/>
              <p:cNvSpPr/>
              <p:nvPr/>
            </p:nvSpPr>
            <p:spPr>
              <a:xfrm>
                <a:off x="2904207" y="2662112"/>
                <a:ext cx="174162" cy="174162"/>
              </a:xfrm>
              <a:prstGeom prst="ellipse">
                <a:avLst/>
              </a:prstGeom>
              <a:solidFill>
                <a:schemeClr val="tx1">
                  <a:lumMod val="50000"/>
                  <a:lumOff val="50000"/>
                </a:schemeClr>
              </a:solidFill>
              <a:ln w="19050" cap="rnd">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4400"/>
                <a:endParaRPr lang="zh-CN" altLang="en-US" sz="2000" b="1" dirty="0">
                  <a:solidFill>
                    <a:schemeClr val="bg1"/>
                  </a:solidFill>
                </a:endParaRPr>
              </a:p>
            </p:txBody>
          </p:sp>
          <p:cxnSp>
            <p:nvCxnSpPr>
              <p:cNvPr id="61" name="肘形连接符 1134"/>
              <p:cNvCxnSpPr>
                <a:stCxn id="60" idx="4"/>
              </p:cNvCxnSpPr>
              <p:nvPr/>
            </p:nvCxnSpPr>
            <p:spPr>
              <a:xfrm rot="16200000" flipH="1">
                <a:off x="2560372" y="3267190"/>
                <a:ext cx="1094154" cy="232322"/>
              </a:xfrm>
              <a:prstGeom prst="bentConnector2">
                <a:avLst/>
              </a:prstGeom>
              <a:ln w="3175" cap="rnd">
                <a:solidFill>
                  <a:schemeClr val="bg1">
                    <a:lumMod val="75000"/>
                  </a:schemeClr>
                </a:solidFill>
                <a:round/>
                <a:tailEnd type="oval"/>
              </a:ln>
            </p:spPr>
            <p:style>
              <a:lnRef idx="1">
                <a:schemeClr val="accent1"/>
              </a:lnRef>
              <a:fillRef idx="0">
                <a:schemeClr val="accent1"/>
              </a:fillRef>
              <a:effectRef idx="0">
                <a:schemeClr val="accent1"/>
              </a:effectRef>
              <a:fontRef idx="minor">
                <a:schemeClr val="tx1"/>
              </a:fontRef>
            </p:style>
          </p:cxnSp>
          <p:sp>
            <p:nvSpPr>
              <p:cNvPr id="66" name="îSliḍè"/>
              <p:cNvSpPr/>
              <p:nvPr/>
            </p:nvSpPr>
            <p:spPr>
              <a:xfrm>
                <a:off x="-71546" y="3111016"/>
                <a:ext cx="2848242" cy="1441982"/>
              </a:xfrm>
              <a:prstGeom prst="rect">
                <a:avLst/>
              </a:prstGeom>
              <a:noFill/>
              <a:ln w="3175"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b"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nSpc>
                    <a:spcPct val="150000"/>
                  </a:lnSpc>
                </a:pPr>
                <a:r>
                  <a:rPr lang="zh-CN" altLang="en-US" sz="1400" b="1" dirty="0">
                    <a:solidFill>
                      <a:schemeClr val="accent3">
                        <a:lumMod val="60000"/>
                        <a:lumOff val="40000"/>
                      </a:schemeClr>
                    </a:solidFill>
                  </a:rPr>
                  <a:t>工信部正式向中国电信、中国移动、中国联通、中国广电发放</a:t>
                </a:r>
                <a:r>
                  <a:rPr lang="en-US" altLang="zh-CN" sz="1400" b="1" dirty="0">
                    <a:solidFill>
                      <a:schemeClr val="accent3">
                        <a:lumMod val="60000"/>
                        <a:lumOff val="40000"/>
                      </a:schemeClr>
                    </a:solidFill>
                  </a:rPr>
                  <a:t>5G</a:t>
                </a:r>
                <a:r>
                  <a:rPr lang="zh-CN" altLang="en-US" sz="1400" b="1" dirty="0">
                    <a:solidFill>
                      <a:schemeClr val="accent3">
                        <a:lumMod val="60000"/>
                        <a:lumOff val="40000"/>
                      </a:schemeClr>
                    </a:solidFill>
                  </a:rPr>
                  <a:t>商用牌照，</a:t>
                </a:r>
                <a:r>
                  <a:rPr lang="zh-CN" altLang="en-US" sz="1600" b="1" dirty="0">
                    <a:solidFill>
                      <a:srgbClr val="FFC000"/>
                    </a:solidFill>
                  </a:rPr>
                  <a:t>正式进入</a:t>
                </a:r>
                <a:r>
                  <a:rPr lang="en-US" altLang="zh-CN" sz="1600" b="1" dirty="0">
                    <a:solidFill>
                      <a:srgbClr val="FFC000"/>
                    </a:solidFill>
                  </a:rPr>
                  <a:t>5G</a:t>
                </a:r>
                <a:r>
                  <a:rPr lang="zh-CN" altLang="en-US" sz="1600" b="1" dirty="0">
                    <a:solidFill>
                      <a:srgbClr val="FFC000"/>
                    </a:solidFill>
                  </a:rPr>
                  <a:t>商用元年。</a:t>
                </a:r>
                <a:endParaRPr lang="id-ID" altLang="zh-CN" sz="1600" b="1" dirty="0">
                  <a:solidFill>
                    <a:srgbClr val="FFC000"/>
                  </a:solidFill>
                </a:endParaRPr>
              </a:p>
            </p:txBody>
          </p:sp>
        </p:grpSp>
        <p:grpSp>
          <p:nvGrpSpPr>
            <p:cNvPr id="50" name="íš1iḑé"/>
            <p:cNvGrpSpPr/>
            <p:nvPr/>
          </p:nvGrpSpPr>
          <p:grpSpPr>
            <a:xfrm>
              <a:off x="4464378" y="1182651"/>
              <a:ext cx="5257314" cy="1561103"/>
              <a:chOff x="-2706763" y="1290183"/>
              <a:chExt cx="5257314" cy="1561103"/>
            </a:xfrm>
          </p:grpSpPr>
          <p:sp>
            <p:nvSpPr>
              <p:cNvPr id="51" name="iṩḻïḑé"/>
              <p:cNvSpPr/>
              <p:nvPr/>
            </p:nvSpPr>
            <p:spPr>
              <a:xfrm>
                <a:off x="678095" y="2677124"/>
                <a:ext cx="174162" cy="174162"/>
              </a:xfrm>
              <a:prstGeom prst="ellipse">
                <a:avLst/>
              </a:prstGeom>
              <a:solidFill>
                <a:schemeClr val="tx1">
                  <a:lumMod val="50000"/>
                  <a:lumOff val="50000"/>
                </a:schemeClr>
              </a:solidFill>
              <a:ln w="19050" cap="rnd">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4400"/>
                <a:endParaRPr lang="zh-CN" altLang="en-US" sz="2000" b="1" dirty="0">
                  <a:solidFill>
                    <a:schemeClr val="bg1"/>
                  </a:solidFill>
                </a:endParaRPr>
              </a:p>
            </p:txBody>
          </p:sp>
          <p:cxnSp>
            <p:nvCxnSpPr>
              <p:cNvPr id="53" name="肘形连接符 1127"/>
              <p:cNvCxnSpPr>
                <a:stCxn id="51" idx="0"/>
                <a:endCxn id="56" idx="1"/>
              </p:cNvCxnSpPr>
              <p:nvPr/>
            </p:nvCxnSpPr>
            <p:spPr>
              <a:xfrm rot="5400000" flipH="1" flipV="1">
                <a:off x="285825" y="1965453"/>
                <a:ext cx="1191023" cy="232321"/>
              </a:xfrm>
              <a:prstGeom prst="bentConnector2">
                <a:avLst/>
              </a:prstGeom>
              <a:ln w="3175" cap="rnd">
                <a:solidFill>
                  <a:schemeClr val="bg1">
                    <a:lumMod val="75000"/>
                  </a:schemeClr>
                </a:solidFill>
                <a:round/>
                <a:tailEnd type="oval"/>
              </a:ln>
            </p:spPr>
            <p:style>
              <a:lnRef idx="1">
                <a:schemeClr val="accent1"/>
              </a:lnRef>
              <a:fillRef idx="0">
                <a:schemeClr val="accent1"/>
              </a:fillRef>
              <a:effectRef idx="0">
                <a:schemeClr val="accent1"/>
              </a:effectRef>
              <a:fontRef idx="minor">
                <a:schemeClr val="tx1"/>
              </a:fontRef>
            </p:style>
          </p:cxnSp>
          <p:grpSp>
            <p:nvGrpSpPr>
              <p:cNvPr id="54" name="îŝļîḋê"/>
              <p:cNvGrpSpPr/>
              <p:nvPr/>
            </p:nvGrpSpPr>
            <p:grpSpPr>
              <a:xfrm>
                <a:off x="-2706763" y="1290183"/>
                <a:ext cx="5257314" cy="1240832"/>
                <a:chOff x="-2859179" y="1290183"/>
                <a:chExt cx="5473632" cy="1240832"/>
              </a:xfrm>
            </p:grpSpPr>
            <p:sp>
              <p:nvSpPr>
                <p:cNvPr id="59" name="îŝļiḋe"/>
                <p:cNvSpPr/>
                <p:nvPr/>
              </p:nvSpPr>
              <p:spPr>
                <a:xfrm>
                  <a:off x="-2859179" y="1571583"/>
                  <a:ext cx="3524514" cy="959432"/>
                </a:xfrm>
                <a:prstGeom prst="rect">
                  <a:avLst/>
                </a:prstGeom>
                <a:noFill/>
                <a:ln w="3175"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b"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nSpc>
                      <a:spcPct val="150000"/>
                    </a:lnSpc>
                  </a:pPr>
                  <a:r>
                    <a:rPr lang="zh-CN" altLang="en-US" sz="1400" b="1" dirty="0">
                      <a:solidFill>
                        <a:schemeClr val="accent3">
                          <a:lumMod val="60000"/>
                          <a:lumOff val="40000"/>
                        </a:schemeClr>
                      </a:solidFill>
                    </a:rPr>
                    <a:t>两会要求推进</a:t>
                  </a:r>
                  <a:r>
                    <a:rPr lang="en-US" altLang="zh-CN" sz="1400" b="1" dirty="0">
                      <a:solidFill>
                        <a:schemeClr val="accent3">
                          <a:lumMod val="60000"/>
                          <a:lumOff val="40000"/>
                        </a:schemeClr>
                      </a:solidFill>
                    </a:rPr>
                    <a:t>5G</a:t>
                  </a:r>
                  <a:r>
                    <a:rPr lang="zh-CN" altLang="en-US" sz="1400" b="1" dirty="0">
                      <a:solidFill>
                        <a:schemeClr val="accent3">
                          <a:lumMod val="60000"/>
                          <a:lumOff val="40000"/>
                        </a:schemeClr>
                      </a:solidFill>
                    </a:rPr>
                    <a:t>网络普及、推动</a:t>
                  </a:r>
                  <a:r>
                    <a:rPr lang="en-US" altLang="zh-CN" sz="1400" b="1" dirty="0">
                      <a:solidFill>
                        <a:schemeClr val="accent3">
                          <a:lumMod val="60000"/>
                          <a:lumOff val="40000"/>
                        </a:schemeClr>
                      </a:solidFill>
                    </a:rPr>
                    <a:t>5G</a:t>
                  </a:r>
                  <a:r>
                    <a:rPr lang="zh-CN" altLang="en-US" sz="1400" b="1" dirty="0">
                      <a:solidFill>
                        <a:schemeClr val="accent3">
                          <a:lumMod val="60000"/>
                          <a:lumOff val="40000"/>
                        </a:schemeClr>
                      </a:solidFill>
                    </a:rPr>
                    <a:t>应用发展、加快</a:t>
                  </a:r>
                  <a:r>
                    <a:rPr lang="en-US" altLang="zh-CN" sz="1400" b="1" dirty="0">
                      <a:solidFill>
                        <a:schemeClr val="accent3">
                          <a:lumMod val="60000"/>
                          <a:lumOff val="40000"/>
                        </a:schemeClr>
                      </a:solidFill>
                    </a:rPr>
                    <a:t>5G</a:t>
                  </a:r>
                  <a:r>
                    <a:rPr lang="zh-CN" altLang="en-US" sz="1400" b="1" dirty="0">
                      <a:solidFill>
                        <a:schemeClr val="accent3">
                          <a:lumMod val="60000"/>
                          <a:lumOff val="40000"/>
                        </a:schemeClr>
                      </a:solidFill>
                    </a:rPr>
                    <a:t>应用步伐。</a:t>
                  </a:r>
                  <a:endParaRPr lang="id-ID" altLang="zh-CN" sz="1400" b="1" dirty="0">
                    <a:solidFill>
                      <a:schemeClr val="accent3">
                        <a:lumMod val="60000"/>
                        <a:lumOff val="40000"/>
                      </a:schemeClr>
                    </a:solidFill>
                  </a:endParaRPr>
                </a:p>
              </p:txBody>
            </p:sp>
            <p:sp>
              <p:nvSpPr>
                <p:cNvPr id="56" name="is1îḑê"/>
                <p:cNvSpPr/>
                <p:nvPr/>
              </p:nvSpPr>
              <p:spPr>
                <a:xfrm>
                  <a:off x="997497" y="1290183"/>
                  <a:ext cx="1616956" cy="391835"/>
                </a:xfrm>
                <a:prstGeom prst="rect">
                  <a:avLst/>
                </a:prstGeom>
                <a:noFill/>
                <a:ln w="3175"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lang="en-US" altLang="zh-CN" sz="1600" b="1" dirty="0">
                      <a:solidFill>
                        <a:schemeClr val="bg1"/>
                      </a:solidFill>
                    </a:rPr>
                    <a:t>2020</a:t>
                  </a:r>
                  <a:r>
                    <a:rPr lang="zh-CN" altLang="en-US" sz="1600" b="1" dirty="0">
                      <a:solidFill>
                        <a:schemeClr val="bg1"/>
                      </a:solidFill>
                    </a:rPr>
                    <a:t>年</a:t>
                  </a:r>
                  <a:r>
                    <a:rPr lang="en-US" altLang="zh-CN" sz="1600" b="1" dirty="0">
                      <a:solidFill>
                        <a:schemeClr val="bg1"/>
                      </a:solidFill>
                    </a:rPr>
                    <a:t>4</a:t>
                  </a:r>
                  <a:r>
                    <a:rPr lang="zh-CN" altLang="en-US" sz="1600" b="1" dirty="0">
                      <a:solidFill>
                        <a:schemeClr val="bg1"/>
                      </a:solidFill>
                    </a:rPr>
                    <a:t>月</a:t>
                  </a:r>
                  <a:endParaRPr lang="zh-CN" altLang="en-US" sz="1600" b="1" dirty="0">
                    <a:solidFill>
                      <a:schemeClr val="bg1"/>
                    </a:solidFill>
                  </a:endParaRPr>
                </a:p>
              </p:txBody>
            </p:sp>
          </p:grpSp>
        </p:grpSp>
      </p:grpSp>
      <p:pic>
        <p:nvPicPr>
          <p:cNvPr id="57" name="图片 56"/>
          <p:cNvPicPr>
            <a:picLocks noChangeAspect="1"/>
          </p:cNvPicPr>
          <p:nvPr/>
        </p:nvPicPr>
        <p:blipFill>
          <a:blip r:embed="rId2" cstate="print"/>
          <a:stretch>
            <a:fillRect/>
          </a:stretch>
        </p:blipFill>
        <p:spPr>
          <a:xfrm>
            <a:off x="3758565" y="4237990"/>
            <a:ext cx="3886200" cy="2230120"/>
          </a:xfrm>
          <a:prstGeom prst="rect">
            <a:avLst/>
          </a:prstGeom>
          <a:ln>
            <a:noFill/>
          </a:ln>
          <a:effectLst>
            <a:outerShdw blurRad="292100" dist="139700" dir="2700000" algn="tl" rotWithShape="0">
              <a:srgbClr val="333333">
                <a:alpha val="65000"/>
              </a:srgbClr>
            </a:outerShdw>
          </a:effectLst>
        </p:spPr>
      </p:pic>
      <p:sp>
        <p:nvSpPr>
          <p:cNvPr id="52" name="îŝļiḋe"/>
          <p:cNvSpPr/>
          <p:nvPr/>
        </p:nvSpPr>
        <p:spPr>
          <a:xfrm>
            <a:off x="2334613" y="2795931"/>
            <a:ext cx="3238436" cy="996742"/>
          </a:xfrm>
          <a:prstGeom prst="rect">
            <a:avLst/>
          </a:prstGeom>
          <a:noFill/>
          <a:ln w="3175"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b" anchorCtr="0" forceAA="0" compatLnSpc="1">
            <a:normAutofit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nSpc>
                <a:spcPct val="150000"/>
              </a:lnSpc>
            </a:pPr>
            <a:r>
              <a:rPr lang="en-US" altLang="zh-CN" sz="1400" b="1" dirty="0">
                <a:solidFill>
                  <a:schemeClr val="accent3">
                    <a:lumMod val="60000"/>
                    <a:lumOff val="40000"/>
                  </a:schemeClr>
                </a:solidFill>
              </a:rPr>
              <a:t>IMT-2020</a:t>
            </a:r>
            <a:r>
              <a:rPr lang="zh-CN" altLang="en-US" sz="1400" b="1" dirty="0">
                <a:solidFill>
                  <a:schemeClr val="accent3">
                    <a:lumMod val="60000"/>
                    <a:lumOff val="40000"/>
                  </a:schemeClr>
                </a:solidFill>
              </a:rPr>
              <a:t>（</a:t>
            </a:r>
            <a:r>
              <a:rPr lang="en-US" altLang="zh-CN" sz="1400" b="1" dirty="0">
                <a:solidFill>
                  <a:schemeClr val="accent3">
                    <a:lumMod val="60000"/>
                    <a:lumOff val="40000"/>
                  </a:schemeClr>
                </a:solidFill>
              </a:rPr>
              <a:t>5G</a:t>
            </a:r>
            <a:r>
              <a:rPr lang="zh-CN" altLang="en-US" sz="1400" b="1" dirty="0">
                <a:solidFill>
                  <a:schemeClr val="accent3">
                    <a:lumMod val="60000"/>
                    <a:lumOff val="40000"/>
                  </a:schemeClr>
                </a:solidFill>
              </a:rPr>
              <a:t>）推进组宣布中国</a:t>
            </a:r>
            <a:r>
              <a:rPr lang="en-US" altLang="zh-CN" sz="1400" b="1" dirty="0">
                <a:solidFill>
                  <a:schemeClr val="accent3">
                    <a:lumMod val="60000"/>
                    <a:lumOff val="40000"/>
                  </a:schemeClr>
                </a:solidFill>
              </a:rPr>
              <a:t>5G</a:t>
            </a:r>
            <a:r>
              <a:rPr lang="zh-CN" altLang="en-US" sz="1400" b="1" dirty="0">
                <a:solidFill>
                  <a:schemeClr val="accent3">
                    <a:lumMod val="60000"/>
                    <a:lumOff val="40000"/>
                  </a:schemeClr>
                </a:solidFill>
              </a:rPr>
              <a:t>技术研发工作圆满完成，中国三大基础电信运营商</a:t>
            </a:r>
            <a:r>
              <a:rPr lang="en-US" altLang="zh-CN" sz="1400" b="1" dirty="0">
                <a:solidFill>
                  <a:schemeClr val="accent3">
                    <a:lumMod val="60000"/>
                    <a:lumOff val="40000"/>
                  </a:schemeClr>
                </a:solidFill>
              </a:rPr>
              <a:t>5G</a:t>
            </a:r>
            <a:r>
              <a:rPr lang="zh-CN" altLang="en-US" sz="1400" b="1" dirty="0">
                <a:solidFill>
                  <a:schemeClr val="accent3">
                    <a:lumMod val="60000"/>
                    <a:lumOff val="40000"/>
                  </a:schemeClr>
                </a:solidFill>
              </a:rPr>
              <a:t>频谱分配方案完成。</a:t>
            </a:r>
            <a:endParaRPr lang="id-ID" altLang="zh-CN" sz="1400" b="1" dirty="0">
              <a:solidFill>
                <a:schemeClr val="accent3">
                  <a:lumMod val="60000"/>
                  <a:lumOff val="40000"/>
                </a:schemeClr>
              </a:solidFill>
            </a:endParaRPr>
          </a:p>
        </p:txBody>
      </p:sp>
      <p:sp>
        <p:nvSpPr>
          <p:cNvPr id="2" name="文本框 1"/>
          <p:cNvSpPr txBox="1"/>
          <p:nvPr/>
        </p:nvSpPr>
        <p:spPr>
          <a:xfrm>
            <a:off x="7696200" y="1374140"/>
            <a:ext cx="1397000" cy="1060450"/>
          </a:xfrm>
          <a:prstGeom prst="rect">
            <a:avLst/>
          </a:prstGeom>
          <a:noFill/>
        </p:spPr>
        <p:txBody>
          <a:bodyPr wrap="square" rtlCol="0">
            <a:spAutoFit/>
          </a:bodyPr>
          <a:lstStyle/>
          <a:p>
            <a:pPr algn="l">
              <a:lnSpc>
                <a:spcPct val="150000"/>
              </a:lnSpc>
              <a:buClrTx/>
              <a:buSzTx/>
              <a:buFontTx/>
            </a:pPr>
            <a:r>
              <a:rPr lang="en-US" altLang="zh-CN" sz="1400" b="1" dirty="0">
                <a:solidFill>
                  <a:schemeClr val="accent3">
                    <a:lumMod val="60000"/>
                    <a:lumOff val="40000"/>
                  </a:schemeClr>
                </a:solidFill>
              </a:rPr>
              <a:t>三大运营商联合发布《5G消息白皮书》</a:t>
            </a:r>
            <a:endParaRPr lang="en-US" altLang="zh-CN" sz="1400" b="1" dirty="0">
              <a:solidFill>
                <a:schemeClr val="accent3">
                  <a:lumMod val="60000"/>
                  <a:lumOff val="40000"/>
                </a:schemeClr>
              </a:solidFill>
            </a:endParaRPr>
          </a:p>
        </p:txBody>
      </p:sp>
      <p:sp>
        <p:nvSpPr>
          <p:cNvPr id="4" name="is1îḑê"/>
          <p:cNvSpPr/>
          <p:nvPr/>
        </p:nvSpPr>
        <p:spPr>
          <a:xfrm>
            <a:off x="9367520" y="2512060"/>
            <a:ext cx="1730375" cy="391795"/>
          </a:xfrm>
          <a:prstGeom prst="rect">
            <a:avLst/>
          </a:prstGeom>
          <a:noFill/>
          <a:ln w="3175"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lang="en-US" altLang="zh-CN" sz="1600" b="1" dirty="0">
                <a:solidFill>
                  <a:schemeClr val="bg1"/>
                </a:solidFill>
              </a:rPr>
              <a:t>2021</a:t>
            </a:r>
            <a:r>
              <a:rPr lang="zh-CN" altLang="en-US" sz="1600" b="1" dirty="0">
                <a:solidFill>
                  <a:schemeClr val="bg1"/>
                </a:solidFill>
              </a:rPr>
              <a:t>年</a:t>
            </a:r>
            <a:r>
              <a:rPr lang="en-US" altLang="zh-CN" sz="1600" b="1" dirty="0">
                <a:solidFill>
                  <a:schemeClr val="bg1"/>
                </a:solidFill>
              </a:rPr>
              <a:t>4</a:t>
            </a:r>
            <a:r>
              <a:rPr lang="zh-CN" altLang="en-US" sz="1600" b="1" dirty="0">
                <a:solidFill>
                  <a:schemeClr val="bg1"/>
                </a:solidFill>
              </a:rPr>
              <a:t>月</a:t>
            </a:r>
            <a:r>
              <a:rPr lang="en-US" altLang="zh-CN" sz="1600" b="1" dirty="0">
                <a:solidFill>
                  <a:schemeClr val="bg1"/>
                </a:solidFill>
              </a:rPr>
              <a:t>19</a:t>
            </a:r>
            <a:r>
              <a:rPr lang="zh-CN" altLang="en-US" sz="1600" b="1" dirty="0">
                <a:solidFill>
                  <a:schemeClr val="bg1"/>
                </a:solidFill>
              </a:rPr>
              <a:t>日</a:t>
            </a:r>
            <a:endParaRPr lang="zh-CN" altLang="en-US" sz="1600" b="1" dirty="0">
              <a:solidFill>
                <a:schemeClr val="bg1"/>
              </a:solidFill>
            </a:endParaRPr>
          </a:p>
        </p:txBody>
      </p:sp>
      <p:sp>
        <p:nvSpPr>
          <p:cNvPr id="5" name="文本框 4"/>
          <p:cNvSpPr txBox="1"/>
          <p:nvPr/>
        </p:nvSpPr>
        <p:spPr>
          <a:xfrm>
            <a:off x="9563100" y="2903855"/>
            <a:ext cx="1739900" cy="1060450"/>
          </a:xfrm>
          <a:prstGeom prst="rect">
            <a:avLst/>
          </a:prstGeom>
          <a:noFill/>
        </p:spPr>
        <p:txBody>
          <a:bodyPr wrap="square" rtlCol="0">
            <a:spAutoFit/>
          </a:bodyPr>
          <a:lstStyle/>
          <a:p>
            <a:pPr algn="l">
              <a:lnSpc>
                <a:spcPct val="150000"/>
              </a:lnSpc>
              <a:buClrTx/>
              <a:buSzTx/>
              <a:buFontTx/>
            </a:pPr>
            <a:r>
              <a:rPr lang="en-US" altLang="zh-CN" sz="1400" b="1" dirty="0">
                <a:solidFill>
                  <a:schemeClr val="accent3">
                    <a:lumMod val="60000"/>
                    <a:lumOff val="40000"/>
                  </a:schemeClr>
                </a:solidFill>
              </a:rPr>
              <a:t>工信部表示我国初步建成全球最大规模5G移动网络</a:t>
            </a:r>
            <a:endParaRPr lang="en-US" altLang="zh-CN" sz="1400" b="1" dirty="0">
              <a:solidFill>
                <a:schemeClr val="accent3">
                  <a:lumMod val="60000"/>
                  <a:lumOff val="40000"/>
                </a:schemeClr>
              </a:solidFill>
            </a:endParaRPr>
          </a:p>
        </p:txBody>
      </p:sp>
    </p:spTree>
  </p:cSld>
  <p:clrMapOvr>
    <a:masterClrMapping/>
  </p:clrMapOvr>
  <p:transition>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494654" y="813095"/>
            <a:ext cx="7197552" cy="535959"/>
          </a:xfrm>
          <a:prstGeom prst="rect">
            <a:avLst/>
          </a:prstGeom>
          <a:gradFill>
            <a:gsLst>
              <a:gs pos="0">
                <a:srgbClr val="00B0F0">
                  <a:alpha val="0"/>
                </a:srgbClr>
              </a:gs>
              <a:gs pos="50000">
                <a:srgbClr val="00B0F0">
                  <a:alpha val="60000"/>
                </a:srgbClr>
              </a:gs>
              <a:gs pos="100000">
                <a:srgbClr val="00B0F0">
                  <a:alpha val="0"/>
                </a:srgbClr>
              </a:gs>
            </a:gsLst>
            <a:lin ang="0" scaled="0"/>
          </a:gra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lvl="0" indent="0" algn="ctr" defTabSz="821690" rtl="0" eaLnBrk="1" fontAlgn="auto" latinLnBrk="0" hangingPunct="0">
              <a:lnSpc>
                <a:spcPct val="100000"/>
              </a:lnSpc>
              <a:spcBef>
                <a:spcPts val="0"/>
              </a:spcBef>
              <a:spcAft>
                <a:spcPts val="0"/>
              </a:spcAft>
              <a:buClrTx/>
              <a:buSzTx/>
              <a:buFontTx/>
              <a:buNone/>
              <a:defRPr/>
            </a:pPr>
            <a:endParaRPr kumimoji="0" lang="zh-CN" altLang="en-US" sz="3200" b="0" i="0" u="none" strike="noStrike" kern="0" cap="none" spc="0" normalizeH="0" baseline="0" noProof="0">
              <a:ln>
                <a:noFill/>
              </a:ln>
              <a:solidFill>
                <a:srgbClr val="000000"/>
              </a:solidFill>
              <a:effectLst/>
              <a:uLnTx/>
              <a:uFillTx/>
              <a:latin typeface="Lucida Grande"/>
              <a:ea typeface="+mn-ea"/>
              <a:cs typeface="+mn-cs"/>
              <a:sym typeface="Lucida Grande"/>
            </a:endParaRPr>
          </a:p>
        </p:txBody>
      </p:sp>
      <p:grpSp>
        <p:nvGrpSpPr>
          <p:cNvPr id="3" name="组合 2"/>
          <p:cNvGrpSpPr/>
          <p:nvPr/>
        </p:nvGrpSpPr>
        <p:grpSpPr>
          <a:xfrm>
            <a:off x="1709192" y="415689"/>
            <a:ext cx="8806195" cy="809345"/>
            <a:chOff x="1980078" y="542961"/>
            <a:chExt cx="8806195" cy="809345"/>
          </a:xfrm>
        </p:grpSpPr>
        <p:grpSp>
          <p:nvGrpSpPr>
            <p:cNvPr id="7" name="组合 6"/>
            <p:cNvGrpSpPr/>
            <p:nvPr/>
          </p:nvGrpSpPr>
          <p:grpSpPr>
            <a:xfrm flipH="1">
              <a:off x="1980078" y="549714"/>
              <a:ext cx="2144750" cy="802592"/>
              <a:chOff x="7833498" y="4890239"/>
              <a:chExt cx="3200404" cy="1197632"/>
            </a:xfrm>
          </p:grpSpPr>
          <p:sp>
            <p:nvSpPr>
              <p:cNvPr id="8" name="任意多边形: 形状 7"/>
              <p:cNvSpPr/>
              <p:nvPr/>
            </p:nvSpPr>
            <p:spPr>
              <a:xfrm>
                <a:off x="7905498" y="5606920"/>
                <a:ext cx="2313251" cy="436005"/>
              </a:xfrm>
              <a:custGeom>
                <a:avLst/>
                <a:gdLst>
                  <a:gd name="connsiteX0" fmla="*/ 0 w 2313251"/>
                  <a:gd name="connsiteY0" fmla="*/ 436005 h 436005"/>
                  <a:gd name="connsiteX1" fmla="*/ 835677 w 2313251"/>
                  <a:gd name="connsiteY1" fmla="*/ 436005 h 436005"/>
                  <a:gd name="connsiteX2" fmla="*/ 1271682 w 2313251"/>
                  <a:gd name="connsiteY2" fmla="*/ 0 h 436005"/>
                  <a:gd name="connsiteX3" fmla="*/ 2313251 w 2313251"/>
                  <a:gd name="connsiteY3" fmla="*/ 0 h 436005"/>
                </a:gdLst>
                <a:ahLst/>
                <a:cxnLst>
                  <a:cxn ang="0">
                    <a:pos x="connsiteX0" y="connsiteY0"/>
                  </a:cxn>
                  <a:cxn ang="0">
                    <a:pos x="connsiteX1" y="connsiteY1"/>
                  </a:cxn>
                  <a:cxn ang="0">
                    <a:pos x="connsiteX2" y="connsiteY2"/>
                  </a:cxn>
                  <a:cxn ang="0">
                    <a:pos x="connsiteX3" y="connsiteY3"/>
                  </a:cxn>
                </a:cxnLst>
                <a:rect l="l" t="t" r="r" b="b"/>
                <a:pathLst>
                  <a:path w="2313251" h="436005">
                    <a:moveTo>
                      <a:pt x="0" y="436005"/>
                    </a:moveTo>
                    <a:lnTo>
                      <a:pt x="835677" y="436005"/>
                    </a:lnTo>
                    <a:lnTo>
                      <a:pt x="1271682" y="0"/>
                    </a:lnTo>
                    <a:lnTo>
                      <a:pt x="2313251" y="0"/>
                    </a:lnTo>
                  </a:path>
                </a:pathLst>
              </a:custGeom>
              <a:ln w="9525">
                <a:solidFill>
                  <a:schemeClr val="bg1">
                    <a:alpha val="65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Lucida Grande"/>
                </a:endParaRPr>
              </a:p>
            </p:txBody>
          </p:sp>
          <p:sp>
            <p:nvSpPr>
              <p:cNvPr id="9" name="椭圆 8"/>
              <p:cNvSpPr/>
              <p:nvPr/>
            </p:nvSpPr>
            <p:spPr>
              <a:xfrm>
                <a:off x="10218749" y="5570920"/>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10" name="椭圆 9"/>
              <p:cNvSpPr/>
              <p:nvPr/>
            </p:nvSpPr>
            <p:spPr>
              <a:xfrm>
                <a:off x="7833498" y="6015871"/>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11" name="任意多边形: 形状 10"/>
              <p:cNvSpPr/>
              <p:nvPr/>
            </p:nvSpPr>
            <p:spPr>
              <a:xfrm flipH="1">
                <a:off x="8745752" y="5423064"/>
                <a:ext cx="2216150" cy="361950"/>
              </a:xfrm>
              <a:custGeom>
                <a:avLst/>
                <a:gdLst>
                  <a:gd name="connsiteX0" fmla="*/ 0 w 2216150"/>
                  <a:gd name="connsiteY0" fmla="*/ 0 h 361950"/>
                  <a:gd name="connsiteX1" fmla="*/ 1854200 w 2216150"/>
                  <a:gd name="connsiteY1" fmla="*/ 0 h 361950"/>
                  <a:gd name="connsiteX2" fmla="*/ 2216150 w 2216150"/>
                  <a:gd name="connsiteY2" fmla="*/ 361950 h 361950"/>
                </a:gdLst>
                <a:ahLst/>
                <a:cxnLst>
                  <a:cxn ang="0">
                    <a:pos x="connsiteX0" y="connsiteY0"/>
                  </a:cxn>
                  <a:cxn ang="0">
                    <a:pos x="connsiteX1" y="connsiteY1"/>
                  </a:cxn>
                  <a:cxn ang="0">
                    <a:pos x="connsiteX2" y="connsiteY2"/>
                  </a:cxn>
                </a:cxnLst>
                <a:rect l="l" t="t" r="r" b="b"/>
                <a:pathLst>
                  <a:path w="2216150" h="361950">
                    <a:moveTo>
                      <a:pt x="0" y="0"/>
                    </a:moveTo>
                    <a:lnTo>
                      <a:pt x="1854200" y="0"/>
                    </a:lnTo>
                    <a:lnTo>
                      <a:pt x="2216150" y="361950"/>
                    </a:lnTo>
                  </a:path>
                </a:pathLst>
              </a:custGeom>
              <a:ln w="9525">
                <a:solidFill>
                  <a:schemeClr val="bg1">
                    <a:alpha val="65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Lucida Grande"/>
                </a:endParaRPr>
              </a:p>
            </p:txBody>
          </p:sp>
          <p:grpSp>
            <p:nvGrpSpPr>
              <p:cNvPr id="12" name="组合 11"/>
              <p:cNvGrpSpPr/>
              <p:nvPr/>
            </p:nvGrpSpPr>
            <p:grpSpPr>
              <a:xfrm>
                <a:off x="8803873" y="4890239"/>
                <a:ext cx="939964" cy="302601"/>
                <a:chOff x="10341792" y="2946975"/>
                <a:chExt cx="939964" cy="302601"/>
              </a:xfrm>
            </p:grpSpPr>
            <p:sp>
              <p:nvSpPr>
                <p:cNvPr id="15" name="任意多边形: 形状 14"/>
                <p:cNvSpPr/>
                <p:nvPr/>
              </p:nvSpPr>
              <p:spPr>
                <a:xfrm>
                  <a:off x="10396842" y="3009900"/>
                  <a:ext cx="812800" cy="209550"/>
                </a:xfrm>
                <a:custGeom>
                  <a:avLst/>
                  <a:gdLst>
                    <a:gd name="connsiteX0" fmla="*/ 0 w 812800"/>
                    <a:gd name="connsiteY0" fmla="*/ 0 h 209550"/>
                    <a:gd name="connsiteX1" fmla="*/ 209550 w 812800"/>
                    <a:gd name="connsiteY1" fmla="*/ 209550 h 209550"/>
                    <a:gd name="connsiteX2" fmla="*/ 298450 w 812800"/>
                    <a:gd name="connsiteY2" fmla="*/ 209550 h 209550"/>
                    <a:gd name="connsiteX3" fmla="*/ 812800 w 812800"/>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812800" h="209550">
                      <a:moveTo>
                        <a:pt x="0" y="0"/>
                      </a:moveTo>
                      <a:lnTo>
                        <a:pt x="209550" y="209550"/>
                      </a:lnTo>
                      <a:lnTo>
                        <a:pt x="298450" y="209550"/>
                      </a:lnTo>
                      <a:lnTo>
                        <a:pt x="812800" y="209550"/>
                      </a:lnTo>
                    </a:path>
                  </a:pathLst>
                </a:custGeom>
                <a:ln w="9525">
                  <a:solidFill>
                    <a:schemeClr val="bg1">
                      <a:alpha val="65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Lucida Grande"/>
                  </a:endParaRPr>
                </a:p>
              </p:txBody>
            </p:sp>
            <p:sp>
              <p:nvSpPr>
                <p:cNvPr id="16" name="椭圆 15"/>
                <p:cNvSpPr/>
                <p:nvPr/>
              </p:nvSpPr>
              <p:spPr>
                <a:xfrm>
                  <a:off x="11209756" y="3177576"/>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17" name="椭圆 16"/>
                <p:cNvSpPr/>
                <p:nvPr/>
              </p:nvSpPr>
              <p:spPr>
                <a:xfrm>
                  <a:off x="10341792" y="2946975"/>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grpSp>
          <p:sp>
            <p:nvSpPr>
              <p:cNvPr id="13" name="椭圆 12"/>
              <p:cNvSpPr/>
              <p:nvPr/>
            </p:nvSpPr>
            <p:spPr>
              <a:xfrm>
                <a:off x="8690554" y="5771487"/>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14" name="椭圆 13"/>
              <p:cNvSpPr/>
              <p:nvPr/>
            </p:nvSpPr>
            <p:spPr>
              <a:xfrm>
                <a:off x="10961902" y="5387064"/>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grpSp>
        <p:grpSp>
          <p:nvGrpSpPr>
            <p:cNvPr id="18" name="组合 17"/>
            <p:cNvGrpSpPr/>
            <p:nvPr/>
          </p:nvGrpSpPr>
          <p:grpSpPr>
            <a:xfrm>
              <a:off x="8641523" y="542961"/>
              <a:ext cx="2144750" cy="802592"/>
              <a:chOff x="7833498" y="4890239"/>
              <a:chExt cx="3200404" cy="1197632"/>
            </a:xfrm>
          </p:grpSpPr>
          <p:sp>
            <p:nvSpPr>
              <p:cNvPr id="19" name="任意多边形: 形状 18"/>
              <p:cNvSpPr/>
              <p:nvPr/>
            </p:nvSpPr>
            <p:spPr>
              <a:xfrm>
                <a:off x="7905498" y="5606920"/>
                <a:ext cx="2313251" cy="436005"/>
              </a:xfrm>
              <a:custGeom>
                <a:avLst/>
                <a:gdLst>
                  <a:gd name="connsiteX0" fmla="*/ 0 w 2313251"/>
                  <a:gd name="connsiteY0" fmla="*/ 436005 h 436005"/>
                  <a:gd name="connsiteX1" fmla="*/ 835677 w 2313251"/>
                  <a:gd name="connsiteY1" fmla="*/ 436005 h 436005"/>
                  <a:gd name="connsiteX2" fmla="*/ 1271682 w 2313251"/>
                  <a:gd name="connsiteY2" fmla="*/ 0 h 436005"/>
                  <a:gd name="connsiteX3" fmla="*/ 2313251 w 2313251"/>
                  <a:gd name="connsiteY3" fmla="*/ 0 h 436005"/>
                </a:gdLst>
                <a:ahLst/>
                <a:cxnLst>
                  <a:cxn ang="0">
                    <a:pos x="connsiteX0" y="connsiteY0"/>
                  </a:cxn>
                  <a:cxn ang="0">
                    <a:pos x="connsiteX1" y="connsiteY1"/>
                  </a:cxn>
                  <a:cxn ang="0">
                    <a:pos x="connsiteX2" y="connsiteY2"/>
                  </a:cxn>
                  <a:cxn ang="0">
                    <a:pos x="connsiteX3" y="connsiteY3"/>
                  </a:cxn>
                </a:cxnLst>
                <a:rect l="l" t="t" r="r" b="b"/>
                <a:pathLst>
                  <a:path w="2313251" h="436005">
                    <a:moveTo>
                      <a:pt x="0" y="436005"/>
                    </a:moveTo>
                    <a:lnTo>
                      <a:pt x="835677" y="436005"/>
                    </a:lnTo>
                    <a:lnTo>
                      <a:pt x="1271682" y="0"/>
                    </a:lnTo>
                    <a:lnTo>
                      <a:pt x="2313251" y="0"/>
                    </a:lnTo>
                  </a:path>
                </a:pathLst>
              </a:custGeom>
              <a:ln w="9525">
                <a:solidFill>
                  <a:schemeClr val="bg1">
                    <a:alpha val="65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Lucida Grande"/>
                </a:endParaRPr>
              </a:p>
            </p:txBody>
          </p:sp>
          <p:sp>
            <p:nvSpPr>
              <p:cNvPr id="20" name="椭圆 19"/>
              <p:cNvSpPr/>
              <p:nvPr/>
            </p:nvSpPr>
            <p:spPr>
              <a:xfrm>
                <a:off x="10218749" y="5570920"/>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21" name="椭圆 20"/>
              <p:cNvSpPr/>
              <p:nvPr/>
            </p:nvSpPr>
            <p:spPr>
              <a:xfrm>
                <a:off x="7833498" y="6015871"/>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22" name="任意多边形: 形状 21"/>
              <p:cNvSpPr/>
              <p:nvPr/>
            </p:nvSpPr>
            <p:spPr>
              <a:xfrm flipH="1">
                <a:off x="8745752" y="5423064"/>
                <a:ext cx="2216150" cy="361950"/>
              </a:xfrm>
              <a:custGeom>
                <a:avLst/>
                <a:gdLst>
                  <a:gd name="connsiteX0" fmla="*/ 0 w 2216150"/>
                  <a:gd name="connsiteY0" fmla="*/ 0 h 361950"/>
                  <a:gd name="connsiteX1" fmla="*/ 1854200 w 2216150"/>
                  <a:gd name="connsiteY1" fmla="*/ 0 h 361950"/>
                  <a:gd name="connsiteX2" fmla="*/ 2216150 w 2216150"/>
                  <a:gd name="connsiteY2" fmla="*/ 361950 h 361950"/>
                </a:gdLst>
                <a:ahLst/>
                <a:cxnLst>
                  <a:cxn ang="0">
                    <a:pos x="connsiteX0" y="connsiteY0"/>
                  </a:cxn>
                  <a:cxn ang="0">
                    <a:pos x="connsiteX1" y="connsiteY1"/>
                  </a:cxn>
                  <a:cxn ang="0">
                    <a:pos x="connsiteX2" y="connsiteY2"/>
                  </a:cxn>
                </a:cxnLst>
                <a:rect l="l" t="t" r="r" b="b"/>
                <a:pathLst>
                  <a:path w="2216150" h="361950">
                    <a:moveTo>
                      <a:pt x="0" y="0"/>
                    </a:moveTo>
                    <a:lnTo>
                      <a:pt x="1854200" y="0"/>
                    </a:lnTo>
                    <a:lnTo>
                      <a:pt x="2216150" y="361950"/>
                    </a:lnTo>
                  </a:path>
                </a:pathLst>
              </a:custGeom>
              <a:ln w="9525">
                <a:solidFill>
                  <a:schemeClr val="bg1">
                    <a:alpha val="65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Lucida Grande"/>
                </a:endParaRPr>
              </a:p>
            </p:txBody>
          </p:sp>
          <p:grpSp>
            <p:nvGrpSpPr>
              <p:cNvPr id="23" name="组合 22"/>
              <p:cNvGrpSpPr/>
              <p:nvPr/>
            </p:nvGrpSpPr>
            <p:grpSpPr>
              <a:xfrm>
                <a:off x="8803873" y="4890239"/>
                <a:ext cx="939964" cy="302601"/>
                <a:chOff x="10341792" y="2946975"/>
                <a:chExt cx="939964" cy="302601"/>
              </a:xfrm>
            </p:grpSpPr>
            <p:sp>
              <p:nvSpPr>
                <p:cNvPr id="26" name="任意多边形: 形状 25"/>
                <p:cNvSpPr/>
                <p:nvPr/>
              </p:nvSpPr>
              <p:spPr>
                <a:xfrm>
                  <a:off x="10396842" y="3009900"/>
                  <a:ext cx="812800" cy="209550"/>
                </a:xfrm>
                <a:custGeom>
                  <a:avLst/>
                  <a:gdLst>
                    <a:gd name="connsiteX0" fmla="*/ 0 w 812800"/>
                    <a:gd name="connsiteY0" fmla="*/ 0 h 209550"/>
                    <a:gd name="connsiteX1" fmla="*/ 209550 w 812800"/>
                    <a:gd name="connsiteY1" fmla="*/ 209550 h 209550"/>
                    <a:gd name="connsiteX2" fmla="*/ 298450 w 812800"/>
                    <a:gd name="connsiteY2" fmla="*/ 209550 h 209550"/>
                    <a:gd name="connsiteX3" fmla="*/ 812800 w 812800"/>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812800" h="209550">
                      <a:moveTo>
                        <a:pt x="0" y="0"/>
                      </a:moveTo>
                      <a:lnTo>
                        <a:pt x="209550" y="209550"/>
                      </a:lnTo>
                      <a:lnTo>
                        <a:pt x="298450" y="209550"/>
                      </a:lnTo>
                      <a:lnTo>
                        <a:pt x="812800" y="209550"/>
                      </a:lnTo>
                    </a:path>
                  </a:pathLst>
                </a:custGeom>
                <a:ln w="9525">
                  <a:solidFill>
                    <a:schemeClr val="bg1">
                      <a:alpha val="65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Lucida Grande"/>
                  </a:endParaRPr>
                </a:p>
              </p:txBody>
            </p:sp>
            <p:sp>
              <p:nvSpPr>
                <p:cNvPr id="27" name="椭圆 26"/>
                <p:cNvSpPr/>
                <p:nvPr/>
              </p:nvSpPr>
              <p:spPr>
                <a:xfrm>
                  <a:off x="11209756" y="3177576"/>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28" name="椭圆 27"/>
                <p:cNvSpPr/>
                <p:nvPr/>
              </p:nvSpPr>
              <p:spPr>
                <a:xfrm>
                  <a:off x="10341792" y="2946975"/>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grpSp>
          <p:sp>
            <p:nvSpPr>
              <p:cNvPr id="24" name="椭圆 23"/>
              <p:cNvSpPr/>
              <p:nvPr/>
            </p:nvSpPr>
            <p:spPr>
              <a:xfrm>
                <a:off x="8690554" y="5771487"/>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25" name="椭圆 24"/>
              <p:cNvSpPr/>
              <p:nvPr/>
            </p:nvSpPr>
            <p:spPr>
              <a:xfrm>
                <a:off x="10961902" y="5387064"/>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grpSp>
      </p:grpSp>
      <p:sp>
        <p:nvSpPr>
          <p:cNvPr id="967" name="矩形 966"/>
          <p:cNvSpPr/>
          <p:nvPr/>
        </p:nvSpPr>
        <p:spPr>
          <a:xfrm>
            <a:off x="2494654" y="277136"/>
            <a:ext cx="7197552" cy="535959"/>
          </a:xfrm>
          <a:prstGeom prst="rect">
            <a:avLst/>
          </a:prstGeom>
          <a:gradFill>
            <a:gsLst>
              <a:gs pos="0">
                <a:srgbClr val="00B0F0">
                  <a:alpha val="0"/>
                </a:srgbClr>
              </a:gs>
              <a:gs pos="50000">
                <a:srgbClr val="00B0F0">
                  <a:alpha val="60000"/>
                </a:srgbClr>
              </a:gs>
              <a:gs pos="100000">
                <a:srgbClr val="00B0F0">
                  <a:alpha val="0"/>
                </a:srgbClr>
              </a:gs>
            </a:gsLst>
            <a:lin ang="0" scaled="0"/>
          </a:gra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lvl="0" indent="0" algn="ctr" defTabSz="821690" rtl="0" eaLnBrk="1" fontAlgn="auto" latinLnBrk="0" hangingPunct="0">
              <a:lnSpc>
                <a:spcPct val="100000"/>
              </a:lnSpc>
              <a:spcBef>
                <a:spcPts val="0"/>
              </a:spcBef>
              <a:spcAft>
                <a:spcPts val="0"/>
              </a:spcAft>
              <a:buClrTx/>
              <a:buSzTx/>
              <a:buFontTx/>
              <a:buNone/>
              <a:defRPr/>
            </a:pPr>
            <a:endParaRPr kumimoji="0" lang="zh-CN" altLang="en-US" sz="3200" b="0" i="0" u="none" strike="noStrike" kern="0" cap="none" spc="0" normalizeH="0" baseline="0" noProof="0">
              <a:ln>
                <a:noFill/>
              </a:ln>
              <a:solidFill>
                <a:srgbClr val="000000"/>
              </a:solidFill>
              <a:effectLst/>
              <a:uLnTx/>
              <a:uFillTx/>
              <a:latin typeface="Lucida Grande"/>
              <a:ea typeface="+mn-ea"/>
              <a:cs typeface="+mn-cs"/>
              <a:sym typeface="Lucida Grande"/>
            </a:endParaRPr>
          </a:p>
        </p:txBody>
      </p:sp>
      <p:sp>
        <p:nvSpPr>
          <p:cNvPr id="6" name="矩形 5"/>
          <p:cNvSpPr/>
          <p:nvPr/>
        </p:nvSpPr>
        <p:spPr>
          <a:xfrm>
            <a:off x="3394238" y="317054"/>
            <a:ext cx="5436104" cy="1077218"/>
          </a:xfrm>
          <a:prstGeom prst="rect">
            <a:avLst/>
          </a:prstGeom>
        </p:spPr>
        <p:txBody>
          <a:bodyPr wrap="none">
            <a:spAutoFit/>
          </a:bodyPr>
          <a:lstStyle/>
          <a:p>
            <a:pPr algn="ctr"/>
            <a:r>
              <a:rPr lang="zh-CN" altLang="en-US" sz="3200" dirty="0">
                <a:solidFill>
                  <a:schemeClr val="bg1"/>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rPr>
              <a:t>中国和中国企业已经进入世界</a:t>
            </a:r>
            <a:endParaRPr lang="en-US" altLang="zh-CN" sz="3200" dirty="0">
              <a:solidFill>
                <a:schemeClr val="bg1"/>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endParaRPr>
          </a:p>
          <a:p>
            <a:pPr algn="ctr"/>
            <a:r>
              <a:rPr lang="en-US" altLang="zh-CN" sz="3200" dirty="0">
                <a:solidFill>
                  <a:schemeClr val="bg1"/>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rPr>
              <a:t>5G</a:t>
            </a:r>
            <a:r>
              <a:rPr lang="zh-CN" altLang="en-US" sz="3200" dirty="0">
                <a:solidFill>
                  <a:schemeClr val="bg1"/>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rPr>
              <a:t>通信技术的第一梯队</a:t>
            </a:r>
            <a:endParaRPr lang="zh-CN" altLang="en-US" sz="3200" dirty="0">
              <a:solidFill>
                <a:schemeClr val="bg1"/>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endParaRPr>
          </a:p>
        </p:txBody>
      </p:sp>
      <p:graphicFrame>
        <p:nvGraphicFramePr>
          <p:cNvPr id="970" name="图表 969"/>
          <p:cNvGraphicFramePr/>
          <p:nvPr/>
        </p:nvGraphicFramePr>
        <p:xfrm>
          <a:off x="-86706" y="2907743"/>
          <a:ext cx="4343146" cy="3233623"/>
        </p:xfrm>
        <a:graphic>
          <a:graphicData uri="http://schemas.openxmlformats.org/drawingml/2006/chart">
            <c:chart xmlns:c="http://schemas.openxmlformats.org/drawingml/2006/chart" xmlns:r="http://schemas.openxmlformats.org/officeDocument/2006/relationships" r:id="rId1"/>
          </a:graphicData>
        </a:graphic>
      </p:graphicFrame>
      <p:sp>
        <p:nvSpPr>
          <p:cNvPr id="1127" name="矩形 1126"/>
          <p:cNvSpPr/>
          <p:nvPr/>
        </p:nvSpPr>
        <p:spPr>
          <a:xfrm>
            <a:off x="292623" y="2518846"/>
            <a:ext cx="3602268" cy="461665"/>
          </a:xfrm>
          <a:prstGeom prst="rect">
            <a:avLst/>
          </a:prstGeom>
        </p:spPr>
        <p:txBody>
          <a:bodyPr wrap="none">
            <a:spAutoFit/>
          </a:bodyPr>
          <a:lstStyle/>
          <a:p>
            <a:r>
              <a:rPr lang="zh-CN" altLang="en-US" sz="2400" dirty="0">
                <a:solidFill>
                  <a:schemeClr val="bg1"/>
                </a:solidFill>
                <a:latin typeface="+mn-ea"/>
              </a:rPr>
              <a:t>全球立项并通过的</a:t>
            </a:r>
            <a:r>
              <a:rPr lang="en-US" altLang="zh-CN" sz="2400" dirty="0">
                <a:solidFill>
                  <a:schemeClr val="bg1"/>
                </a:solidFill>
                <a:latin typeface="+mn-ea"/>
              </a:rPr>
              <a:t>5G</a:t>
            </a:r>
            <a:r>
              <a:rPr lang="zh-CN" altLang="en-US" sz="2400" dirty="0">
                <a:solidFill>
                  <a:schemeClr val="bg1"/>
                </a:solidFill>
                <a:latin typeface="+mn-ea"/>
              </a:rPr>
              <a:t>标准</a:t>
            </a:r>
            <a:endParaRPr lang="zh-CN" altLang="en-US" sz="2400" dirty="0">
              <a:latin typeface="+mn-ea"/>
            </a:endParaRPr>
          </a:p>
        </p:txBody>
      </p:sp>
      <p:pic>
        <p:nvPicPr>
          <p:cNvPr id="1159" name="图片 115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064264" y="1547125"/>
            <a:ext cx="2941467" cy="1010056"/>
          </a:xfrm>
          <a:prstGeom prst="rect">
            <a:avLst/>
          </a:prstGeom>
        </p:spPr>
      </p:pic>
      <p:pic>
        <p:nvPicPr>
          <p:cNvPr id="1160" name="图片 115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3184" y="1557285"/>
            <a:ext cx="2941467" cy="1010056"/>
          </a:xfrm>
          <a:prstGeom prst="rect">
            <a:avLst/>
          </a:prstGeom>
        </p:spPr>
      </p:pic>
      <p:sp>
        <p:nvSpPr>
          <p:cNvPr id="1161" name="矩形 1160"/>
          <p:cNvSpPr/>
          <p:nvPr/>
        </p:nvSpPr>
        <p:spPr>
          <a:xfrm>
            <a:off x="8645998" y="1821321"/>
            <a:ext cx="1239520" cy="460375"/>
          </a:xfrm>
          <a:prstGeom prst="rect">
            <a:avLst/>
          </a:prstGeom>
        </p:spPr>
        <p:txBody>
          <a:bodyPr wrap="none">
            <a:spAutoFit/>
          </a:bodyPr>
          <a:lstStyle/>
          <a:p>
            <a:pPr algn="ctr"/>
            <a:r>
              <a:rPr lang="en-US" altLang="zh-CN" sz="2400" dirty="0">
                <a:solidFill>
                  <a:schemeClr val="bg1"/>
                </a:solidFill>
                <a:latin typeface="+mn-ea"/>
              </a:rPr>
              <a:t>5G</a:t>
            </a:r>
            <a:r>
              <a:rPr lang="zh-CN" altLang="en-US" sz="2400" dirty="0">
                <a:solidFill>
                  <a:schemeClr val="bg1"/>
                </a:solidFill>
                <a:latin typeface="+mn-ea"/>
                <a:ea typeface="宋体" panose="02010600030101010101" pitchFamily="2" charset="-122"/>
              </a:rPr>
              <a:t>专利</a:t>
            </a:r>
            <a:endParaRPr lang="zh-CN" altLang="en-US" sz="2400" dirty="0">
              <a:solidFill>
                <a:schemeClr val="bg1"/>
              </a:solidFill>
              <a:latin typeface="+mn-ea"/>
              <a:ea typeface="宋体" panose="02010600030101010101" pitchFamily="2" charset="-122"/>
            </a:endParaRPr>
          </a:p>
        </p:txBody>
      </p:sp>
      <p:sp>
        <p:nvSpPr>
          <p:cNvPr id="1162" name="矩形 1161"/>
          <p:cNvSpPr/>
          <p:nvPr/>
        </p:nvSpPr>
        <p:spPr>
          <a:xfrm>
            <a:off x="1395489" y="1821321"/>
            <a:ext cx="1396536" cy="461665"/>
          </a:xfrm>
          <a:prstGeom prst="rect">
            <a:avLst/>
          </a:prstGeom>
        </p:spPr>
        <p:txBody>
          <a:bodyPr wrap="none">
            <a:spAutoFit/>
          </a:bodyPr>
          <a:lstStyle/>
          <a:p>
            <a:pPr algn="ctr"/>
            <a:r>
              <a:rPr lang="zh-CN" altLang="en-US" sz="2400" dirty="0">
                <a:solidFill>
                  <a:schemeClr val="bg1"/>
                </a:solidFill>
                <a:latin typeface="+mn-ea"/>
              </a:rPr>
              <a:t>标准方面</a:t>
            </a:r>
            <a:endParaRPr lang="zh-CN" altLang="en-US" sz="2400" dirty="0">
              <a:latin typeface="+mn-ea"/>
            </a:endParaRPr>
          </a:p>
        </p:txBody>
      </p:sp>
      <p:sp>
        <p:nvSpPr>
          <p:cNvPr id="2" name="文本框 1"/>
          <p:cNvSpPr txBox="1"/>
          <p:nvPr/>
        </p:nvSpPr>
        <p:spPr>
          <a:xfrm>
            <a:off x="257559" y="3120586"/>
            <a:ext cx="457176" cy="369332"/>
          </a:xfrm>
          <a:prstGeom prst="rect">
            <a:avLst/>
          </a:prstGeom>
          <a:noFill/>
        </p:spPr>
        <p:txBody>
          <a:bodyPr wrap="none" rtlCol="0">
            <a:spAutoFit/>
          </a:bodyPr>
          <a:lstStyle/>
          <a:p>
            <a:r>
              <a:rPr lang="en-US" altLang="zh-CN" dirty="0">
                <a:solidFill>
                  <a:schemeClr val="bg1"/>
                </a:solidFill>
                <a:latin typeface="+mn-ea"/>
              </a:rPr>
              <a:t>21</a:t>
            </a:r>
            <a:endParaRPr lang="zh-CN" altLang="en-US" dirty="0">
              <a:solidFill>
                <a:schemeClr val="bg1"/>
              </a:solidFill>
              <a:latin typeface="+mn-ea"/>
            </a:endParaRPr>
          </a:p>
        </p:txBody>
      </p:sp>
      <p:sp>
        <p:nvSpPr>
          <p:cNvPr id="40" name="文本框 39"/>
          <p:cNvSpPr txBox="1"/>
          <p:nvPr/>
        </p:nvSpPr>
        <p:spPr>
          <a:xfrm>
            <a:off x="1114391" y="4339852"/>
            <a:ext cx="317716" cy="369332"/>
          </a:xfrm>
          <a:prstGeom prst="rect">
            <a:avLst/>
          </a:prstGeom>
          <a:noFill/>
        </p:spPr>
        <p:txBody>
          <a:bodyPr wrap="none" rtlCol="0">
            <a:spAutoFit/>
          </a:bodyPr>
          <a:lstStyle/>
          <a:p>
            <a:r>
              <a:rPr lang="en-US" altLang="zh-CN" dirty="0">
                <a:solidFill>
                  <a:schemeClr val="bg1"/>
                </a:solidFill>
                <a:latin typeface="+mn-ea"/>
              </a:rPr>
              <a:t>9</a:t>
            </a:r>
            <a:endParaRPr lang="zh-CN" altLang="en-US" dirty="0">
              <a:solidFill>
                <a:schemeClr val="bg1"/>
              </a:solidFill>
              <a:latin typeface="+mn-ea"/>
            </a:endParaRPr>
          </a:p>
        </p:txBody>
      </p:sp>
      <p:sp>
        <p:nvSpPr>
          <p:cNvPr id="41" name="文本框 40"/>
          <p:cNvSpPr txBox="1"/>
          <p:nvPr/>
        </p:nvSpPr>
        <p:spPr>
          <a:xfrm>
            <a:off x="1859584" y="3808541"/>
            <a:ext cx="450764" cy="369332"/>
          </a:xfrm>
          <a:prstGeom prst="rect">
            <a:avLst/>
          </a:prstGeom>
          <a:noFill/>
        </p:spPr>
        <p:txBody>
          <a:bodyPr wrap="none" rtlCol="0">
            <a:spAutoFit/>
          </a:bodyPr>
          <a:lstStyle/>
          <a:p>
            <a:r>
              <a:rPr lang="en-US" altLang="zh-CN" dirty="0">
                <a:solidFill>
                  <a:schemeClr val="bg1"/>
                </a:solidFill>
                <a:latin typeface="+mn-ea"/>
              </a:rPr>
              <a:t>14</a:t>
            </a:r>
            <a:endParaRPr lang="zh-CN" altLang="en-US" dirty="0">
              <a:solidFill>
                <a:schemeClr val="bg1"/>
              </a:solidFill>
              <a:latin typeface="+mn-ea"/>
            </a:endParaRPr>
          </a:p>
        </p:txBody>
      </p:sp>
      <p:sp>
        <p:nvSpPr>
          <p:cNvPr id="42" name="文本框 41"/>
          <p:cNvSpPr txBox="1"/>
          <p:nvPr/>
        </p:nvSpPr>
        <p:spPr>
          <a:xfrm>
            <a:off x="2741425" y="4872461"/>
            <a:ext cx="317716" cy="369332"/>
          </a:xfrm>
          <a:prstGeom prst="rect">
            <a:avLst/>
          </a:prstGeom>
          <a:noFill/>
        </p:spPr>
        <p:txBody>
          <a:bodyPr wrap="none" rtlCol="0">
            <a:spAutoFit/>
          </a:bodyPr>
          <a:lstStyle/>
          <a:p>
            <a:r>
              <a:rPr lang="en-US" altLang="zh-CN" dirty="0">
                <a:solidFill>
                  <a:schemeClr val="bg1"/>
                </a:solidFill>
                <a:latin typeface="+mn-ea"/>
              </a:rPr>
              <a:t>4</a:t>
            </a:r>
            <a:endParaRPr lang="zh-CN" altLang="en-US" dirty="0">
              <a:solidFill>
                <a:schemeClr val="bg1"/>
              </a:solidFill>
              <a:latin typeface="+mn-ea"/>
            </a:endParaRPr>
          </a:p>
        </p:txBody>
      </p:sp>
      <p:sp>
        <p:nvSpPr>
          <p:cNvPr id="43" name="文本框 42"/>
          <p:cNvSpPr txBox="1"/>
          <p:nvPr/>
        </p:nvSpPr>
        <p:spPr>
          <a:xfrm>
            <a:off x="3545035" y="5143941"/>
            <a:ext cx="317716" cy="369332"/>
          </a:xfrm>
          <a:prstGeom prst="rect">
            <a:avLst/>
          </a:prstGeom>
          <a:noFill/>
        </p:spPr>
        <p:txBody>
          <a:bodyPr wrap="none" rtlCol="0">
            <a:spAutoFit/>
          </a:bodyPr>
          <a:lstStyle/>
          <a:p>
            <a:r>
              <a:rPr lang="en-US" altLang="zh-CN" dirty="0">
                <a:solidFill>
                  <a:schemeClr val="bg1"/>
                </a:solidFill>
                <a:latin typeface="+mn-ea"/>
              </a:rPr>
              <a:t>2</a:t>
            </a:r>
            <a:endParaRPr lang="zh-CN" altLang="en-US" dirty="0">
              <a:solidFill>
                <a:schemeClr val="bg1"/>
              </a:solidFill>
              <a:latin typeface="+mn-ea"/>
            </a:endParaRPr>
          </a:p>
        </p:txBody>
      </p:sp>
      <p:sp>
        <p:nvSpPr>
          <p:cNvPr id="4" name="文本框 3"/>
          <p:cNvSpPr txBox="1"/>
          <p:nvPr/>
        </p:nvSpPr>
        <p:spPr>
          <a:xfrm>
            <a:off x="457200" y="6141085"/>
            <a:ext cx="3221990" cy="645160"/>
          </a:xfrm>
          <a:prstGeom prst="rect">
            <a:avLst/>
          </a:prstGeom>
          <a:noFill/>
        </p:spPr>
        <p:txBody>
          <a:bodyPr wrap="square" rtlCol="0">
            <a:spAutoFit/>
          </a:bodyPr>
          <a:p>
            <a:pPr algn="ctr"/>
            <a:r>
              <a:rPr lang="zh-CN" dirty="0" err="1">
                <a:solidFill>
                  <a:srgbClr val="00CCFF"/>
                </a:solidFill>
                <a:latin typeface="微软雅黑" panose="020B0503020204020204" charset="-122"/>
                <a:ea typeface="宋体" panose="02010600030101010101" pitchFamily="2" charset="-122"/>
                <a:cs typeface="微软雅黑" panose="020B0503020204020204" charset="-122"/>
                <a:sym typeface="微软雅黑" panose="020B0503020204020204" charset="-122"/>
              </a:rPr>
              <a:t>数据</a:t>
            </a:r>
            <a:r>
              <a:rPr dirty="0" err="1">
                <a:solidFill>
                  <a:srgbClr val="00CCFF"/>
                </a:solidFill>
                <a:latin typeface="微软雅黑" panose="020B0503020204020204" charset="-122"/>
                <a:cs typeface="微软雅黑" panose="020B0503020204020204" charset="-122"/>
                <a:sym typeface="微软雅黑" panose="020B0503020204020204" charset="-122"/>
              </a:rPr>
              <a:t>来源</a:t>
            </a:r>
            <a:r>
              <a:rPr dirty="0">
                <a:solidFill>
                  <a:srgbClr val="00CCFF"/>
                </a:solidFill>
                <a:latin typeface="微软雅黑" panose="020B0503020204020204" charset="-122"/>
                <a:cs typeface="微软雅黑" panose="020B0503020204020204" charset="-122"/>
                <a:sym typeface="微软雅黑" panose="020B0503020204020204" charset="-122"/>
              </a:rPr>
              <a:t>：</a:t>
            </a:r>
            <a:r>
              <a:rPr spc="-55" dirty="0">
                <a:solidFill>
                  <a:srgbClr val="00CCFF"/>
                </a:solidFill>
                <a:latin typeface="微软雅黑" panose="020B0503020204020204" charset="-122"/>
                <a:cs typeface="微软雅黑" panose="020B0503020204020204" charset="-122"/>
                <a:sym typeface="微软雅黑" panose="020B0503020204020204" charset="-122"/>
              </a:rPr>
              <a:t> </a:t>
            </a:r>
            <a:r>
              <a:rPr lang="en-US" spc="-55" dirty="0">
                <a:solidFill>
                  <a:srgbClr val="00CCFF"/>
                </a:solidFill>
                <a:latin typeface="微软雅黑" panose="020B0503020204020204" charset="-122"/>
                <a:cs typeface="微软雅黑" panose="020B0503020204020204" charset="-122"/>
                <a:sym typeface="微软雅黑" panose="020B0503020204020204" charset="-122"/>
              </a:rPr>
              <a:t>2018</a:t>
            </a:r>
            <a:r>
              <a:rPr lang="zh-CN" altLang="en-US" spc="-55" dirty="0">
                <a:solidFill>
                  <a:srgbClr val="00CCFF"/>
                </a:solidFill>
                <a:latin typeface="微软雅黑" panose="020B0503020204020204" charset="-122"/>
                <a:ea typeface="宋体" panose="02010600030101010101" pitchFamily="2" charset="-122"/>
                <a:cs typeface="微软雅黑" panose="020B0503020204020204" charset="-122"/>
                <a:sym typeface="微软雅黑" panose="020B0503020204020204" charset="-122"/>
              </a:rPr>
              <a:t>年</a:t>
            </a:r>
            <a:r>
              <a:rPr lang="en-US" altLang="zh-CN" spc="-55" dirty="0">
                <a:solidFill>
                  <a:srgbClr val="00CCFF"/>
                </a:solidFill>
                <a:latin typeface="微软雅黑" panose="020B0503020204020204" charset="-122"/>
                <a:ea typeface="宋体" panose="02010600030101010101" pitchFamily="2" charset="-122"/>
                <a:cs typeface="微软雅黑" panose="020B0503020204020204" charset="-122"/>
                <a:sym typeface="微软雅黑" panose="020B0503020204020204" charset="-122"/>
              </a:rPr>
              <a:t>9</a:t>
            </a:r>
            <a:r>
              <a:rPr lang="zh-CN" altLang="en-US" spc="-55" dirty="0">
                <a:solidFill>
                  <a:srgbClr val="00CCFF"/>
                </a:solidFill>
                <a:latin typeface="微软雅黑" panose="020B0503020204020204" charset="-122"/>
                <a:ea typeface="宋体" panose="02010600030101010101" pitchFamily="2" charset="-122"/>
                <a:cs typeface="微软雅黑" panose="020B0503020204020204" charset="-122"/>
                <a:sym typeface="微软雅黑" panose="020B0503020204020204" charset="-122"/>
              </a:rPr>
              <a:t>月</a:t>
            </a:r>
            <a:r>
              <a:rPr lang="en-US" altLang="zh-CN" spc="-55" dirty="0">
                <a:solidFill>
                  <a:srgbClr val="00CCFF"/>
                </a:solidFill>
                <a:latin typeface="微软雅黑" panose="020B0503020204020204" charset="-122"/>
                <a:ea typeface="宋体" panose="02010600030101010101" pitchFamily="2" charset="-122"/>
                <a:cs typeface="微软雅黑" panose="020B0503020204020204" charset="-122"/>
                <a:sym typeface="微软雅黑" panose="020B0503020204020204" charset="-122"/>
              </a:rPr>
              <a:t>25</a:t>
            </a:r>
            <a:r>
              <a:rPr lang="zh-CN" altLang="en-US" spc="-55" dirty="0">
                <a:solidFill>
                  <a:srgbClr val="00CCFF"/>
                </a:solidFill>
                <a:latin typeface="微软雅黑" panose="020B0503020204020204" charset="-122"/>
                <a:ea typeface="宋体" panose="02010600030101010101" pitchFamily="2" charset="-122"/>
                <a:cs typeface="微软雅黑" panose="020B0503020204020204" charset="-122"/>
                <a:sym typeface="微软雅黑" panose="020B0503020204020204" charset="-122"/>
              </a:rPr>
              <a:t>日因特尔</a:t>
            </a:r>
            <a:r>
              <a:rPr lang="en-US" altLang="zh-CN" spc="-55" dirty="0">
                <a:solidFill>
                  <a:srgbClr val="00CCFF"/>
                </a:solidFill>
                <a:latin typeface="微软雅黑" panose="020B0503020204020204" charset="-122"/>
                <a:ea typeface="宋体" panose="02010600030101010101" pitchFamily="2" charset="-122"/>
                <a:cs typeface="微软雅黑" panose="020B0503020204020204" charset="-122"/>
                <a:sym typeface="微软雅黑" panose="020B0503020204020204" charset="-122"/>
              </a:rPr>
              <a:t>5G</a:t>
            </a:r>
            <a:r>
              <a:rPr lang="zh-CN" altLang="en-US" spc="-55" dirty="0">
                <a:solidFill>
                  <a:srgbClr val="00CCFF"/>
                </a:solidFill>
                <a:latin typeface="微软雅黑" panose="020B0503020204020204" charset="-122"/>
                <a:ea typeface="宋体" panose="02010600030101010101" pitchFamily="2" charset="-122"/>
                <a:cs typeface="微软雅黑" panose="020B0503020204020204" charset="-122"/>
                <a:sym typeface="微软雅黑" panose="020B0503020204020204" charset="-122"/>
              </a:rPr>
              <a:t>网络峰会</a:t>
            </a:r>
            <a:endParaRPr lang="zh-CN" altLang="en-US" spc="-55" dirty="0">
              <a:solidFill>
                <a:srgbClr val="00CCFF"/>
              </a:solidFill>
              <a:latin typeface="微软雅黑" panose="020B0503020204020204" charset="-122"/>
              <a:ea typeface="宋体" panose="02010600030101010101" pitchFamily="2" charset="-122"/>
              <a:cs typeface="微软雅黑" panose="020B0503020204020204" charset="-122"/>
              <a:sym typeface="微软雅黑" panose="020B0503020204020204" charset="-122"/>
            </a:endParaRPr>
          </a:p>
        </p:txBody>
      </p:sp>
      <p:graphicFrame>
        <p:nvGraphicFramePr>
          <p:cNvPr id="37" name="图表 36"/>
          <p:cNvGraphicFramePr/>
          <p:nvPr/>
        </p:nvGraphicFramePr>
        <p:xfrm>
          <a:off x="7346950" y="2733040"/>
          <a:ext cx="4775200" cy="318452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9" name="图表 28"/>
          <p:cNvGraphicFramePr/>
          <p:nvPr/>
        </p:nvGraphicFramePr>
        <p:xfrm>
          <a:off x="4455795" y="2740660"/>
          <a:ext cx="2605405" cy="1440815"/>
        </p:xfrm>
        <a:graphic>
          <a:graphicData uri="http://schemas.openxmlformats.org/drawingml/2006/chart">
            <c:chart xmlns:c="http://schemas.openxmlformats.org/drawingml/2006/chart" xmlns:r="http://schemas.openxmlformats.org/officeDocument/2006/relationships" r:id="rId3"/>
          </a:graphicData>
        </a:graphic>
      </p:graphicFrame>
      <p:sp>
        <p:nvSpPr>
          <p:cNvPr id="38" name="文本框 37"/>
          <p:cNvSpPr txBox="1"/>
          <p:nvPr/>
        </p:nvSpPr>
        <p:spPr>
          <a:xfrm>
            <a:off x="7345680" y="6212840"/>
            <a:ext cx="4562475" cy="645160"/>
          </a:xfrm>
          <a:prstGeom prst="rect">
            <a:avLst/>
          </a:prstGeom>
          <a:noFill/>
        </p:spPr>
        <p:txBody>
          <a:bodyPr wrap="square" rtlCol="0">
            <a:spAutoFit/>
          </a:bodyPr>
          <a:p>
            <a:pPr lvl="0" algn="ctr">
              <a:buClrTx/>
              <a:buSzTx/>
              <a:buFontTx/>
            </a:pPr>
            <a:r>
              <a:rPr lang="zh-CN" dirty="0" err="1">
                <a:solidFill>
                  <a:srgbClr val="00CCFF"/>
                </a:solidFill>
                <a:latin typeface="微软雅黑" panose="020B0503020204020204" charset="-122"/>
                <a:ea typeface="宋体" panose="02010600030101010101" pitchFamily="2" charset="-122"/>
                <a:cs typeface="微软雅黑" panose="020B0503020204020204" charset="-122"/>
                <a:sym typeface="+mn-ea"/>
              </a:rPr>
              <a:t>数据来源：截止到</a:t>
            </a:r>
            <a:r>
              <a:rPr lang="en-US" altLang="zh-CN" dirty="0" err="1">
                <a:solidFill>
                  <a:srgbClr val="00CCFF"/>
                </a:solidFill>
                <a:latin typeface="微软雅黑" panose="020B0503020204020204" charset="-122"/>
                <a:ea typeface="宋体" panose="02010600030101010101" pitchFamily="2" charset="-122"/>
                <a:cs typeface="微软雅黑" panose="020B0503020204020204" charset="-122"/>
                <a:sym typeface="+mn-ea"/>
              </a:rPr>
              <a:t>2021</a:t>
            </a:r>
            <a:r>
              <a:rPr lang="zh-CN" altLang="en-US" dirty="0" err="1">
                <a:solidFill>
                  <a:srgbClr val="00CCFF"/>
                </a:solidFill>
                <a:latin typeface="微软雅黑" panose="020B0503020204020204" charset="-122"/>
                <a:ea typeface="宋体" panose="02010600030101010101" pitchFamily="2" charset="-122"/>
                <a:cs typeface="微软雅黑" panose="020B0503020204020204" charset="-122"/>
                <a:sym typeface="+mn-ea"/>
              </a:rPr>
              <a:t>年</a:t>
            </a:r>
            <a:r>
              <a:rPr lang="en-US" altLang="zh-CN" dirty="0" err="1">
                <a:solidFill>
                  <a:srgbClr val="00CCFF"/>
                </a:solidFill>
                <a:latin typeface="微软雅黑" panose="020B0503020204020204" charset="-122"/>
                <a:ea typeface="宋体" panose="02010600030101010101" pitchFamily="2" charset="-122"/>
                <a:cs typeface="微软雅黑" panose="020B0503020204020204" charset="-122"/>
                <a:sym typeface="+mn-ea"/>
              </a:rPr>
              <a:t>3</a:t>
            </a:r>
            <a:r>
              <a:rPr lang="zh-CN" altLang="en-US" dirty="0" err="1">
                <a:solidFill>
                  <a:srgbClr val="00CCFF"/>
                </a:solidFill>
                <a:latin typeface="微软雅黑" panose="020B0503020204020204" charset="-122"/>
                <a:ea typeface="宋体" panose="02010600030101010101" pitchFamily="2" charset="-122"/>
                <a:cs typeface="微软雅黑" panose="020B0503020204020204" charset="-122"/>
                <a:sym typeface="+mn-ea"/>
              </a:rPr>
              <a:t>月，</a:t>
            </a:r>
            <a:r>
              <a:rPr lang="zh-CN" dirty="0" err="1">
                <a:solidFill>
                  <a:srgbClr val="00CCFF"/>
                </a:solidFill>
                <a:latin typeface="微软雅黑" panose="020B0503020204020204" charset="-122"/>
                <a:ea typeface="宋体" panose="02010600030101010101" pitchFamily="2" charset="-122"/>
                <a:cs typeface="微软雅黑" panose="020B0503020204020204" charset="-122"/>
                <a:sym typeface="+mn-ea"/>
              </a:rPr>
              <a:t>欧洲电信标准协会（ETSI）申报的专利</a:t>
            </a:r>
            <a:endParaRPr lang="zh-CN" dirty="0" err="1">
              <a:solidFill>
                <a:srgbClr val="00CCFF"/>
              </a:solidFill>
              <a:latin typeface="微软雅黑" panose="020B0503020204020204" charset="-122"/>
              <a:ea typeface="宋体" panose="02010600030101010101" pitchFamily="2" charset="-122"/>
              <a:cs typeface="微软雅黑" panose="020B0503020204020204" charset="-122"/>
              <a:sym typeface="+mn-ea"/>
            </a:endParaRPr>
          </a:p>
        </p:txBody>
      </p:sp>
      <p:graphicFrame>
        <p:nvGraphicFramePr>
          <p:cNvPr id="36" name="图表 35"/>
          <p:cNvGraphicFramePr/>
          <p:nvPr/>
        </p:nvGraphicFramePr>
        <p:xfrm>
          <a:off x="4455795" y="4477385"/>
          <a:ext cx="2605405" cy="1440815"/>
        </p:xfrm>
        <a:graphic>
          <a:graphicData uri="http://schemas.openxmlformats.org/drawingml/2006/chart">
            <c:chart xmlns:c="http://schemas.openxmlformats.org/drawingml/2006/chart" xmlns:r="http://schemas.openxmlformats.org/officeDocument/2006/relationships" r:id="rId4"/>
          </a:graphicData>
        </a:graphic>
      </p:graphicFrame>
      <p:sp>
        <p:nvSpPr>
          <p:cNvPr id="32" name="文本框 31"/>
          <p:cNvSpPr txBox="1"/>
          <p:nvPr/>
        </p:nvSpPr>
        <p:spPr>
          <a:xfrm>
            <a:off x="4256405" y="6212840"/>
            <a:ext cx="2759075" cy="368300"/>
          </a:xfrm>
          <a:prstGeom prst="rect">
            <a:avLst/>
          </a:prstGeom>
          <a:noFill/>
        </p:spPr>
        <p:txBody>
          <a:bodyPr wrap="square" rtlCol="0">
            <a:spAutoFit/>
          </a:bodyPr>
          <a:p>
            <a:pPr lvl="0" algn="ctr">
              <a:buClrTx/>
              <a:buSzTx/>
              <a:buFontTx/>
            </a:pPr>
            <a:r>
              <a:rPr lang="zh-CN" dirty="0" err="1">
                <a:solidFill>
                  <a:srgbClr val="00CCFF"/>
                </a:solidFill>
                <a:latin typeface="微软雅黑" panose="020B0503020204020204" charset="-122"/>
                <a:ea typeface="宋体" panose="02010600030101010101" pitchFamily="2" charset="-122"/>
                <a:cs typeface="微软雅黑" panose="020B0503020204020204" charset="-122"/>
                <a:sym typeface="+mn-ea"/>
              </a:rPr>
              <a:t>数据来源：</a:t>
            </a:r>
            <a:r>
              <a:rPr lang="en-US" altLang="zh-CN" dirty="0" err="1">
                <a:solidFill>
                  <a:srgbClr val="00CCFF"/>
                </a:solidFill>
                <a:latin typeface="微软雅黑" panose="020B0503020204020204" charset="-122"/>
                <a:ea typeface="宋体" panose="02010600030101010101" pitchFamily="2" charset="-122"/>
                <a:cs typeface="微软雅黑" panose="020B0503020204020204" charset="-122"/>
                <a:sym typeface="+mn-ea"/>
              </a:rPr>
              <a:t>3GPP</a:t>
            </a:r>
            <a:endParaRPr lang="en-US" altLang="zh-CN" dirty="0" err="1">
              <a:solidFill>
                <a:srgbClr val="00CCFF"/>
              </a:solidFill>
              <a:latin typeface="微软雅黑" panose="020B0503020204020204" charset="-122"/>
              <a:ea typeface="宋体" panose="02010600030101010101" pitchFamily="2" charset="-122"/>
              <a:cs typeface="微软雅黑" panose="020B0503020204020204" charset="-122"/>
              <a:sym typeface="+mn-ea"/>
            </a:endParaRPr>
          </a:p>
        </p:txBody>
      </p:sp>
    </p:spTree>
  </p:cSld>
  <p:clrMapOvr>
    <a:masterClrMapping/>
  </p:clrMapOvr>
  <p:transition>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494654" y="813095"/>
            <a:ext cx="7197552" cy="535959"/>
          </a:xfrm>
          <a:prstGeom prst="rect">
            <a:avLst/>
          </a:prstGeom>
          <a:gradFill>
            <a:gsLst>
              <a:gs pos="0">
                <a:srgbClr val="00B0F0">
                  <a:alpha val="0"/>
                </a:srgbClr>
              </a:gs>
              <a:gs pos="50000">
                <a:srgbClr val="00B0F0">
                  <a:alpha val="60000"/>
                </a:srgbClr>
              </a:gs>
              <a:gs pos="100000">
                <a:srgbClr val="00B0F0">
                  <a:alpha val="0"/>
                </a:srgbClr>
              </a:gs>
            </a:gsLst>
            <a:lin ang="0" scaled="0"/>
          </a:gra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lvl="0" indent="0" algn="ctr" defTabSz="821690" rtl="0" eaLnBrk="1" fontAlgn="auto" latinLnBrk="0" hangingPunct="0">
              <a:lnSpc>
                <a:spcPct val="100000"/>
              </a:lnSpc>
              <a:spcBef>
                <a:spcPts val="0"/>
              </a:spcBef>
              <a:spcAft>
                <a:spcPts val="0"/>
              </a:spcAft>
              <a:buClrTx/>
              <a:buSzTx/>
              <a:buFontTx/>
              <a:buNone/>
              <a:defRPr/>
            </a:pPr>
            <a:endParaRPr kumimoji="0" lang="zh-CN" altLang="en-US" sz="3200" b="0" i="0" u="none" strike="noStrike" kern="0" cap="none" spc="0" normalizeH="0" baseline="0" noProof="0">
              <a:ln>
                <a:noFill/>
              </a:ln>
              <a:solidFill>
                <a:srgbClr val="000000"/>
              </a:solidFill>
              <a:effectLst/>
              <a:uLnTx/>
              <a:uFillTx/>
              <a:latin typeface="Lucida Grande"/>
              <a:ea typeface="+mn-ea"/>
              <a:cs typeface="+mn-cs"/>
              <a:sym typeface="Lucida Grande"/>
            </a:endParaRPr>
          </a:p>
        </p:txBody>
      </p:sp>
      <p:grpSp>
        <p:nvGrpSpPr>
          <p:cNvPr id="3" name="组合 2"/>
          <p:cNvGrpSpPr/>
          <p:nvPr/>
        </p:nvGrpSpPr>
        <p:grpSpPr>
          <a:xfrm>
            <a:off x="1709192" y="415689"/>
            <a:ext cx="8806195" cy="809345"/>
            <a:chOff x="1980078" y="542961"/>
            <a:chExt cx="8806195" cy="809345"/>
          </a:xfrm>
        </p:grpSpPr>
        <p:grpSp>
          <p:nvGrpSpPr>
            <p:cNvPr id="7" name="组合 6"/>
            <p:cNvGrpSpPr/>
            <p:nvPr/>
          </p:nvGrpSpPr>
          <p:grpSpPr>
            <a:xfrm flipH="1">
              <a:off x="1980078" y="549714"/>
              <a:ext cx="2144750" cy="802592"/>
              <a:chOff x="7833498" y="4890239"/>
              <a:chExt cx="3200404" cy="1197632"/>
            </a:xfrm>
          </p:grpSpPr>
          <p:sp>
            <p:nvSpPr>
              <p:cNvPr id="8" name="任意多边形: 形状 7"/>
              <p:cNvSpPr/>
              <p:nvPr/>
            </p:nvSpPr>
            <p:spPr>
              <a:xfrm>
                <a:off x="7905498" y="5606920"/>
                <a:ext cx="2313251" cy="436005"/>
              </a:xfrm>
              <a:custGeom>
                <a:avLst/>
                <a:gdLst>
                  <a:gd name="connsiteX0" fmla="*/ 0 w 2313251"/>
                  <a:gd name="connsiteY0" fmla="*/ 436005 h 436005"/>
                  <a:gd name="connsiteX1" fmla="*/ 835677 w 2313251"/>
                  <a:gd name="connsiteY1" fmla="*/ 436005 h 436005"/>
                  <a:gd name="connsiteX2" fmla="*/ 1271682 w 2313251"/>
                  <a:gd name="connsiteY2" fmla="*/ 0 h 436005"/>
                  <a:gd name="connsiteX3" fmla="*/ 2313251 w 2313251"/>
                  <a:gd name="connsiteY3" fmla="*/ 0 h 436005"/>
                </a:gdLst>
                <a:ahLst/>
                <a:cxnLst>
                  <a:cxn ang="0">
                    <a:pos x="connsiteX0" y="connsiteY0"/>
                  </a:cxn>
                  <a:cxn ang="0">
                    <a:pos x="connsiteX1" y="connsiteY1"/>
                  </a:cxn>
                  <a:cxn ang="0">
                    <a:pos x="connsiteX2" y="connsiteY2"/>
                  </a:cxn>
                  <a:cxn ang="0">
                    <a:pos x="connsiteX3" y="connsiteY3"/>
                  </a:cxn>
                </a:cxnLst>
                <a:rect l="l" t="t" r="r" b="b"/>
                <a:pathLst>
                  <a:path w="2313251" h="436005">
                    <a:moveTo>
                      <a:pt x="0" y="436005"/>
                    </a:moveTo>
                    <a:lnTo>
                      <a:pt x="835677" y="436005"/>
                    </a:lnTo>
                    <a:lnTo>
                      <a:pt x="1271682" y="0"/>
                    </a:lnTo>
                    <a:lnTo>
                      <a:pt x="2313251" y="0"/>
                    </a:lnTo>
                  </a:path>
                </a:pathLst>
              </a:custGeom>
              <a:ln w="9525">
                <a:solidFill>
                  <a:schemeClr val="bg1">
                    <a:alpha val="65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Lucida Grande"/>
                </a:endParaRPr>
              </a:p>
            </p:txBody>
          </p:sp>
          <p:sp>
            <p:nvSpPr>
              <p:cNvPr id="9" name="椭圆 8"/>
              <p:cNvSpPr/>
              <p:nvPr/>
            </p:nvSpPr>
            <p:spPr>
              <a:xfrm>
                <a:off x="10218749" y="5570920"/>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10" name="椭圆 9"/>
              <p:cNvSpPr/>
              <p:nvPr/>
            </p:nvSpPr>
            <p:spPr>
              <a:xfrm>
                <a:off x="7833498" y="6015871"/>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11" name="任意多边形: 形状 10"/>
              <p:cNvSpPr/>
              <p:nvPr/>
            </p:nvSpPr>
            <p:spPr>
              <a:xfrm flipH="1">
                <a:off x="8745752" y="5423064"/>
                <a:ext cx="2216150" cy="361950"/>
              </a:xfrm>
              <a:custGeom>
                <a:avLst/>
                <a:gdLst>
                  <a:gd name="connsiteX0" fmla="*/ 0 w 2216150"/>
                  <a:gd name="connsiteY0" fmla="*/ 0 h 361950"/>
                  <a:gd name="connsiteX1" fmla="*/ 1854200 w 2216150"/>
                  <a:gd name="connsiteY1" fmla="*/ 0 h 361950"/>
                  <a:gd name="connsiteX2" fmla="*/ 2216150 w 2216150"/>
                  <a:gd name="connsiteY2" fmla="*/ 361950 h 361950"/>
                </a:gdLst>
                <a:ahLst/>
                <a:cxnLst>
                  <a:cxn ang="0">
                    <a:pos x="connsiteX0" y="connsiteY0"/>
                  </a:cxn>
                  <a:cxn ang="0">
                    <a:pos x="connsiteX1" y="connsiteY1"/>
                  </a:cxn>
                  <a:cxn ang="0">
                    <a:pos x="connsiteX2" y="connsiteY2"/>
                  </a:cxn>
                </a:cxnLst>
                <a:rect l="l" t="t" r="r" b="b"/>
                <a:pathLst>
                  <a:path w="2216150" h="361950">
                    <a:moveTo>
                      <a:pt x="0" y="0"/>
                    </a:moveTo>
                    <a:lnTo>
                      <a:pt x="1854200" y="0"/>
                    </a:lnTo>
                    <a:lnTo>
                      <a:pt x="2216150" y="361950"/>
                    </a:lnTo>
                  </a:path>
                </a:pathLst>
              </a:custGeom>
              <a:ln w="9525">
                <a:solidFill>
                  <a:schemeClr val="bg1">
                    <a:alpha val="65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Lucida Grande"/>
                </a:endParaRPr>
              </a:p>
            </p:txBody>
          </p:sp>
          <p:grpSp>
            <p:nvGrpSpPr>
              <p:cNvPr id="12" name="组合 11"/>
              <p:cNvGrpSpPr/>
              <p:nvPr/>
            </p:nvGrpSpPr>
            <p:grpSpPr>
              <a:xfrm>
                <a:off x="8803873" y="4890239"/>
                <a:ext cx="939964" cy="302601"/>
                <a:chOff x="10341792" y="2946975"/>
                <a:chExt cx="939964" cy="302601"/>
              </a:xfrm>
            </p:grpSpPr>
            <p:sp>
              <p:nvSpPr>
                <p:cNvPr id="15" name="任意多边形: 形状 14"/>
                <p:cNvSpPr/>
                <p:nvPr/>
              </p:nvSpPr>
              <p:spPr>
                <a:xfrm>
                  <a:off x="10396842" y="3009900"/>
                  <a:ext cx="812800" cy="209550"/>
                </a:xfrm>
                <a:custGeom>
                  <a:avLst/>
                  <a:gdLst>
                    <a:gd name="connsiteX0" fmla="*/ 0 w 812800"/>
                    <a:gd name="connsiteY0" fmla="*/ 0 h 209550"/>
                    <a:gd name="connsiteX1" fmla="*/ 209550 w 812800"/>
                    <a:gd name="connsiteY1" fmla="*/ 209550 h 209550"/>
                    <a:gd name="connsiteX2" fmla="*/ 298450 w 812800"/>
                    <a:gd name="connsiteY2" fmla="*/ 209550 h 209550"/>
                    <a:gd name="connsiteX3" fmla="*/ 812800 w 812800"/>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812800" h="209550">
                      <a:moveTo>
                        <a:pt x="0" y="0"/>
                      </a:moveTo>
                      <a:lnTo>
                        <a:pt x="209550" y="209550"/>
                      </a:lnTo>
                      <a:lnTo>
                        <a:pt x="298450" y="209550"/>
                      </a:lnTo>
                      <a:lnTo>
                        <a:pt x="812800" y="209550"/>
                      </a:lnTo>
                    </a:path>
                  </a:pathLst>
                </a:custGeom>
                <a:ln w="9525">
                  <a:solidFill>
                    <a:schemeClr val="bg1">
                      <a:alpha val="65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Lucida Grande"/>
                  </a:endParaRPr>
                </a:p>
              </p:txBody>
            </p:sp>
            <p:sp>
              <p:nvSpPr>
                <p:cNvPr id="16" name="椭圆 15"/>
                <p:cNvSpPr/>
                <p:nvPr/>
              </p:nvSpPr>
              <p:spPr>
                <a:xfrm>
                  <a:off x="11209756" y="3177576"/>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17" name="椭圆 16"/>
                <p:cNvSpPr/>
                <p:nvPr/>
              </p:nvSpPr>
              <p:spPr>
                <a:xfrm>
                  <a:off x="10341792" y="2946975"/>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grpSp>
          <p:sp>
            <p:nvSpPr>
              <p:cNvPr id="13" name="椭圆 12"/>
              <p:cNvSpPr/>
              <p:nvPr/>
            </p:nvSpPr>
            <p:spPr>
              <a:xfrm>
                <a:off x="8690554" y="5771487"/>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14" name="椭圆 13"/>
              <p:cNvSpPr/>
              <p:nvPr/>
            </p:nvSpPr>
            <p:spPr>
              <a:xfrm>
                <a:off x="10961902" y="5387064"/>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grpSp>
        <p:grpSp>
          <p:nvGrpSpPr>
            <p:cNvPr id="18" name="组合 17"/>
            <p:cNvGrpSpPr/>
            <p:nvPr/>
          </p:nvGrpSpPr>
          <p:grpSpPr>
            <a:xfrm>
              <a:off x="8641523" y="542961"/>
              <a:ext cx="2144750" cy="802592"/>
              <a:chOff x="7833498" y="4890239"/>
              <a:chExt cx="3200404" cy="1197632"/>
            </a:xfrm>
          </p:grpSpPr>
          <p:sp>
            <p:nvSpPr>
              <p:cNvPr id="19" name="任意多边形: 形状 18"/>
              <p:cNvSpPr/>
              <p:nvPr/>
            </p:nvSpPr>
            <p:spPr>
              <a:xfrm>
                <a:off x="7905498" y="5606920"/>
                <a:ext cx="2313251" cy="436005"/>
              </a:xfrm>
              <a:custGeom>
                <a:avLst/>
                <a:gdLst>
                  <a:gd name="connsiteX0" fmla="*/ 0 w 2313251"/>
                  <a:gd name="connsiteY0" fmla="*/ 436005 h 436005"/>
                  <a:gd name="connsiteX1" fmla="*/ 835677 w 2313251"/>
                  <a:gd name="connsiteY1" fmla="*/ 436005 h 436005"/>
                  <a:gd name="connsiteX2" fmla="*/ 1271682 w 2313251"/>
                  <a:gd name="connsiteY2" fmla="*/ 0 h 436005"/>
                  <a:gd name="connsiteX3" fmla="*/ 2313251 w 2313251"/>
                  <a:gd name="connsiteY3" fmla="*/ 0 h 436005"/>
                </a:gdLst>
                <a:ahLst/>
                <a:cxnLst>
                  <a:cxn ang="0">
                    <a:pos x="connsiteX0" y="connsiteY0"/>
                  </a:cxn>
                  <a:cxn ang="0">
                    <a:pos x="connsiteX1" y="connsiteY1"/>
                  </a:cxn>
                  <a:cxn ang="0">
                    <a:pos x="connsiteX2" y="connsiteY2"/>
                  </a:cxn>
                  <a:cxn ang="0">
                    <a:pos x="connsiteX3" y="connsiteY3"/>
                  </a:cxn>
                </a:cxnLst>
                <a:rect l="l" t="t" r="r" b="b"/>
                <a:pathLst>
                  <a:path w="2313251" h="436005">
                    <a:moveTo>
                      <a:pt x="0" y="436005"/>
                    </a:moveTo>
                    <a:lnTo>
                      <a:pt x="835677" y="436005"/>
                    </a:lnTo>
                    <a:lnTo>
                      <a:pt x="1271682" y="0"/>
                    </a:lnTo>
                    <a:lnTo>
                      <a:pt x="2313251" y="0"/>
                    </a:lnTo>
                  </a:path>
                </a:pathLst>
              </a:custGeom>
              <a:ln w="9525">
                <a:solidFill>
                  <a:schemeClr val="bg1">
                    <a:alpha val="65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Lucida Grande"/>
                </a:endParaRPr>
              </a:p>
            </p:txBody>
          </p:sp>
          <p:sp>
            <p:nvSpPr>
              <p:cNvPr id="20" name="椭圆 19"/>
              <p:cNvSpPr/>
              <p:nvPr/>
            </p:nvSpPr>
            <p:spPr>
              <a:xfrm>
                <a:off x="10218749" y="5570920"/>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21" name="椭圆 20"/>
              <p:cNvSpPr/>
              <p:nvPr/>
            </p:nvSpPr>
            <p:spPr>
              <a:xfrm>
                <a:off x="7833498" y="6015871"/>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22" name="任意多边形: 形状 21"/>
              <p:cNvSpPr/>
              <p:nvPr/>
            </p:nvSpPr>
            <p:spPr>
              <a:xfrm flipH="1">
                <a:off x="8745752" y="5423064"/>
                <a:ext cx="2216150" cy="361950"/>
              </a:xfrm>
              <a:custGeom>
                <a:avLst/>
                <a:gdLst>
                  <a:gd name="connsiteX0" fmla="*/ 0 w 2216150"/>
                  <a:gd name="connsiteY0" fmla="*/ 0 h 361950"/>
                  <a:gd name="connsiteX1" fmla="*/ 1854200 w 2216150"/>
                  <a:gd name="connsiteY1" fmla="*/ 0 h 361950"/>
                  <a:gd name="connsiteX2" fmla="*/ 2216150 w 2216150"/>
                  <a:gd name="connsiteY2" fmla="*/ 361950 h 361950"/>
                </a:gdLst>
                <a:ahLst/>
                <a:cxnLst>
                  <a:cxn ang="0">
                    <a:pos x="connsiteX0" y="connsiteY0"/>
                  </a:cxn>
                  <a:cxn ang="0">
                    <a:pos x="connsiteX1" y="connsiteY1"/>
                  </a:cxn>
                  <a:cxn ang="0">
                    <a:pos x="connsiteX2" y="connsiteY2"/>
                  </a:cxn>
                </a:cxnLst>
                <a:rect l="l" t="t" r="r" b="b"/>
                <a:pathLst>
                  <a:path w="2216150" h="361950">
                    <a:moveTo>
                      <a:pt x="0" y="0"/>
                    </a:moveTo>
                    <a:lnTo>
                      <a:pt x="1854200" y="0"/>
                    </a:lnTo>
                    <a:lnTo>
                      <a:pt x="2216150" y="361950"/>
                    </a:lnTo>
                  </a:path>
                </a:pathLst>
              </a:custGeom>
              <a:ln w="9525">
                <a:solidFill>
                  <a:schemeClr val="bg1">
                    <a:alpha val="65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Lucida Grande"/>
                </a:endParaRPr>
              </a:p>
            </p:txBody>
          </p:sp>
          <p:grpSp>
            <p:nvGrpSpPr>
              <p:cNvPr id="23" name="组合 22"/>
              <p:cNvGrpSpPr/>
              <p:nvPr/>
            </p:nvGrpSpPr>
            <p:grpSpPr>
              <a:xfrm>
                <a:off x="8803873" y="4890239"/>
                <a:ext cx="939964" cy="302601"/>
                <a:chOff x="10341792" y="2946975"/>
                <a:chExt cx="939964" cy="302601"/>
              </a:xfrm>
            </p:grpSpPr>
            <p:sp>
              <p:nvSpPr>
                <p:cNvPr id="26" name="任意多边形: 形状 25"/>
                <p:cNvSpPr/>
                <p:nvPr/>
              </p:nvSpPr>
              <p:spPr>
                <a:xfrm>
                  <a:off x="10396842" y="3009900"/>
                  <a:ext cx="812800" cy="209550"/>
                </a:xfrm>
                <a:custGeom>
                  <a:avLst/>
                  <a:gdLst>
                    <a:gd name="connsiteX0" fmla="*/ 0 w 812800"/>
                    <a:gd name="connsiteY0" fmla="*/ 0 h 209550"/>
                    <a:gd name="connsiteX1" fmla="*/ 209550 w 812800"/>
                    <a:gd name="connsiteY1" fmla="*/ 209550 h 209550"/>
                    <a:gd name="connsiteX2" fmla="*/ 298450 w 812800"/>
                    <a:gd name="connsiteY2" fmla="*/ 209550 h 209550"/>
                    <a:gd name="connsiteX3" fmla="*/ 812800 w 812800"/>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812800" h="209550">
                      <a:moveTo>
                        <a:pt x="0" y="0"/>
                      </a:moveTo>
                      <a:lnTo>
                        <a:pt x="209550" y="209550"/>
                      </a:lnTo>
                      <a:lnTo>
                        <a:pt x="298450" y="209550"/>
                      </a:lnTo>
                      <a:lnTo>
                        <a:pt x="812800" y="209550"/>
                      </a:lnTo>
                    </a:path>
                  </a:pathLst>
                </a:custGeom>
                <a:ln w="9525">
                  <a:solidFill>
                    <a:schemeClr val="bg1">
                      <a:alpha val="65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Lucida Grande"/>
                  </a:endParaRPr>
                </a:p>
              </p:txBody>
            </p:sp>
            <p:sp>
              <p:nvSpPr>
                <p:cNvPr id="27" name="椭圆 26"/>
                <p:cNvSpPr/>
                <p:nvPr/>
              </p:nvSpPr>
              <p:spPr>
                <a:xfrm>
                  <a:off x="11209756" y="3177576"/>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28" name="椭圆 27"/>
                <p:cNvSpPr/>
                <p:nvPr/>
              </p:nvSpPr>
              <p:spPr>
                <a:xfrm>
                  <a:off x="10341792" y="2946975"/>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grpSp>
          <p:sp>
            <p:nvSpPr>
              <p:cNvPr id="24" name="椭圆 23"/>
              <p:cNvSpPr/>
              <p:nvPr/>
            </p:nvSpPr>
            <p:spPr>
              <a:xfrm>
                <a:off x="8690554" y="5771487"/>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25" name="椭圆 24"/>
              <p:cNvSpPr/>
              <p:nvPr/>
            </p:nvSpPr>
            <p:spPr>
              <a:xfrm>
                <a:off x="10961902" y="5387064"/>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grpSp>
      </p:grpSp>
      <p:sp>
        <p:nvSpPr>
          <p:cNvPr id="967" name="矩形 966"/>
          <p:cNvSpPr/>
          <p:nvPr/>
        </p:nvSpPr>
        <p:spPr>
          <a:xfrm>
            <a:off x="2494654" y="277136"/>
            <a:ext cx="7197552" cy="535959"/>
          </a:xfrm>
          <a:prstGeom prst="rect">
            <a:avLst/>
          </a:prstGeom>
          <a:gradFill>
            <a:gsLst>
              <a:gs pos="0">
                <a:srgbClr val="00B0F0">
                  <a:alpha val="0"/>
                </a:srgbClr>
              </a:gs>
              <a:gs pos="50000">
                <a:srgbClr val="00B0F0">
                  <a:alpha val="60000"/>
                </a:srgbClr>
              </a:gs>
              <a:gs pos="100000">
                <a:srgbClr val="00B0F0">
                  <a:alpha val="0"/>
                </a:srgbClr>
              </a:gs>
            </a:gsLst>
            <a:lin ang="0" scaled="0"/>
          </a:gra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lvl="0" indent="0" algn="ctr" defTabSz="821690" rtl="0" eaLnBrk="1" fontAlgn="auto" latinLnBrk="0" hangingPunct="0">
              <a:lnSpc>
                <a:spcPct val="100000"/>
              </a:lnSpc>
              <a:spcBef>
                <a:spcPts val="0"/>
              </a:spcBef>
              <a:spcAft>
                <a:spcPts val="0"/>
              </a:spcAft>
              <a:buClrTx/>
              <a:buSzTx/>
              <a:buFontTx/>
              <a:buNone/>
              <a:defRPr/>
            </a:pPr>
            <a:endParaRPr kumimoji="0" lang="zh-CN" altLang="en-US" sz="3200" b="0" i="0" u="none" strike="noStrike" kern="0" cap="none" spc="0" normalizeH="0" baseline="0" noProof="0">
              <a:ln>
                <a:noFill/>
              </a:ln>
              <a:solidFill>
                <a:srgbClr val="000000"/>
              </a:solidFill>
              <a:effectLst/>
              <a:uLnTx/>
              <a:uFillTx/>
              <a:latin typeface="Lucida Grande"/>
              <a:ea typeface="+mn-ea"/>
              <a:cs typeface="+mn-cs"/>
              <a:sym typeface="Lucida Grande"/>
            </a:endParaRPr>
          </a:p>
        </p:txBody>
      </p:sp>
      <p:sp>
        <p:nvSpPr>
          <p:cNvPr id="6" name="矩形 5"/>
          <p:cNvSpPr/>
          <p:nvPr/>
        </p:nvSpPr>
        <p:spPr>
          <a:xfrm>
            <a:off x="3394238" y="317054"/>
            <a:ext cx="5436104" cy="1077218"/>
          </a:xfrm>
          <a:prstGeom prst="rect">
            <a:avLst/>
          </a:prstGeom>
        </p:spPr>
        <p:txBody>
          <a:bodyPr wrap="none">
            <a:spAutoFit/>
          </a:bodyPr>
          <a:lstStyle/>
          <a:p>
            <a:pPr algn="ctr"/>
            <a:r>
              <a:rPr lang="zh-CN" altLang="en-US" sz="3200" dirty="0">
                <a:solidFill>
                  <a:schemeClr val="bg1"/>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rPr>
              <a:t>中国和中国企业已经进入世界</a:t>
            </a:r>
            <a:endParaRPr lang="en-US" altLang="zh-CN" sz="3200" dirty="0">
              <a:solidFill>
                <a:schemeClr val="bg1"/>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endParaRPr>
          </a:p>
          <a:p>
            <a:pPr algn="ctr"/>
            <a:r>
              <a:rPr lang="en-US" altLang="zh-CN" sz="3200" dirty="0">
                <a:solidFill>
                  <a:schemeClr val="bg1"/>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rPr>
              <a:t>5G</a:t>
            </a:r>
            <a:r>
              <a:rPr lang="zh-CN" altLang="en-US" sz="3200" dirty="0">
                <a:solidFill>
                  <a:schemeClr val="bg1"/>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rPr>
              <a:t>通信技术的第一梯队</a:t>
            </a:r>
            <a:endParaRPr lang="zh-CN" altLang="en-US" sz="3200" dirty="0">
              <a:solidFill>
                <a:schemeClr val="bg1"/>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endParaRPr>
          </a:p>
        </p:txBody>
      </p:sp>
      <p:pic>
        <p:nvPicPr>
          <p:cNvPr id="36" name="图片 3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327029" y="1449970"/>
            <a:ext cx="2941467" cy="1010056"/>
          </a:xfrm>
          <a:prstGeom prst="rect">
            <a:avLst/>
          </a:prstGeom>
        </p:spPr>
      </p:pic>
      <p:pic>
        <p:nvPicPr>
          <p:cNvPr id="37" name="图片 3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23504" y="1449970"/>
            <a:ext cx="2941467" cy="1010056"/>
          </a:xfrm>
          <a:prstGeom prst="rect">
            <a:avLst/>
          </a:prstGeom>
        </p:spPr>
      </p:pic>
      <p:sp>
        <p:nvSpPr>
          <p:cNvPr id="38" name="矩形 37"/>
          <p:cNvSpPr/>
          <p:nvPr/>
        </p:nvSpPr>
        <p:spPr>
          <a:xfrm>
            <a:off x="7796527" y="1724166"/>
            <a:ext cx="2002472" cy="461665"/>
          </a:xfrm>
          <a:prstGeom prst="rect">
            <a:avLst/>
          </a:prstGeom>
        </p:spPr>
        <p:txBody>
          <a:bodyPr wrap="none">
            <a:spAutoFit/>
          </a:bodyPr>
          <a:lstStyle/>
          <a:p>
            <a:pPr algn="ctr"/>
            <a:r>
              <a:rPr lang="zh-CN" altLang="en-US" sz="2400" dirty="0">
                <a:solidFill>
                  <a:schemeClr val="bg1"/>
                </a:solidFill>
                <a:latin typeface="+mn-ea"/>
              </a:rPr>
              <a:t>移动终端方面</a:t>
            </a:r>
            <a:endParaRPr lang="zh-CN" altLang="en-US" sz="2400" dirty="0">
              <a:latin typeface="+mn-ea"/>
            </a:endParaRPr>
          </a:p>
        </p:txBody>
      </p:sp>
      <p:sp>
        <p:nvSpPr>
          <p:cNvPr id="39" name="矩形 38"/>
          <p:cNvSpPr/>
          <p:nvPr/>
        </p:nvSpPr>
        <p:spPr>
          <a:xfrm>
            <a:off x="2014461" y="1724166"/>
            <a:ext cx="2608407" cy="461665"/>
          </a:xfrm>
          <a:prstGeom prst="rect">
            <a:avLst/>
          </a:prstGeom>
        </p:spPr>
        <p:txBody>
          <a:bodyPr wrap="none">
            <a:spAutoFit/>
          </a:bodyPr>
          <a:lstStyle/>
          <a:p>
            <a:pPr algn="ctr"/>
            <a:r>
              <a:rPr lang="zh-CN" altLang="en-US" sz="2400" dirty="0">
                <a:solidFill>
                  <a:schemeClr val="bg1"/>
                </a:solidFill>
                <a:latin typeface="+mn-ea"/>
              </a:rPr>
              <a:t>通信设备市场方面</a:t>
            </a:r>
            <a:endParaRPr lang="zh-CN" altLang="en-US" sz="2400" dirty="0">
              <a:latin typeface="+mn-ea"/>
            </a:endParaRPr>
          </a:p>
        </p:txBody>
      </p:sp>
      <p:graphicFrame>
        <p:nvGraphicFramePr>
          <p:cNvPr id="40" name="图表 39"/>
          <p:cNvGraphicFramePr/>
          <p:nvPr/>
        </p:nvGraphicFramePr>
        <p:xfrm>
          <a:off x="1218913" y="2593797"/>
          <a:ext cx="4390646" cy="3575532"/>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47" name="图表 46"/>
          <p:cNvGraphicFramePr/>
          <p:nvPr/>
        </p:nvGraphicFramePr>
        <p:xfrm>
          <a:off x="6477265" y="3111908"/>
          <a:ext cx="4633801" cy="3089201"/>
        </p:xfrm>
        <a:graphic>
          <a:graphicData uri="http://schemas.openxmlformats.org/drawingml/2006/chart">
            <c:chart xmlns:c="http://schemas.openxmlformats.org/drawingml/2006/chart" xmlns:r="http://schemas.openxmlformats.org/officeDocument/2006/relationships" r:id="rId2"/>
          </a:graphicData>
        </a:graphic>
      </p:graphicFrame>
      <p:sp>
        <p:nvSpPr>
          <p:cNvPr id="48" name="矩形 47"/>
          <p:cNvSpPr/>
          <p:nvPr/>
        </p:nvSpPr>
        <p:spPr>
          <a:xfrm>
            <a:off x="8273638" y="4298587"/>
            <a:ext cx="1093568" cy="830997"/>
          </a:xfrm>
          <a:prstGeom prst="rect">
            <a:avLst/>
          </a:prstGeom>
        </p:spPr>
        <p:txBody>
          <a:bodyPr wrap="none">
            <a:spAutoFit/>
          </a:bodyPr>
          <a:lstStyle/>
          <a:p>
            <a:pPr algn="ctr"/>
            <a:r>
              <a:rPr lang="zh-CN" altLang="en-US" sz="2400" dirty="0">
                <a:solidFill>
                  <a:schemeClr val="bg1"/>
                </a:solidFill>
                <a:latin typeface="+mn-ea"/>
              </a:rPr>
              <a:t>出货量</a:t>
            </a:r>
            <a:endParaRPr lang="en-US" altLang="zh-CN" sz="2400" dirty="0">
              <a:solidFill>
                <a:schemeClr val="bg1"/>
              </a:solidFill>
              <a:latin typeface="+mn-ea"/>
            </a:endParaRPr>
          </a:p>
          <a:p>
            <a:pPr algn="ctr"/>
            <a:r>
              <a:rPr lang="zh-CN" altLang="en-US" sz="2400" dirty="0">
                <a:solidFill>
                  <a:schemeClr val="bg1"/>
                </a:solidFill>
                <a:latin typeface="+mn-ea"/>
              </a:rPr>
              <a:t>及价位</a:t>
            </a:r>
            <a:endParaRPr lang="zh-CN" altLang="en-US" sz="2400" dirty="0">
              <a:latin typeface="+mn-ea"/>
            </a:endParaRPr>
          </a:p>
        </p:txBody>
      </p:sp>
      <p:sp>
        <p:nvSpPr>
          <p:cNvPr id="49" name="任意多边形: 形状 48"/>
          <p:cNvSpPr/>
          <p:nvPr/>
        </p:nvSpPr>
        <p:spPr>
          <a:xfrm flipH="1">
            <a:off x="9489972" y="3235209"/>
            <a:ext cx="1641414" cy="188588"/>
          </a:xfrm>
          <a:custGeom>
            <a:avLst/>
            <a:gdLst>
              <a:gd name="connsiteX0" fmla="*/ 0 w 2238375"/>
              <a:gd name="connsiteY0" fmla="*/ 0 h 257175"/>
              <a:gd name="connsiteX1" fmla="*/ 1981200 w 2238375"/>
              <a:gd name="connsiteY1" fmla="*/ 0 h 257175"/>
              <a:gd name="connsiteX2" fmla="*/ 2238375 w 2238375"/>
              <a:gd name="connsiteY2" fmla="*/ 257175 h 257175"/>
            </a:gdLst>
            <a:ahLst/>
            <a:cxnLst>
              <a:cxn ang="0">
                <a:pos x="connsiteX0" y="connsiteY0"/>
              </a:cxn>
              <a:cxn ang="0">
                <a:pos x="connsiteX1" y="connsiteY1"/>
              </a:cxn>
              <a:cxn ang="0">
                <a:pos x="connsiteX2" y="connsiteY2"/>
              </a:cxn>
            </a:cxnLst>
            <a:rect l="l" t="t" r="r" b="b"/>
            <a:pathLst>
              <a:path w="2238375" h="257175">
                <a:moveTo>
                  <a:pt x="0" y="0"/>
                </a:moveTo>
                <a:lnTo>
                  <a:pt x="1981200" y="0"/>
                </a:lnTo>
                <a:lnTo>
                  <a:pt x="2238375" y="257175"/>
                </a:lnTo>
              </a:path>
            </a:pathLst>
          </a:custGeom>
          <a:noFill/>
          <a:ln w="19050" cap="flat">
            <a:solidFill>
              <a:schemeClr val="bg1"/>
            </a:solidFill>
            <a:prstDash val="solid"/>
            <a:round/>
            <a:headEnd type="oval"/>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50" name="矩形 49"/>
          <p:cNvSpPr/>
          <p:nvPr/>
        </p:nvSpPr>
        <p:spPr>
          <a:xfrm>
            <a:off x="9309443" y="2767104"/>
            <a:ext cx="2002471" cy="461665"/>
          </a:xfrm>
          <a:prstGeom prst="rect">
            <a:avLst/>
          </a:prstGeom>
        </p:spPr>
        <p:txBody>
          <a:bodyPr wrap="none">
            <a:spAutoFit/>
          </a:bodyPr>
          <a:lstStyle/>
          <a:p>
            <a:r>
              <a:rPr lang="zh-CN" altLang="en-US" sz="2400" dirty="0">
                <a:solidFill>
                  <a:schemeClr val="bg1"/>
                </a:solidFill>
                <a:latin typeface="+mn-ea"/>
              </a:rPr>
              <a:t>外国手机品牌</a:t>
            </a:r>
            <a:endParaRPr lang="zh-CN" altLang="en-US" sz="2400" dirty="0">
              <a:latin typeface="+mn-ea"/>
            </a:endParaRPr>
          </a:p>
        </p:txBody>
      </p:sp>
      <p:sp>
        <p:nvSpPr>
          <p:cNvPr id="51" name="任意多边形: 形状 50"/>
          <p:cNvSpPr/>
          <p:nvPr/>
        </p:nvSpPr>
        <p:spPr>
          <a:xfrm>
            <a:off x="6476817" y="3235209"/>
            <a:ext cx="1641414" cy="188588"/>
          </a:xfrm>
          <a:custGeom>
            <a:avLst/>
            <a:gdLst>
              <a:gd name="connsiteX0" fmla="*/ 0 w 2238375"/>
              <a:gd name="connsiteY0" fmla="*/ 0 h 257175"/>
              <a:gd name="connsiteX1" fmla="*/ 1981200 w 2238375"/>
              <a:gd name="connsiteY1" fmla="*/ 0 h 257175"/>
              <a:gd name="connsiteX2" fmla="*/ 2238375 w 2238375"/>
              <a:gd name="connsiteY2" fmla="*/ 257175 h 257175"/>
            </a:gdLst>
            <a:ahLst/>
            <a:cxnLst>
              <a:cxn ang="0">
                <a:pos x="connsiteX0" y="connsiteY0"/>
              </a:cxn>
              <a:cxn ang="0">
                <a:pos x="connsiteX1" y="connsiteY1"/>
              </a:cxn>
              <a:cxn ang="0">
                <a:pos x="connsiteX2" y="connsiteY2"/>
              </a:cxn>
            </a:cxnLst>
            <a:rect l="l" t="t" r="r" b="b"/>
            <a:pathLst>
              <a:path w="2238375" h="257175">
                <a:moveTo>
                  <a:pt x="0" y="0"/>
                </a:moveTo>
                <a:lnTo>
                  <a:pt x="1981200" y="0"/>
                </a:lnTo>
                <a:lnTo>
                  <a:pt x="2238375" y="257175"/>
                </a:lnTo>
              </a:path>
            </a:pathLst>
          </a:custGeom>
          <a:noFill/>
          <a:ln w="19050" cap="flat">
            <a:solidFill>
              <a:schemeClr val="bg1"/>
            </a:solidFill>
            <a:prstDash val="solid"/>
            <a:round/>
            <a:headEnd type="oval"/>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52" name="矩形 51"/>
          <p:cNvSpPr/>
          <p:nvPr/>
        </p:nvSpPr>
        <p:spPr>
          <a:xfrm>
            <a:off x="6232395" y="2767104"/>
            <a:ext cx="2002471" cy="461665"/>
          </a:xfrm>
          <a:prstGeom prst="rect">
            <a:avLst/>
          </a:prstGeom>
        </p:spPr>
        <p:txBody>
          <a:bodyPr wrap="none">
            <a:spAutoFit/>
          </a:bodyPr>
          <a:lstStyle/>
          <a:p>
            <a:r>
              <a:rPr lang="zh-CN" altLang="en-US" sz="2400" dirty="0">
                <a:solidFill>
                  <a:schemeClr val="bg1"/>
                </a:solidFill>
                <a:latin typeface="+mn-ea"/>
              </a:rPr>
              <a:t>国产手机品牌</a:t>
            </a:r>
            <a:endParaRPr lang="zh-CN" altLang="en-US" sz="2400" dirty="0">
              <a:latin typeface="+mn-ea"/>
            </a:endParaRPr>
          </a:p>
        </p:txBody>
      </p:sp>
      <p:sp>
        <p:nvSpPr>
          <p:cNvPr id="41" name="文本框 40"/>
          <p:cNvSpPr txBox="1"/>
          <p:nvPr/>
        </p:nvSpPr>
        <p:spPr>
          <a:xfrm>
            <a:off x="1386341" y="5984663"/>
            <a:ext cx="931665" cy="369332"/>
          </a:xfrm>
          <a:prstGeom prst="rect">
            <a:avLst/>
          </a:prstGeom>
          <a:noFill/>
        </p:spPr>
        <p:txBody>
          <a:bodyPr wrap="none" rtlCol="0">
            <a:spAutoFit/>
          </a:bodyPr>
          <a:lstStyle/>
          <a:p>
            <a:r>
              <a:rPr lang="en-US" altLang="zh-CN" dirty="0">
                <a:solidFill>
                  <a:schemeClr val="bg1"/>
                </a:solidFill>
                <a:latin typeface="+mn-ea"/>
              </a:rPr>
              <a:t>4G</a:t>
            </a:r>
            <a:r>
              <a:rPr lang="zh-CN" altLang="en-US" dirty="0">
                <a:solidFill>
                  <a:schemeClr val="bg1"/>
                </a:solidFill>
                <a:latin typeface="+mn-ea"/>
              </a:rPr>
              <a:t>网络</a:t>
            </a:r>
            <a:endParaRPr lang="zh-CN" altLang="en-US" dirty="0">
              <a:solidFill>
                <a:schemeClr val="bg1"/>
              </a:solidFill>
              <a:latin typeface="+mn-ea"/>
            </a:endParaRPr>
          </a:p>
        </p:txBody>
      </p:sp>
      <p:sp>
        <p:nvSpPr>
          <p:cNvPr id="42" name="文本框 41"/>
          <p:cNvSpPr txBox="1"/>
          <p:nvPr/>
        </p:nvSpPr>
        <p:spPr>
          <a:xfrm>
            <a:off x="2688638" y="5984663"/>
            <a:ext cx="1133644" cy="369332"/>
          </a:xfrm>
          <a:prstGeom prst="rect">
            <a:avLst/>
          </a:prstGeom>
          <a:noFill/>
        </p:spPr>
        <p:txBody>
          <a:bodyPr wrap="none" rtlCol="0">
            <a:spAutoFit/>
          </a:bodyPr>
          <a:lstStyle/>
          <a:p>
            <a:r>
              <a:rPr lang="en-US" altLang="zh-CN" dirty="0">
                <a:solidFill>
                  <a:schemeClr val="bg1"/>
                </a:solidFill>
                <a:latin typeface="+mn-ea"/>
              </a:rPr>
              <a:t>4.5G</a:t>
            </a:r>
            <a:r>
              <a:rPr lang="zh-CN" altLang="en-US" dirty="0">
                <a:solidFill>
                  <a:schemeClr val="bg1"/>
                </a:solidFill>
                <a:latin typeface="+mn-ea"/>
              </a:rPr>
              <a:t>网络</a:t>
            </a:r>
            <a:endParaRPr lang="zh-CN" altLang="en-US" dirty="0">
              <a:solidFill>
                <a:schemeClr val="bg1"/>
              </a:solidFill>
              <a:latin typeface="+mn-ea"/>
            </a:endParaRPr>
          </a:p>
        </p:txBody>
      </p:sp>
      <p:sp>
        <p:nvSpPr>
          <p:cNvPr id="43" name="文本框 42"/>
          <p:cNvSpPr txBox="1"/>
          <p:nvPr/>
        </p:nvSpPr>
        <p:spPr>
          <a:xfrm>
            <a:off x="4332027" y="5984663"/>
            <a:ext cx="931665" cy="369332"/>
          </a:xfrm>
          <a:prstGeom prst="rect">
            <a:avLst/>
          </a:prstGeom>
          <a:noFill/>
        </p:spPr>
        <p:txBody>
          <a:bodyPr wrap="none" rtlCol="0">
            <a:spAutoFit/>
          </a:bodyPr>
          <a:lstStyle/>
          <a:p>
            <a:r>
              <a:rPr lang="en-US" altLang="zh-CN" dirty="0">
                <a:solidFill>
                  <a:schemeClr val="bg1"/>
                </a:solidFill>
                <a:latin typeface="+mn-ea"/>
              </a:rPr>
              <a:t>5G</a:t>
            </a:r>
            <a:r>
              <a:rPr lang="zh-CN" altLang="en-US" dirty="0">
                <a:solidFill>
                  <a:schemeClr val="bg1"/>
                </a:solidFill>
                <a:latin typeface="+mn-ea"/>
              </a:rPr>
              <a:t>网络</a:t>
            </a:r>
            <a:endParaRPr lang="zh-CN" altLang="en-US" dirty="0">
              <a:solidFill>
                <a:schemeClr val="bg1"/>
              </a:solidFill>
              <a:latin typeface="+mn-ea"/>
            </a:endParaRPr>
          </a:p>
        </p:txBody>
      </p:sp>
      <p:sp>
        <p:nvSpPr>
          <p:cNvPr id="44" name="文本框 43"/>
          <p:cNvSpPr txBox="1"/>
          <p:nvPr/>
        </p:nvSpPr>
        <p:spPr>
          <a:xfrm>
            <a:off x="1379850" y="2565033"/>
            <a:ext cx="583814" cy="369332"/>
          </a:xfrm>
          <a:prstGeom prst="rect">
            <a:avLst/>
          </a:prstGeom>
          <a:noFill/>
        </p:spPr>
        <p:txBody>
          <a:bodyPr wrap="none" rtlCol="0">
            <a:spAutoFit/>
          </a:bodyPr>
          <a:lstStyle/>
          <a:p>
            <a:r>
              <a:rPr lang="en-US" altLang="zh-CN" dirty="0">
                <a:solidFill>
                  <a:schemeClr val="bg1"/>
                </a:solidFill>
                <a:latin typeface="+mn-ea"/>
              </a:rPr>
              <a:t>537</a:t>
            </a:r>
            <a:endParaRPr lang="zh-CN" altLang="en-US" dirty="0">
              <a:solidFill>
                <a:schemeClr val="bg1"/>
              </a:solidFill>
              <a:latin typeface="+mn-ea"/>
            </a:endParaRPr>
          </a:p>
        </p:txBody>
      </p:sp>
      <p:sp>
        <p:nvSpPr>
          <p:cNvPr id="45" name="文本框 44"/>
          <p:cNvSpPr txBox="1"/>
          <p:nvPr/>
        </p:nvSpPr>
        <p:spPr>
          <a:xfrm>
            <a:off x="1774009" y="3904721"/>
            <a:ext cx="639919" cy="369332"/>
          </a:xfrm>
          <a:prstGeom prst="rect">
            <a:avLst/>
          </a:prstGeom>
          <a:noFill/>
        </p:spPr>
        <p:txBody>
          <a:bodyPr wrap="none" rtlCol="0">
            <a:spAutoFit/>
          </a:bodyPr>
          <a:lstStyle/>
          <a:p>
            <a:r>
              <a:rPr lang="en-US" altLang="zh-CN" dirty="0">
                <a:solidFill>
                  <a:schemeClr val="bg1"/>
                </a:solidFill>
                <a:latin typeface="+mn-ea"/>
              </a:rPr>
              <a:t>50%</a:t>
            </a:r>
            <a:endParaRPr lang="zh-CN" altLang="en-US" dirty="0">
              <a:solidFill>
                <a:schemeClr val="bg1"/>
              </a:solidFill>
              <a:latin typeface="+mn-ea"/>
            </a:endParaRPr>
          </a:p>
        </p:txBody>
      </p:sp>
      <p:sp>
        <p:nvSpPr>
          <p:cNvPr id="46" name="文本框 45"/>
          <p:cNvSpPr txBox="1"/>
          <p:nvPr/>
        </p:nvSpPr>
        <p:spPr>
          <a:xfrm>
            <a:off x="2804696" y="3112393"/>
            <a:ext cx="450764" cy="369332"/>
          </a:xfrm>
          <a:prstGeom prst="rect">
            <a:avLst/>
          </a:prstGeom>
          <a:noFill/>
        </p:spPr>
        <p:txBody>
          <a:bodyPr wrap="none" rtlCol="0">
            <a:spAutoFit/>
          </a:bodyPr>
          <a:lstStyle/>
          <a:p>
            <a:r>
              <a:rPr lang="en-US" altLang="zh-CN" dirty="0">
                <a:solidFill>
                  <a:schemeClr val="bg1"/>
                </a:solidFill>
                <a:latin typeface="+mn-ea"/>
              </a:rPr>
              <a:t>90</a:t>
            </a:r>
            <a:endParaRPr lang="zh-CN" altLang="en-US" dirty="0">
              <a:solidFill>
                <a:schemeClr val="bg1"/>
              </a:solidFill>
              <a:latin typeface="+mn-ea"/>
            </a:endParaRPr>
          </a:p>
        </p:txBody>
      </p:sp>
      <p:sp>
        <p:nvSpPr>
          <p:cNvPr id="54" name="文本框 53"/>
          <p:cNvSpPr txBox="1"/>
          <p:nvPr/>
        </p:nvSpPr>
        <p:spPr>
          <a:xfrm>
            <a:off x="3188854" y="3829672"/>
            <a:ext cx="450764" cy="369332"/>
          </a:xfrm>
          <a:prstGeom prst="rect">
            <a:avLst/>
          </a:prstGeom>
          <a:noFill/>
        </p:spPr>
        <p:txBody>
          <a:bodyPr wrap="none" rtlCol="0">
            <a:spAutoFit/>
          </a:bodyPr>
          <a:lstStyle/>
          <a:p>
            <a:r>
              <a:rPr lang="en-US" altLang="zh-CN" dirty="0">
                <a:solidFill>
                  <a:schemeClr val="bg1"/>
                </a:solidFill>
                <a:latin typeface="+mn-ea"/>
              </a:rPr>
              <a:t>59</a:t>
            </a:r>
            <a:endParaRPr lang="zh-CN" altLang="en-US" dirty="0">
              <a:solidFill>
                <a:schemeClr val="bg1"/>
              </a:solidFill>
              <a:latin typeface="+mn-ea"/>
            </a:endParaRPr>
          </a:p>
        </p:txBody>
      </p:sp>
      <p:sp>
        <p:nvSpPr>
          <p:cNvPr id="2" name="文本框 1"/>
          <p:cNvSpPr txBox="1"/>
          <p:nvPr/>
        </p:nvSpPr>
        <p:spPr>
          <a:xfrm>
            <a:off x="1428568" y="3996107"/>
            <a:ext cx="461665" cy="553998"/>
          </a:xfrm>
          <a:prstGeom prst="rect">
            <a:avLst/>
          </a:prstGeom>
          <a:noFill/>
        </p:spPr>
        <p:txBody>
          <a:bodyPr vert="eaVert" wrap="none" rtlCol="0">
            <a:spAutoFit/>
          </a:bodyPr>
          <a:lstStyle/>
          <a:p>
            <a:r>
              <a:rPr lang="zh-CN" altLang="en-US" dirty="0">
                <a:solidFill>
                  <a:schemeClr val="bg1"/>
                </a:solidFill>
                <a:latin typeface="+mn-ea"/>
              </a:rPr>
              <a:t>全球</a:t>
            </a:r>
            <a:endParaRPr lang="zh-CN" altLang="en-US" dirty="0">
              <a:solidFill>
                <a:schemeClr val="bg1"/>
              </a:solidFill>
              <a:latin typeface="+mn-ea"/>
            </a:endParaRPr>
          </a:p>
        </p:txBody>
      </p:sp>
      <p:sp>
        <p:nvSpPr>
          <p:cNvPr id="56" name="文本框 55"/>
          <p:cNvSpPr txBox="1"/>
          <p:nvPr/>
        </p:nvSpPr>
        <p:spPr>
          <a:xfrm>
            <a:off x="4172104" y="4370498"/>
            <a:ext cx="510540" cy="368300"/>
          </a:xfrm>
          <a:prstGeom prst="rect">
            <a:avLst/>
          </a:prstGeom>
          <a:noFill/>
        </p:spPr>
        <p:txBody>
          <a:bodyPr wrap="none" rtlCol="0">
            <a:spAutoFit/>
          </a:bodyPr>
          <a:lstStyle/>
          <a:p>
            <a:r>
              <a:rPr lang="en-US" altLang="zh-CN" dirty="0">
                <a:solidFill>
                  <a:schemeClr val="bg1"/>
                </a:solidFill>
                <a:latin typeface="+mn-ea"/>
              </a:rPr>
              <a:t>13</a:t>
            </a:r>
            <a:endParaRPr lang="en-US" altLang="zh-CN" dirty="0">
              <a:solidFill>
                <a:schemeClr val="bg1"/>
              </a:solidFill>
              <a:latin typeface="+mn-ea"/>
            </a:endParaRPr>
          </a:p>
        </p:txBody>
      </p:sp>
      <p:sp>
        <p:nvSpPr>
          <p:cNvPr id="57" name="文本框 56"/>
          <p:cNvSpPr txBox="1"/>
          <p:nvPr/>
        </p:nvSpPr>
        <p:spPr>
          <a:xfrm>
            <a:off x="4553542" y="4446606"/>
            <a:ext cx="510540" cy="368300"/>
          </a:xfrm>
          <a:prstGeom prst="rect">
            <a:avLst/>
          </a:prstGeom>
          <a:noFill/>
        </p:spPr>
        <p:txBody>
          <a:bodyPr wrap="none" rtlCol="0">
            <a:spAutoFit/>
          </a:bodyPr>
          <a:lstStyle/>
          <a:p>
            <a:r>
              <a:rPr lang="en-US" altLang="zh-CN" dirty="0">
                <a:solidFill>
                  <a:schemeClr val="bg1"/>
                </a:solidFill>
                <a:latin typeface="+mn-ea"/>
              </a:rPr>
              <a:t>33</a:t>
            </a:r>
            <a:endParaRPr lang="en-US" altLang="zh-CN" dirty="0">
              <a:solidFill>
                <a:schemeClr val="bg1"/>
              </a:solidFill>
              <a:latin typeface="+mn-ea"/>
            </a:endParaRPr>
          </a:p>
        </p:txBody>
      </p:sp>
      <p:sp>
        <p:nvSpPr>
          <p:cNvPr id="58" name="文本框 57"/>
          <p:cNvSpPr txBox="1"/>
          <p:nvPr/>
        </p:nvSpPr>
        <p:spPr>
          <a:xfrm>
            <a:off x="4916355" y="4261940"/>
            <a:ext cx="510540" cy="368300"/>
          </a:xfrm>
          <a:prstGeom prst="rect">
            <a:avLst/>
          </a:prstGeom>
          <a:noFill/>
        </p:spPr>
        <p:txBody>
          <a:bodyPr wrap="none" rtlCol="0">
            <a:spAutoFit/>
          </a:bodyPr>
          <a:lstStyle/>
          <a:p>
            <a:r>
              <a:rPr lang="en-US" altLang="zh-CN" dirty="0">
                <a:solidFill>
                  <a:schemeClr val="bg1"/>
                </a:solidFill>
                <a:latin typeface="+mn-ea"/>
              </a:rPr>
              <a:t>31</a:t>
            </a:r>
            <a:endParaRPr lang="zh-CN" altLang="en-US" dirty="0">
              <a:solidFill>
                <a:schemeClr val="bg1"/>
              </a:solidFill>
              <a:latin typeface="+mn-ea"/>
            </a:endParaRPr>
          </a:p>
        </p:txBody>
      </p:sp>
      <p:sp>
        <p:nvSpPr>
          <p:cNvPr id="59" name="文本框 58"/>
          <p:cNvSpPr txBox="1"/>
          <p:nvPr/>
        </p:nvSpPr>
        <p:spPr>
          <a:xfrm>
            <a:off x="2787686" y="4411770"/>
            <a:ext cx="461665" cy="553998"/>
          </a:xfrm>
          <a:prstGeom prst="rect">
            <a:avLst/>
          </a:prstGeom>
          <a:noFill/>
        </p:spPr>
        <p:txBody>
          <a:bodyPr vert="eaVert" wrap="none" rtlCol="0">
            <a:spAutoFit/>
          </a:bodyPr>
          <a:lstStyle/>
          <a:p>
            <a:r>
              <a:rPr lang="zh-CN" altLang="en-US" dirty="0">
                <a:solidFill>
                  <a:schemeClr val="bg1"/>
                </a:solidFill>
                <a:latin typeface="+mn-ea"/>
              </a:rPr>
              <a:t>全球</a:t>
            </a:r>
            <a:endParaRPr lang="zh-CN" altLang="en-US" dirty="0">
              <a:solidFill>
                <a:schemeClr val="bg1"/>
              </a:solidFill>
              <a:latin typeface="+mn-ea"/>
            </a:endParaRPr>
          </a:p>
        </p:txBody>
      </p:sp>
      <p:sp>
        <p:nvSpPr>
          <p:cNvPr id="60" name="文本框 59"/>
          <p:cNvSpPr txBox="1"/>
          <p:nvPr/>
        </p:nvSpPr>
        <p:spPr>
          <a:xfrm>
            <a:off x="1812292" y="4701588"/>
            <a:ext cx="461665" cy="553998"/>
          </a:xfrm>
          <a:prstGeom prst="rect">
            <a:avLst/>
          </a:prstGeom>
          <a:noFill/>
        </p:spPr>
        <p:txBody>
          <a:bodyPr vert="eaVert" wrap="none" rtlCol="0">
            <a:spAutoFit/>
          </a:bodyPr>
          <a:lstStyle/>
          <a:p>
            <a:r>
              <a:rPr lang="zh-CN" altLang="en-US" dirty="0">
                <a:solidFill>
                  <a:schemeClr val="bg1"/>
                </a:solidFill>
                <a:latin typeface="+mn-ea"/>
              </a:rPr>
              <a:t>华为</a:t>
            </a:r>
            <a:endParaRPr lang="zh-CN" altLang="en-US" dirty="0">
              <a:solidFill>
                <a:schemeClr val="bg1"/>
              </a:solidFill>
              <a:latin typeface="+mn-ea"/>
            </a:endParaRPr>
          </a:p>
        </p:txBody>
      </p:sp>
      <p:sp>
        <p:nvSpPr>
          <p:cNvPr id="61" name="文本框 60"/>
          <p:cNvSpPr txBox="1"/>
          <p:nvPr/>
        </p:nvSpPr>
        <p:spPr>
          <a:xfrm>
            <a:off x="3188854" y="4701588"/>
            <a:ext cx="461665" cy="553998"/>
          </a:xfrm>
          <a:prstGeom prst="rect">
            <a:avLst/>
          </a:prstGeom>
          <a:noFill/>
        </p:spPr>
        <p:txBody>
          <a:bodyPr vert="eaVert" wrap="none" rtlCol="0">
            <a:spAutoFit/>
          </a:bodyPr>
          <a:lstStyle/>
          <a:p>
            <a:r>
              <a:rPr lang="zh-CN" altLang="en-US" dirty="0">
                <a:solidFill>
                  <a:schemeClr val="bg1"/>
                </a:solidFill>
                <a:latin typeface="+mn-ea"/>
              </a:rPr>
              <a:t>华为</a:t>
            </a:r>
            <a:endParaRPr lang="zh-CN" altLang="en-US" dirty="0">
              <a:solidFill>
                <a:schemeClr val="bg1"/>
              </a:solidFill>
              <a:latin typeface="+mn-ea"/>
            </a:endParaRPr>
          </a:p>
        </p:txBody>
      </p:sp>
      <p:sp>
        <p:nvSpPr>
          <p:cNvPr id="62" name="文本框 61"/>
          <p:cNvSpPr txBox="1"/>
          <p:nvPr/>
        </p:nvSpPr>
        <p:spPr>
          <a:xfrm>
            <a:off x="4555496" y="5105631"/>
            <a:ext cx="461665" cy="553998"/>
          </a:xfrm>
          <a:prstGeom prst="rect">
            <a:avLst/>
          </a:prstGeom>
          <a:noFill/>
        </p:spPr>
        <p:txBody>
          <a:bodyPr vert="eaVert" wrap="none" rtlCol="0">
            <a:spAutoFit/>
          </a:bodyPr>
          <a:lstStyle/>
          <a:p>
            <a:r>
              <a:rPr lang="zh-CN" altLang="en-US" dirty="0">
                <a:solidFill>
                  <a:schemeClr val="bg1"/>
                </a:solidFill>
                <a:latin typeface="+mn-ea"/>
              </a:rPr>
              <a:t>华为</a:t>
            </a:r>
            <a:endParaRPr lang="zh-CN" altLang="en-US" dirty="0">
              <a:solidFill>
                <a:schemeClr val="bg1"/>
              </a:solidFill>
              <a:latin typeface="+mn-ea"/>
            </a:endParaRPr>
          </a:p>
        </p:txBody>
      </p:sp>
      <p:sp>
        <p:nvSpPr>
          <p:cNvPr id="63" name="文本框 62"/>
          <p:cNvSpPr txBox="1"/>
          <p:nvPr/>
        </p:nvSpPr>
        <p:spPr>
          <a:xfrm>
            <a:off x="4924079" y="4843242"/>
            <a:ext cx="461665" cy="784830"/>
          </a:xfrm>
          <a:prstGeom prst="rect">
            <a:avLst/>
          </a:prstGeom>
          <a:noFill/>
        </p:spPr>
        <p:txBody>
          <a:bodyPr vert="eaVert" wrap="none" rtlCol="0">
            <a:spAutoFit/>
          </a:bodyPr>
          <a:lstStyle/>
          <a:p>
            <a:r>
              <a:rPr lang="zh-CN" altLang="en-US" dirty="0">
                <a:solidFill>
                  <a:schemeClr val="bg1"/>
                </a:solidFill>
                <a:latin typeface="+mn-ea"/>
              </a:rPr>
              <a:t>爱立信</a:t>
            </a:r>
            <a:endParaRPr lang="zh-CN" altLang="en-US" dirty="0">
              <a:solidFill>
                <a:schemeClr val="bg1"/>
              </a:solidFill>
              <a:latin typeface="+mn-ea"/>
            </a:endParaRPr>
          </a:p>
        </p:txBody>
      </p:sp>
      <p:sp>
        <p:nvSpPr>
          <p:cNvPr id="64" name="文本框 63"/>
          <p:cNvSpPr txBox="1"/>
          <p:nvPr/>
        </p:nvSpPr>
        <p:spPr>
          <a:xfrm>
            <a:off x="4161020" y="4985402"/>
            <a:ext cx="461665" cy="784830"/>
          </a:xfrm>
          <a:prstGeom prst="rect">
            <a:avLst/>
          </a:prstGeom>
          <a:noFill/>
        </p:spPr>
        <p:txBody>
          <a:bodyPr vert="eaVert" wrap="none" rtlCol="0">
            <a:spAutoFit/>
          </a:bodyPr>
          <a:lstStyle/>
          <a:p>
            <a:r>
              <a:rPr lang="zh-CN" altLang="en-US" dirty="0">
                <a:solidFill>
                  <a:schemeClr val="bg1"/>
                </a:solidFill>
                <a:latin typeface="+mn-ea"/>
              </a:rPr>
              <a:t>诺基亚</a:t>
            </a:r>
            <a:endParaRPr lang="zh-CN" altLang="en-US" dirty="0">
              <a:solidFill>
                <a:schemeClr val="bg1"/>
              </a:solidFill>
              <a:latin typeface="+mn-ea"/>
            </a:endParaRPr>
          </a:p>
        </p:txBody>
      </p:sp>
      <p:sp>
        <p:nvSpPr>
          <p:cNvPr id="29" name="文本框 28"/>
          <p:cNvSpPr txBox="1"/>
          <p:nvPr/>
        </p:nvSpPr>
        <p:spPr>
          <a:xfrm>
            <a:off x="3005138" y="6356985"/>
            <a:ext cx="6181725" cy="368300"/>
          </a:xfrm>
          <a:prstGeom prst="rect">
            <a:avLst/>
          </a:prstGeom>
          <a:noFill/>
        </p:spPr>
        <p:txBody>
          <a:bodyPr wrap="square" rtlCol="0">
            <a:spAutoFit/>
          </a:bodyPr>
          <a:p>
            <a:pPr algn="ctr"/>
            <a:r>
              <a:rPr lang="zh-CN" dirty="0" err="1">
                <a:solidFill>
                  <a:srgbClr val="00CCFF"/>
                </a:solidFill>
                <a:latin typeface="微软雅黑" panose="020B0503020204020204" charset="-122"/>
                <a:ea typeface="宋体" panose="02010600030101010101" pitchFamily="2" charset="-122"/>
                <a:cs typeface="微软雅黑" panose="020B0503020204020204" charset="-122"/>
                <a:sym typeface="微软雅黑" panose="020B0503020204020204" charset="-122"/>
              </a:rPr>
              <a:t>数据</a:t>
            </a:r>
            <a:r>
              <a:rPr dirty="0" err="1">
                <a:solidFill>
                  <a:srgbClr val="00CCFF"/>
                </a:solidFill>
                <a:latin typeface="微软雅黑" panose="020B0503020204020204" charset="-122"/>
                <a:cs typeface="微软雅黑" panose="020B0503020204020204" charset="-122"/>
                <a:sym typeface="微软雅黑" panose="020B0503020204020204" charset="-122"/>
              </a:rPr>
              <a:t>来源</a:t>
            </a:r>
            <a:r>
              <a:rPr dirty="0">
                <a:solidFill>
                  <a:srgbClr val="00CCFF"/>
                </a:solidFill>
                <a:latin typeface="微软雅黑" panose="020B0503020204020204" charset="-122"/>
                <a:cs typeface="微软雅黑" panose="020B0503020204020204" charset="-122"/>
                <a:sym typeface="微软雅黑" panose="020B0503020204020204" charset="-122"/>
              </a:rPr>
              <a:t>：</a:t>
            </a:r>
            <a:r>
              <a:rPr spc="-55" dirty="0">
                <a:solidFill>
                  <a:srgbClr val="00CCFF"/>
                </a:solidFill>
                <a:latin typeface="微软雅黑" panose="020B0503020204020204" charset="-122"/>
                <a:cs typeface="微软雅黑" panose="020B0503020204020204" charset="-122"/>
                <a:sym typeface="微软雅黑" panose="020B0503020204020204" charset="-122"/>
              </a:rPr>
              <a:t> 市场调研机构Dell’Oro</a:t>
            </a:r>
            <a:r>
              <a:rPr lang="zh-CN" spc="-55" dirty="0">
                <a:solidFill>
                  <a:srgbClr val="00CCFF"/>
                </a:solidFill>
                <a:latin typeface="微软雅黑" panose="020B0503020204020204" charset="-122"/>
                <a:ea typeface="宋体" panose="02010600030101010101" pitchFamily="2" charset="-122"/>
                <a:cs typeface="微软雅黑" panose="020B0503020204020204" charset="-122"/>
                <a:sym typeface="微软雅黑" panose="020B0503020204020204" charset="-122"/>
              </a:rPr>
              <a:t>截止到</a:t>
            </a:r>
            <a:r>
              <a:rPr lang="en-US" altLang="zh-CN" spc="-55" dirty="0">
                <a:solidFill>
                  <a:srgbClr val="00CCFF"/>
                </a:solidFill>
                <a:latin typeface="微软雅黑" panose="020B0503020204020204" charset="-122"/>
                <a:ea typeface="宋体" panose="02010600030101010101" pitchFamily="2" charset="-122"/>
                <a:cs typeface="微软雅黑" panose="020B0503020204020204" charset="-122"/>
                <a:sym typeface="微软雅黑" panose="020B0503020204020204" charset="-122"/>
              </a:rPr>
              <a:t>2020</a:t>
            </a:r>
            <a:r>
              <a:rPr lang="zh-CN" altLang="en-US" spc="-55" dirty="0">
                <a:solidFill>
                  <a:srgbClr val="00CCFF"/>
                </a:solidFill>
                <a:latin typeface="微软雅黑" panose="020B0503020204020204" charset="-122"/>
                <a:ea typeface="宋体" panose="02010600030101010101" pitchFamily="2" charset="-122"/>
                <a:cs typeface="微软雅黑" panose="020B0503020204020204" charset="-122"/>
                <a:sym typeface="微软雅黑" panose="020B0503020204020204" charset="-122"/>
              </a:rPr>
              <a:t>年</a:t>
            </a:r>
            <a:r>
              <a:rPr lang="en-US" altLang="zh-CN" spc="-55" dirty="0">
                <a:solidFill>
                  <a:srgbClr val="00CCFF"/>
                </a:solidFill>
                <a:latin typeface="微软雅黑" panose="020B0503020204020204" charset="-122"/>
                <a:ea typeface="宋体" panose="02010600030101010101" pitchFamily="2" charset="-122"/>
                <a:cs typeface="微软雅黑" panose="020B0503020204020204" charset="-122"/>
                <a:sym typeface="微软雅黑" panose="020B0503020204020204" charset="-122"/>
              </a:rPr>
              <a:t>12</a:t>
            </a:r>
            <a:r>
              <a:rPr lang="zh-CN" altLang="en-US" spc="-55" dirty="0">
                <a:solidFill>
                  <a:srgbClr val="00CCFF"/>
                </a:solidFill>
                <a:latin typeface="微软雅黑" panose="020B0503020204020204" charset="-122"/>
                <a:ea typeface="宋体" panose="02010600030101010101" pitchFamily="2" charset="-122"/>
                <a:cs typeface="微软雅黑" panose="020B0503020204020204" charset="-122"/>
                <a:sym typeface="微软雅黑" panose="020B0503020204020204" charset="-122"/>
              </a:rPr>
              <a:t>月</a:t>
            </a:r>
            <a:r>
              <a:rPr lang="en-US" altLang="zh-CN" spc="-55" dirty="0">
                <a:solidFill>
                  <a:srgbClr val="00CCFF"/>
                </a:solidFill>
                <a:latin typeface="微软雅黑" panose="020B0503020204020204" charset="-122"/>
                <a:ea typeface="宋体" panose="02010600030101010101" pitchFamily="2" charset="-122"/>
                <a:cs typeface="微软雅黑" panose="020B0503020204020204" charset="-122"/>
                <a:sym typeface="微软雅黑" panose="020B0503020204020204" charset="-122"/>
              </a:rPr>
              <a:t>14</a:t>
            </a:r>
            <a:r>
              <a:rPr lang="zh-CN" altLang="en-US" spc="-55" dirty="0">
                <a:solidFill>
                  <a:srgbClr val="00CCFF"/>
                </a:solidFill>
                <a:latin typeface="微软雅黑" panose="020B0503020204020204" charset="-122"/>
                <a:ea typeface="宋体" panose="02010600030101010101" pitchFamily="2" charset="-122"/>
                <a:cs typeface="微软雅黑" panose="020B0503020204020204" charset="-122"/>
                <a:sym typeface="微软雅黑" panose="020B0503020204020204" charset="-122"/>
              </a:rPr>
              <a:t>日</a:t>
            </a:r>
            <a:endParaRPr lang="zh-CN" altLang="en-US" spc="-55" dirty="0">
              <a:solidFill>
                <a:srgbClr val="00CCFF"/>
              </a:solidFill>
              <a:latin typeface="微软雅黑" panose="020B0503020204020204" charset="-122"/>
              <a:ea typeface="宋体" panose="02010600030101010101" pitchFamily="2" charset="-122"/>
              <a:cs typeface="微软雅黑" panose="020B0503020204020204" charset="-122"/>
              <a:sym typeface="微软雅黑" panose="020B0503020204020204" charset="-122"/>
            </a:endParaRPr>
          </a:p>
        </p:txBody>
      </p:sp>
    </p:spTree>
  </p:cSld>
  <p:clrMapOvr>
    <a:masterClrMapping/>
  </p:clrMapOvr>
  <p:transition>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p:cNvPicPr>
            <a:picLocks noChangeAspect="1"/>
          </p:cNvPicPr>
          <p:nvPr/>
        </p:nvPicPr>
        <p:blipFill>
          <a:blip r:embed="rId1" cstate="print"/>
          <a:stretch>
            <a:fillRect/>
          </a:stretch>
        </p:blipFill>
        <p:spPr>
          <a:xfrm>
            <a:off x="-5715" y="0"/>
            <a:ext cx="12208510" cy="6867525"/>
          </a:xfrm>
          <a:prstGeom prst="rect">
            <a:avLst/>
          </a:prstGeom>
        </p:spPr>
      </p:pic>
      <p:sp>
        <p:nvSpPr>
          <p:cNvPr id="9" name="文本框 8"/>
          <p:cNvSpPr txBox="1"/>
          <p:nvPr/>
        </p:nvSpPr>
        <p:spPr>
          <a:xfrm>
            <a:off x="3647501" y="4680197"/>
            <a:ext cx="4924425" cy="706755"/>
          </a:xfrm>
          <a:prstGeom prst="rect">
            <a:avLst/>
          </a:prstGeom>
          <a:noFill/>
        </p:spPr>
        <p:txBody>
          <a:bodyPr wrap="none" rtlCol="0">
            <a:spAutoFit/>
          </a:bodyPr>
          <a:lstStyle/>
          <a:p>
            <a:pPr algn="ctr"/>
            <a:r>
              <a:rPr lang="en-US" altLang="zh-CN" sz="4000" b="1" dirty="0">
                <a:solidFill>
                  <a:srgbClr val="00CCFF"/>
                </a:solidFill>
              </a:rPr>
              <a:t>5G</a:t>
            </a:r>
            <a:r>
              <a:rPr lang="zh-CN" altLang="en-US" sz="4000" b="1" dirty="0">
                <a:solidFill>
                  <a:srgbClr val="00CCFF"/>
                </a:solidFill>
              </a:rPr>
              <a:t>创新应用示范标杆</a:t>
            </a:r>
            <a:endParaRPr lang="zh-CN" altLang="en-US" sz="4000" b="1" dirty="0">
              <a:solidFill>
                <a:srgbClr val="00CCFF"/>
              </a:solidFill>
            </a:endParaRPr>
          </a:p>
        </p:txBody>
      </p:sp>
      <p:sp>
        <p:nvSpPr>
          <p:cNvPr id="25" name="任意多边形: 形状 24"/>
          <p:cNvSpPr/>
          <p:nvPr/>
        </p:nvSpPr>
        <p:spPr>
          <a:xfrm>
            <a:off x="4941456" y="1721831"/>
            <a:ext cx="2265460" cy="2252164"/>
          </a:xfrm>
          <a:custGeom>
            <a:avLst/>
            <a:gdLst>
              <a:gd name="connsiteX0" fmla="*/ 4779655 w 4867275"/>
              <a:gd name="connsiteY0" fmla="*/ 4422363 h 4838700"/>
              <a:gd name="connsiteX1" fmla="*/ 582397 w 4867275"/>
              <a:gd name="connsiteY1" fmla="*/ 4422363 h 4838700"/>
              <a:gd name="connsiteX2" fmla="*/ 1112063 w 4867275"/>
              <a:gd name="connsiteY2" fmla="*/ 3833022 h 4838700"/>
              <a:gd name="connsiteX3" fmla="*/ 1267778 w 4867275"/>
              <a:gd name="connsiteY3" fmla="*/ 3871713 h 4838700"/>
              <a:gd name="connsiteX4" fmla="*/ 1564843 w 4867275"/>
              <a:gd name="connsiteY4" fmla="*/ 3689642 h 4838700"/>
              <a:gd name="connsiteX5" fmla="*/ 2106035 w 4867275"/>
              <a:gd name="connsiteY5" fmla="*/ 3826297 h 4838700"/>
              <a:gd name="connsiteX6" fmla="*/ 2438410 w 4867275"/>
              <a:gd name="connsiteY6" fmla="*/ 4131840 h 4838700"/>
              <a:gd name="connsiteX7" fmla="*/ 2772042 w 4867275"/>
              <a:gd name="connsiteY7" fmla="*/ 3798208 h 4838700"/>
              <a:gd name="connsiteX8" fmla="*/ 2654789 w 4867275"/>
              <a:gd name="connsiteY8" fmla="*/ 3544557 h 4838700"/>
              <a:gd name="connsiteX9" fmla="*/ 3096130 w 4867275"/>
              <a:gd name="connsiteY9" fmla="*/ 2489749 h 4838700"/>
              <a:gd name="connsiteX10" fmla="*/ 3410426 w 4867275"/>
              <a:gd name="connsiteY10" fmla="*/ 3291212 h 4838700"/>
              <a:gd name="connsiteX11" fmla="*/ 3287211 w 4867275"/>
              <a:gd name="connsiteY11" fmla="*/ 3549882 h 4838700"/>
              <a:gd name="connsiteX12" fmla="*/ 3620853 w 4867275"/>
              <a:gd name="connsiteY12" fmla="*/ 3883514 h 4838700"/>
              <a:gd name="connsiteX13" fmla="*/ 3954485 w 4867275"/>
              <a:gd name="connsiteY13" fmla="*/ 3549882 h 4838700"/>
              <a:gd name="connsiteX14" fmla="*/ 3936626 w 4867275"/>
              <a:gd name="connsiteY14" fmla="*/ 3442440 h 4838700"/>
              <a:gd name="connsiteX15" fmla="*/ 4322141 w 4867275"/>
              <a:gd name="connsiteY15" fmla="*/ 3056906 h 4838700"/>
              <a:gd name="connsiteX16" fmla="*/ 4322141 w 4867275"/>
              <a:gd name="connsiteY16" fmla="*/ 2919508 h 4838700"/>
              <a:gd name="connsiteX17" fmla="*/ 4184752 w 4867275"/>
              <a:gd name="connsiteY17" fmla="*/ 2919508 h 4838700"/>
              <a:gd name="connsiteX18" fmla="*/ 3821068 w 4867275"/>
              <a:gd name="connsiteY18" fmla="*/ 3283191 h 4838700"/>
              <a:gd name="connsiteX19" fmla="*/ 3620824 w 4867275"/>
              <a:gd name="connsiteY19" fmla="*/ 3216240 h 4838700"/>
              <a:gd name="connsiteX20" fmla="*/ 3590258 w 4867275"/>
              <a:gd name="connsiteY20" fmla="*/ 3217697 h 4838700"/>
              <a:gd name="connsiteX21" fmla="*/ 3203820 w 4867275"/>
              <a:gd name="connsiteY21" fmla="*/ 2232270 h 4838700"/>
              <a:gd name="connsiteX22" fmla="*/ 3592030 w 4867275"/>
              <a:gd name="connsiteY22" fmla="*/ 1304449 h 4838700"/>
              <a:gd name="connsiteX23" fmla="*/ 3620815 w 4867275"/>
              <a:gd name="connsiteY23" fmla="*/ 1305773 h 4838700"/>
              <a:gd name="connsiteX24" fmla="*/ 3943341 w 4867275"/>
              <a:gd name="connsiteY24" fmla="*/ 1057456 h 4838700"/>
              <a:gd name="connsiteX25" fmla="*/ 4554941 w 4867275"/>
              <a:gd name="connsiteY25" fmla="*/ 1057456 h 4838700"/>
              <a:gd name="connsiteX26" fmla="*/ 4652086 w 4867275"/>
              <a:gd name="connsiteY26" fmla="*/ 960311 h 4838700"/>
              <a:gd name="connsiteX27" fmla="*/ 4554941 w 4867275"/>
              <a:gd name="connsiteY27" fmla="*/ 863165 h 4838700"/>
              <a:gd name="connsiteX28" fmla="*/ 3936092 w 4867275"/>
              <a:gd name="connsiteY28" fmla="*/ 863165 h 4838700"/>
              <a:gd name="connsiteX29" fmla="*/ 3620824 w 4867275"/>
              <a:gd name="connsiteY29" fmla="*/ 638489 h 4838700"/>
              <a:gd name="connsiteX30" fmla="*/ 3287182 w 4867275"/>
              <a:gd name="connsiteY30" fmla="*/ 972131 h 4838700"/>
              <a:gd name="connsiteX31" fmla="*/ 3411779 w 4867275"/>
              <a:gd name="connsiteY31" fmla="*/ 1231897 h 4838700"/>
              <a:gd name="connsiteX32" fmla="*/ 3101931 w 4867275"/>
              <a:gd name="connsiteY32" fmla="*/ 1972428 h 4838700"/>
              <a:gd name="connsiteX33" fmla="*/ 2649303 w 4867275"/>
              <a:gd name="connsiteY33" fmla="*/ 818217 h 4838700"/>
              <a:gd name="connsiteX34" fmla="*/ 2760183 w 4867275"/>
              <a:gd name="connsiteY34" fmla="*/ 570081 h 4838700"/>
              <a:gd name="connsiteX35" fmla="*/ 2426542 w 4867275"/>
              <a:gd name="connsiteY35" fmla="*/ 236439 h 4838700"/>
              <a:gd name="connsiteX36" fmla="*/ 2092928 w 4867275"/>
              <a:gd name="connsiteY36" fmla="*/ 570081 h 4838700"/>
              <a:gd name="connsiteX37" fmla="*/ 2167671 w 4867275"/>
              <a:gd name="connsiteY37" fmla="*/ 780231 h 4838700"/>
              <a:gd name="connsiteX38" fmla="*/ 1366809 w 4867275"/>
              <a:gd name="connsiteY38" fmla="*/ 1993659 h 4838700"/>
              <a:gd name="connsiteX39" fmla="*/ 1255938 w 4867275"/>
              <a:gd name="connsiteY39" fmla="*/ 1974647 h 4838700"/>
              <a:gd name="connsiteX40" fmla="*/ 1142381 w 4867275"/>
              <a:gd name="connsiteY40" fmla="*/ 1994573 h 4838700"/>
              <a:gd name="connsiteX41" fmla="*/ 454428 w 4867275"/>
              <a:gd name="connsiteY41" fmla="*/ 1089365 h 4838700"/>
              <a:gd name="connsiteX42" fmla="*/ 454428 w 4867275"/>
              <a:gd name="connsiteY42" fmla="*/ 97145 h 4838700"/>
              <a:gd name="connsiteX43" fmla="*/ 357283 w 4867275"/>
              <a:gd name="connsiteY43" fmla="*/ 0 h 4838700"/>
              <a:gd name="connsiteX44" fmla="*/ 260128 w 4867275"/>
              <a:gd name="connsiteY44" fmla="*/ 97145 h 4838700"/>
              <a:gd name="connsiteX45" fmla="*/ 260128 w 4867275"/>
              <a:gd name="connsiteY45" fmla="*/ 1052379 h 4838700"/>
              <a:gd name="connsiteX46" fmla="*/ 97145 w 4867275"/>
              <a:gd name="connsiteY46" fmla="*/ 1052379 h 4838700"/>
              <a:gd name="connsiteX47" fmla="*/ 0 w 4867275"/>
              <a:gd name="connsiteY47" fmla="*/ 1149525 h 4838700"/>
              <a:gd name="connsiteX48" fmla="*/ 97145 w 4867275"/>
              <a:gd name="connsiteY48" fmla="*/ 1246670 h 4838700"/>
              <a:gd name="connsiteX49" fmla="*/ 260137 w 4867275"/>
              <a:gd name="connsiteY49" fmla="*/ 1246670 h 4838700"/>
              <a:gd name="connsiteX50" fmla="*/ 260137 w 4867275"/>
              <a:gd name="connsiteY50" fmla="*/ 2223002 h 4838700"/>
              <a:gd name="connsiteX51" fmla="*/ 97145 w 4867275"/>
              <a:gd name="connsiteY51" fmla="*/ 2223002 h 4838700"/>
              <a:gd name="connsiteX52" fmla="*/ 0 w 4867275"/>
              <a:gd name="connsiteY52" fmla="*/ 2320147 h 4838700"/>
              <a:gd name="connsiteX53" fmla="*/ 97145 w 4867275"/>
              <a:gd name="connsiteY53" fmla="*/ 2417293 h 4838700"/>
              <a:gd name="connsiteX54" fmla="*/ 260137 w 4867275"/>
              <a:gd name="connsiteY54" fmla="*/ 2417293 h 4838700"/>
              <a:gd name="connsiteX55" fmla="*/ 260137 w 4867275"/>
              <a:gd name="connsiteY55" fmla="*/ 3417284 h 4838700"/>
              <a:gd name="connsiteX56" fmla="*/ 97145 w 4867275"/>
              <a:gd name="connsiteY56" fmla="*/ 3417284 h 4838700"/>
              <a:gd name="connsiteX57" fmla="*/ 0 w 4867275"/>
              <a:gd name="connsiteY57" fmla="*/ 3514430 h 4838700"/>
              <a:gd name="connsiteX58" fmla="*/ 97145 w 4867275"/>
              <a:gd name="connsiteY58" fmla="*/ 3611575 h 4838700"/>
              <a:gd name="connsiteX59" fmla="*/ 260137 w 4867275"/>
              <a:gd name="connsiteY59" fmla="*/ 3611575 h 4838700"/>
              <a:gd name="connsiteX60" fmla="*/ 260137 w 4867275"/>
              <a:gd name="connsiteY60" fmla="*/ 4519508 h 4838700"/>
              <a:gd name="connsiteX61" fmla="*/ 357283 w 4867275"/>
              <a:gd name="connsiteY61" fmla="*/ 4616653 h 4838700"/>
              <a:gd name="connsiteX62" fmla="*/ 1194273 w 4867275"/>
              <a:gd name="connsiteY62" fmla="*/ 4616653 h 4838700"/>
              <a:gd name="connsiteX63" fmla="*/ 1194273 w 4867275"/>
              <a:gd name="connsiteY63" fmla="*/ 4744165 h 4838700"/>
              <a:gd name="connsiteX64" fmla="*/ 1291419 w 4867275"/>
              <a:gd name="connsiteY64" fmla="*/ 4841310 h 4838700"/>
              <a:gd name="connsiteX65" fmla="*/ 1388564 w 4867275"/>
              <a:gd name="connsiteY65" fmla="*/ 4744165 h 4838700"/>
              <a:gd name="connsiteX66" fmla="*/ 1388564 w 4867275"/>
              <a:gd name="connsiteY66" fmla="*/ 4616653 h 4838700"/>
              <a:gd name="connsiteX67" fmla="*/ 2364896 w 4867275"/>
              <a:gd name="connsiteY67" fmla="*/ 4616653 h 4838700"/>
              <a:gd name="connsiteX68" fmla="*/ 2364896 w 4867275"/>
              <a:gd name="connsiteY68" fmla="*/ 4744165 h 4838700"/>
              <a:gd name="connsiteX69" fmla="*/ 2462041 w 4867275"/>
              <a:gd name="connsiteY69" fmla="*/ 4841310 h 4838700"/>
              <a:gd name="connsiteX70" fmla="*/ 2559187 w 4867275"/>
              <a:gd name="connsiteY70" fmla="*/ 4744165 h 4838700"/>
              <a:gd name="connsiteX71" fmla="*/ 2559187 w 4867275"/>
              <a:gd name="connsiteY71" fmla="*/ 4616653 h 4838700"/>
              <a:gd name="connsiteX72" fmla="*/ 3559159 w 4867275"/>
              <a:gd name="connsiteY72" fmla="*/ 4616653 h 4838700"/>
              <a:gd name="connsiteX73" fmla="*/ 3559159 w 4867275"/>
              <a:gd name="connsiteY73" fmla="*/ 4744165 h 4838700"/>
              <a:gd name="connsiteX74" fmla="*/ 3656305 w 4867275"/>
              <a:gd name="connsiteY74" fmla="*/ 4841310 h 4838700"/>
              <a:gd name="connsiteX75" fmla="*/ 3753450 w 4867275"/>
              <a:gd name="connsiteY75" fmla="*/ 4744165 h 4838700"/>
              <a:gd name="connsiteX76" fmla="*/ 3753450 w 4867275"/>
              <a:gd name="connsiteY76" fmla="*/ 4616653 h 4838700"/>
              <a:gd name="connsiteX77" fmla="*/ 4779626 w 4867275"/>
              <a:gd name="connsiteY77" fmla="*/ 4616653 h 4838700"/>
              <a:gd name="connsiteX78" fmla="*/ 4876772 w 4867275"/>
              <a:gd name="connsiteY78" fmla="*/ 4519508 h 4838700"/>
              <a:gd name="connsiteX79" fmla="*/ 4779655 w 4867275"/>
              <a:gd name="connsiteY79" fmla="*/ 4422363 h 4838700"/>
              <a:gd name="connsiteX80" fmla="*/ 3620862 w 4867275"/>
              <a:gd name="connsiteY80" fmla="*/ 3410550 h 4838700"/>
              <a:gd name="connsiteX81" fmla="*/ 3760203 w 4867275"/>
              <a:gd name="connsiteY81" fmla="*/ 3549901 h 4838700"/>
              <a:gd name="connsiteX82" fmla="*/ 3620862 w 4867275"/>
              <a:gd name="connsiteY82" fmla="*/ 3689242 h 4838700"/>
              <a:gd name="connsiteX83" fmla="*/ 3481511 w 4867275"/>
              <a:gd name="connsiteY83" fmla="*/ 3549901 h 4838700"/>
              <a:gd name="connsiteX84" fmla="*/ 3620862 w 4867275"/>
              <a:gd name="connsiteY84" fmla="*/ 3410550 h 4838700"/>
              <a:gd name="connsiteX85" fmla="*/ 3620853 w 4867275"/>
              <a:gd name="connsiteY85" fmla="*/ 832809 h 4838700"/>
              <a:gd name="connsiteX86" fmla="*/ 3760194 w 4867275"/>
              <a:gd name="connsiteY86" fmla="*/ 972160 h 4838700"/>
              <a:gd name="connsiteX87" fmla="*/ 3620853 w 4867275"/>
              <a:gd name="connsiteY87" fmla="*/ 1111510 h 4838700"/>
              <a:gd name="connsiteX88" fmla="*/ 3481502 w 4867275"/>
              <a:gd name="connsiteY88" fmla="*/ 972160 h 4838700"/>
              <a:gd name="connsiteX89" fmla="*/ 3620853 w 4867275"/>
              <a:gd name="connsiteY89" fmla="*/ 832809 h 4838700"/>
              <a:gd name="connsiteX90" fmla="*/ 1267778 w 4867275"/>
              <a:gd name="connsiteY90" fmla="*/ 3677412 h 4838700"/>
              <a:gd name="connsiteX91" fmla="*/ 1128436 w 4867275"/>
              <a:gd name="connsiteY91" fmla="*/ 3538061 h 4838700"/>
              <a:gd name="connsiteX92" fmla="*/ 1267778 w 4867275"/>
              <a:gd name="connsiteY92" fmla="*/ 3398720 h 4838700"/>
              <a:gd name="connsiteX93" fmla="*/ 1407119 w 4867275"/>
              <a:gd name="connsiteY93" fmla="*/ 3538061 h 4838700"/>
              <a:gd name="connsiteX94" fmla="*/ 1267778 w 4867275"/>
              <a:gd name="connsiteY94" fmla="*/ 3677412 h 4838700"/>
              <a:gd name="connsiteX95" fmla="*/ 2438400 w 4867275"/>
              <a:gd name="connsiteY95" fmla="*/ 3937549 h 4838700"/>
              <a:gd name="connsiteX96" fmla="*/ 2299059 w 4867275"/>
              <a:gd name="connsiteY96" fmla="*/ 3798208 h 4838700"/>
              <a:gd name="connsiteX97" fmla="*/ 2438400 w 4867275"/>
              <a:gd name="connsiteY97" fmla="*/ 3658857 h 4838700"/>
              <a:gd name="connsiteX98" fmla="*/ 2577741 w 4867275"/>
              <a:gd name="connsiteY98" fmla="*/ 3798208 h 4838700"/>
              <a:gd name="connsiteX99" fmla="*/ 2438400 w 4867275"/>
              <a:gd name="connsiteY99" fmla="*/ 3937549 h 4838700"/>
              <a:gd name="connsiteX100" fmla="*/ 2426580 w 4867275"/>
              <a:gd name="connsiteY100" fmla="*/ 430778 h 4838700"/>
              <a:gd name="connsiteX101" fmla="*/ 2565930 w 4867275"/>
              <a:gd name="connsiteY101" fmla="*/ 570128 h 4838700"/>
              <a:gd name="connsiteX102" fmla="*/ 2426580 w 4867275"/>
              <a:gd name="connsiteY102" fmla="*/ 709479 h 4838700"/>
              <a:gd name="connsiteX103" fmla="*/ 2287238 w 4867275"/>
              <a:gd name="connsiteY103" fmla="*/ 570128 h 4838700"/>
              <a:gd name="connsiteX104" fmla="*/ 2426580 w 4867275"/>
              <a:gd name="connsiteY104" fmla="*/ 430778 h 4838700"/>
              <a:gd name="connsiteX105" fmla="*/ 1255938 w 4867275"/>
              <a:gd name="connsiteY105" fmla="*/ 2168986 h 4838700"/>
              <a:gd name="connsiteX106" fmla="*/ 1395289 w 4867275"/>
              <a:gd name="connsiteY106" fmla="*/ 2308327 h 4838700"/>
              <a:gd name="connsiteX107" fmla="*/ 1255938 w 4867275"/>
              <a:gd name="connsiteY107" fmla="*/ 2447678 h 4838700"/>
              <a:gd name="connsiteX108" fmla="*/ 1116597 w 4867275"/>
              <a:gd name="connsiteY108" fmla="*/ 2308327 h 4838700"/>
              <a:gd name="connsiteX109" fmla="*/ 1255938 w 4867275"/>
              <a:gd name="connsiteY109" fmla="*/ 2168986 h 4838700"/>
              <a:gd name="connsiteX110" fmla="*/ 454438 w 4867275"/>
              <a:gd name="connsiteY110" fmla="*/ 1410510 h 4838700"/>
              <a:gd name="connsiteX111" fmla="*/ 986981 w 4867275"/>
              <a:gd name="connsiteY111" fmla="*/ 2111226 h 4838700"/>
              <a:gd name="connsiteX112" fmla="*/ 922315 w 4867275"/>
              <a:gd name="connsiteY112" fmla="*/ 2308317 h 4838700"/>
              <a:gd name="connsiteX113" fmla="*/ 1255948 w 4867275"/>
              <a:gd name="connsiteY113" fmla="*/ 2641959 h 4838700"/>
              <a:gd name="connsiteX114" fmla="*/ 1589589 w 4867275"/>
              <a:gd name="connsiteY114" fmla="*/ 2308317 h 4838700"/>
              <a:gd name="connsiteX115" fmla="*/ 1523438 w 4867275"/>
              <a:gd name="connsiteY115" fmla="*/ 2109140 h 4838700"/>
              <a:gd name="connsiteX116" fmla="*/ 2328672 w 4867275"/>
              <a:gd name="connsiteY116" fmla="*/ 889083 h 4838700"/>
              <a:gd name="connsiteX117" fmla="*/ 2426570 w 4867275"/>
              <a:gd name="connsiteY117" fmla="*/ 903761 h 4838700"/>
              <a:gd name="connsiteX118" fmla="*/ 2472881 w 4867275"/>
              <a:gd name="connsiteY118" fmla="*/ 900474 h 4838700"/>
              <a:gd name="connsiteX119" fmla="*/ 2994232 w 4867275"/>
              <a:gd name="connsiteY119" fmla="*/ 2229917 h 4838700"/>
              <a:gd name="connsiteX120" fmla="*/ 2476681 w 4867275"/>
              <a:gd name="connsiteY120" fmla="*/ 3466833 h 4838700"/>
              <a:gd name="connsiteX121" fmla="*/ 2438391 w 4867275"/>
              <a:gd name="connsiteY121" fmla="*/ 3464566 h 4838700"/>
              <a:gd name="connsiteX122" fmla="*/ 2146859 w 4867275"/>
              <a:gd name="connsiteY122" fmla="*/ 3636217 h 4838700"/>
              <a:gd name="connsiteX123" fmla="*/ 1598886 w 4867275"/>
              <a:gd name="connsiteY123" fmla="*/ 3497837 h 4838700"/>
              <a:gd name="connsiteX124" fmla="*/ 1267759 w 4867275"/>
              <a:gd name="connsiteY124" fmla="*/ 3204420 h 4838700"/>
              <a:gd name="connsiteX125" fmla="*/ 934126 w 4867275"/>
              <a:gd name="connsiteY125" fmla="*/ 3538052 h 4838700"/>
              <a:gd name="connsiteX126" fmla="*/ 973960 w 4867275"/>
              <a:gd name="connsiteY126" fmla="*/ 3695986 h 4838700"/>
              <a:gd name="connsiteX127" fmla="*/ 454438 w 4867275"/>
              <a:gd name="connsiteY127" fmla="*/ 4274058 h 4838700"/>
              <a:gd name="connsiteX128" fmla="*/ 454438 w 4867275"/>
              <a:gd name="connsiteY128" fmla="*/ 1410510 h 483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Lst>
            <a:rect l="l" t="t" r="r" b="b"/>
            <a:pathLst>
              <a:path w="4867275" h="4838700">
                <a:moveTo>
                  <a:pt x="4779655" y="4422363"/>
                </a:moveTo>
                <a:lnTo>
                  <a:pt x="582397" y="4422363"/>
                </a:lnTo>
                <a:lnTo>
                  <a:pt x="1112063" y="3833022"/>
                </a:lnTo>
                <a:cubicBezTo>
                  <a:pt x="1158573" y="3857682"/>
                  <a:pt x="1211561" y="3871713"/>
                  <a:pt x="1267778" y="3871713"/>
                </a:cubicBezTo>
                <a:cubicBezTo>
                  <a:pt x="1397184" y="3871713"/>
                  <a:pt x="1509541" y="3797599"/>
                  <a:pt x="1564843" y="3689642"/>
                </a:cubicBezTo>
                <a:lnTo>
                  <a:pt x="2106035" y="3826297"/>
                </a:lnTo>
                <a:cubicBezTo>
                  <a:pt x="2120351" y="3997157"/>
                  <a:pt x="2263902" y="4131840"/>
                  <a:pt x="2438410" y="4131840"/>
                </a:cubicBezTo>
                <a:cubicBezTo>
                  <a:pt x="2622376" y="4131840"/>
                  <a:pt x="2772042" y="3982174"/>
                  <a:pt x="2772042" y="3798208"/>
                </a:cubicBezTo>
                <a:cubicBezTo>
                  <a:pt x="2772042" y="3696757"/>
                  <a:pt x="2726474" y="3605794"/>
                  <a:pt x="2654789" y="3544557"/>
                </a:cubicBezTo>
                <a:lnTo>
                  <a:pt x="3096130" y="2489749"/>
                </a:lnTo>
                <a:lnTo>
                  <a:pt x="3410426" y="3291212"/>
                </a:lnTo>
                <a:cubicBezTo>
                  <a:pt x="3335303" y="3352448"/>
                  <a:pt x="3287211" y="3445640"/>
                  <a:pt x="3287211" y="3549882"/>
                </a:cubicBezTo>
                <a:cubicBezTo>
                  <a:pt x="3287211" y="3733848"/>
                  <a:pt x="3436887" y="3883514"/>
                  <a:pt x="3620853" y="3883514"/>
                </a:cubicBezTo>
                <a:cubicBezTo>
                  <a:pt x="3804818" y="3883514"/>
                  <a:pt x="3954485" y="3733848"/>
                  <a:pt x="3954485" y="3549882"/>
                </a:cubicBezTo>
                <a:cubicBezTo>
                  <a:pt x="3954485" y="3512296"/>
                  <a:pt x="3948141" y="3476178"/>
                  <a:pt x="3936626" y="3442440"/>
                </a:cubicBezTo>
                <a:lnTo>
                  <a:pt x="4322141" y="3056906"/>
                </a:lnTo>
                <a:cubicBezTo>
                  <a:pt x="4360079" y="3018968"/>
                  <a:pt x="4360079" y="2957455"/>
                  <a:pt x="4322141" y="2919508"/>
                </a:cubicBezTo>
                <a:cubicBezTo>
                  <a:pt x="4284202" y="2881579"/>
                  <a:pt x="4222690" y="2881579"/>
                  <a:pt x="4184752" y="2919508"/>
                </a:cubicBezTo>
                <a:lnTo>
                  <a:pt x="3821068" y="3283191"/>
                </a:lnTo>
                <a:cubicBezTo>
                  <a:pt x="3765261" y="3241177"/>
                  <a:pt x="3695900" y="3216240"/>
                  <a:pt x="3620824" y="3216240"/>
                </a:cubicBezTo>
                <a:cubicBezTo>
                  <a:pt x="3610518" y="3216240"/>
                  <a:pt x="3600336" y="3216774"/>
                  <a:pt x="3590258" y="3217697"/>
                </a:cubicBezTo>
                <a:lnTo>
                  <a:pt x="3203820" y="2232270"/>
                </a:lnTo>
                <a:lnTo>
                  <a:pt x="3592030" y="1304449"/>
                </a:lnTo>
                <a:cubicBezTo>
                  <a:pt x="3601527" y="1305268"/>
                  <a:pt x="3611108" y="1305773"/>
                  <a:pt x="3620815" y="1305773"/>
                </a:cubicBezTo>
                <a:cubicBezTo>
                  <a:pt x="3775300" y="1305773"/>
                  <a:pt x="3905545" y="1200226"/>
                  <a:pt x="3943341" y="1057456"/>
                </a:cubicBezTo>
                <a:lnTo>
                  <a:pt x="4554941" y="1057456"/>
                </a:lnTo>
                <a:cubicBezTo>
                  <a:pt x="4608595" y="1057456"/>
                  <a:pt x="4652086" y="1013955"/>
                  <a:pt x="4652086" y="960311"/>
                </a:cubicBezTo>
                <a:cubicBezTo>
                  <a:pt x="4652086" y="906666"/>
                  <a:pt x="4608595" y="863165"/>
                  <a:pt x="4554941" y="863165"/>
                </a:cubicBezTo>
                <a:lnTo>
                  <a:pt x="3936092" y="863165"/>
                </a:lnTo>
                <a:cubicBezTo>
                  <a:pt x="3890820" y="732558"/>
                  <a:pt x="3766642" y="638489"/>
                  <a:pt x="3620824" y="638489"/>
                </a:cubicBezTo>
                <a:cubicBezTo>
                  <a:pt x="3436858" y="638489"/>
                  <a:pt x="3287182" y="788156"/>
                  <a:pt x="3287182" y="972131"/>
                </a:cubicBezTo>
                <a:cubicBezTo>
                  <a:pt x="3287182" y="1077011"/>
                  <a:pt x="3335874" y="1170680"/>
                  <a:pt x="3411779" y="1231897"/>
                </a:cubicBezTo>
                <a:lnTo>
                  <a:pt x="3101931" y="1972428"/>
                </a:lnTo>
                <a:lnTo>
                  <a:pt x="2649303" y="818217"/>
                </a:lnTo>
                <a:cubicBezTo>
                  <a:pt x="2717311" y="757095"/>
                  <a:pt x="2760183" y="668512"/>
                  <a:pt x="2760183" y="570081"/>
                </a:cubicBezTo>
                <a:cubicBezTo>
                  <a:pt x="2760183" y="386105"/>
                  <a:pt x="2610507" y="236439"/>
                  <a:pt x="2426542" y="236439"/>
                </a:cubicBezTo>
                <a:cubicBezTo>
                  <a:pt x="2242576" y="236439"/>
                  <a:pt x="2092928" y="386105"/>
                  <a:pt x="2092928" y="570081"/>
                </a:cubicBezTo>
                <a:cubicBezTo>
                  <a:pt x="2092928" y="649672"/>
                  <a:pt x="2120989" y="722824"/>
                  <a:pt x="2167671" y="780231"/>
                </a:cubicBezTo>
                <a:lnTo>
                  <a:pt x="1366809" y="1993659"/>
                </a:lnTo>
                <a:cubicBezTo>
                  <a:pt x="1332100" y="1981391"/>
                  <a:pt x="1294791" y="1974647"/>
                  <a:pt x="1255938" y="1974647"/>
                </a:cubicBezTo>
                <a:cubicBezTo>
                  <a:pt x="1216076" y="1974647"/>
                  <a:pt x="1177842" y="1981695"/>
                  <a:pt x="1142381" y="1994573"/>
                </a:cubicBezTo>
                <a:lnTo>
                  <a:pt x="454428" y="1089365"/>
                </a:lnTo>
                <a:lnTo>
                  <a:pt x="454428" y="97145"/>
                </a:lnTo>
                <a:cubicBezTo>
                  <a:pt x="454428" y="43501"/>
                  <a:pt x="410937" y="0"/>
                  <a:pt x="357283" y="0"/>
                </a:cubicBezTo>
                <a:cubicBezTo>
                  <a:pt x="303628" y="0"/>
                  <a:pt x="260128" y="43501"/>
                  <a:pt x="260128" y="97145"/>
                </a:cubicBezTo>
                <a:lnTo>
                  <a:pt x="260128" y="1052379"/>
                </a:lnTo>
                <a:lnTo>
                  <a:pt x="97145" y="1052379"/>
                </a:lnTo>
                <a:cubicBezTo>
                  <a:pt x="43491" y="1052370"/>
                  <a:pt x="0" y="1095880"/>
                  <a:pt x="0" y="1149525"/>
                </a:cubicBezTo>
                <a:cubicBezTo>
                  <a:pt x="0" y="1203169"/>
                  <a:pt x="43491" y="1246670"/>
                  <a:pt x="97145" y="1246670"/>
                </a:cubicBezTo>
                <a:lnTo>
                  <a:pt x="260137" y="1246670"/>
                </a:lnTo>
                <a:lnTo>
                  <a:pt x="260137" y="2223002"/>
                </a:lnTo>
                <a:lnTo>
                  <a:pt x="97145" y="2223002"/>
                </a:lnTo>
                <a:cubicBezTo>
                  <a:pt x="43491" y="2223002"/>
                  <a:pt x="0" y="2266502"/>
                  <a:pt x="0" y="2320147"/>
                </a:cubicBezTo>
                <a:cubicBezTo>
                  <a:pt x="0" y="2373792"/>
                  <a:pt x="43491" y="2417293"/>
                  <a:pt x="97145" y="2417293"/>
                </a:cubicBezTo>
                <a:lnTo>
                  <a:pt x="260137" y="2417293"/>
                </a:lnTo>
                <a:lnTo>
                  <a:pt x="260137" y="3417284"/>
                </a:lnTo>
                <a:lnTo>
                  <a:pt x="97145" y="3417284"/>
                </a:lnTo>
                <a:cubicBezTo>
                  <a:pt x="43491" y="3417284"/>
                  <a:pt x="0" y="3460785"/>
                  <a:pt x="0" y="3514430"/>
                </a:cubicBezTo>
                <a:cubicBezTo>
                  <a:pt x="0" y="3568075"/>
                  <a:pt x="43491" y="3611575"/>
                  <a:pt x="97145" y="3611575"/>
                </a:cubicBezTo>
                <a:lnTo>
                  <a:pt x="260137" y="3611575"/>
                </a:lnTo>
                <a:lnTo>
                  <a:pt x="260137" y="4519508"/>
                </a:lnTo>
                <a:cubicBezTo>
                  <a:pt x="260137" y="4573153"/>
                  <a:pt x="303628" y="4616653"/>
                  <a:pt x="357283" y="4616653"/>
                </a:cubicBezTo>
                <a:lnTo>
                  <a:pt x="1194273" y="4616653"/>
                </a:lnTo>
                <a:lnTo>
                  <a:pt x="1194273" y="4744165"/>
                </a:lnTo>
                <a:cubicBezTo>
                  <a:pt x="1194273" y="4797809"/>
                  <a:pt x="1237764" y="4841310"/>
                  <a:pt x="1291419" y="4841310"/>
                </a:cubicBezTo>
                <a:cubicBezTo>
                  <a:pt x="1345073" y="4841310"/>
                  <a:pt x="1388564" y="4797809"/>
                  <a:pt x="1388564" y="4744165"/>
                </a:cubicBezTo>
                <a:lnTo>
                  <a:pt x="1388564" y="4616653"/>
                </a:lnTo>
                <a:lnTo>
                  <a:pt x="2364896" y="4616653"/>
                </a:lnTo>
                <a:lnTo>
                  <a:pt x="2364896" y="4744165"/>
                </a:lnTo>
                <a:cubicBezTo>
                  <a:pt x="2364896" y="4797809"/>
                  <a:pt x="2408387" y="4841310"/>
                  <a:pt x="2462041" y="4841310"/>
                </a:cubicBezTo>
                <a:cubicBezTo>
                  <a:pt x="2515695" y="4841310"/>
                  <a:pt x="2559187" y="4797809"/>
                  <a:pt x="2559187" y="4744165"/>
                </a:cubicBezTo>
                <a:lnTo>
                  <a:pt x="2559187" y="4616653"/>
                </a:lnTo>
                <a:lnTo>
                  <a:pt x="3559159" y="4616653"/>
                </a:lnTo>
                <a:lnTo>
                  <a:pt x="3559159" y="4744165"/>
                </a:lnTo>
                <a:cubicBezTo>
                  <a:pt x="3559159" y="4797809"/>
                  <a:pt x="3602650" y="4841310"/>
                  <a:pt x="3656305" y="4841310"/>
                </a:cubicBezTo>
                <a:cubicBezTo>
                  <a:pt x="3709959" y="4841310"/>
                  <a:pt x="3753450" y="4797809"/>
                  <a:pt x="3753450" y="4744165"/>
                </a:cubicBezTo>
                <a:lnTo>
                  <a:pt x="3753450" y="4616653"/>
                </a:lnTo>
                <a:lnTo>
                  <a:pt x="4779626" y="4616653"/>
                </a:lnTo>
                <a:cubicBezTo>
                  <a:pt x="4833281" y="4616653"/>
                  <a:pt x="4876772" y="4573153"/>
                  <a:pt x="4876772" y="4519508"/>
                </a:cubicBezTo>
                <a:cubicBezTo>
                  <a:pt x="4876772" y="4465863"/>
                  <a:pt x="4833309" y="4422363"/>
                  <a:pt x="4779655" y="4422363"/>
                </a:cubicBezTo>
                <a:close/>
                <a:moveTo>
                  <a:pt x="3620862" y="3410550"/>
                </a:moveTo>
                <a:cubicBezTo>
                  <a:pt x="3697681" y="3410550"/>
                  <a:pt x="3760203" y="3473063"/>
                  <a:pt x="3760203" y="3549901"/>
                </a:cubicBezTo>
                <a:cubicBezTo>
                  <a:pt x="3760203" y="3626720"/>
                  <a:pt x="3697691" y="3689242"/>
                  <a:pt x="3620862" y="3689242"/>
                </a:cubicBezTo>
                <a:cubicBezTo>
                  <a:pt x="3544024" y="3689242"/>
                  <a:pt x="3481511" y="3626730"/>
                  <a:pt x="3481511" y="3549901"/>
                </a:cubicBezTo>
                <a:cubicBezTo>
                  <a:pt x="3481511" y="3473063"/>
                  <a:pt x="3544024" y="3410550"/>
                  <a:pt x="3620862" y="3410550"/>
                </a:cubicBezTo>
                <a:close/>
                <a:moveTo>
                  <a:pt x="3620853" y="832809"/>
                </a:moveTo>
                <a:cubicBezTo>
                  <a:pt x="3697691" y="832809"/>
                  <a:pt x="3760194" y="895321"/>
                  <a:pt x="3760194" y="972160"/>
                </a:cubicBezTo>
                <a:cubicBezTo>
                  <a:pt x="3760194" y="1048998"/>
                  <a:pt x="3697681" y="1111510"/>
                  <a:pt x="3620853" y="1111510"/>
                </a:cubicBezTo>
                <a:cubicBezTo>
                  <a:pt x="3544015" y="1111510"/>
                  <a:pt x="3481502" y="1048998"/>
                  <a:pt x="3481502" y="972160"/>
                </a:cubicBezTo>
                <a:cubicBezTo>
                  <a:pt x="3481502" y="895321"/>
                  <a:pt x="3544015" y="832809"/>
                  <a:pt x="3620853" y="832809"/>
                </a:cubicBezTo>
                <a:close/>
                <a:moveTo>
                  <a:pt x="1267778" y="3677412"/>
                </a:moveTo>
                <a:cubicBezTo>
                  <a:pt x="1190939" y="3677412"/>
                  <a:pt x="1128436" y="3614900"/>
                  <a:pt x="1128436" y="3538061"/>
                </a:cubicBezTo>
                <a:cubicBezTo>
                  <a:pt x="1128436" y="3461233"/>
                  <a:pt x="1190949" y="3398720"/>
                  <a:pt x="1267778" y="3398720"/>
                </a:cubicBezTo>
                <a:cubicBezTo>
                  <a:pt x="1344606" y="3398720"/>
                  <a:pt x="1407119" y="3461233"/>
                  <a:pt x="1407119" y="3538061"/>
                </a:cubicBezTo>
                <a:cubicBezTo>
                  <a:pt x="1407109" y="3614909"/>
                  <a:pt x="1344606" y="3677412"/>
                  <a:pt x="1267778" y="3677412"/>
                </a:cubicBezTo>
                <a:close/>
                <a:moveTo>
                  <a:pt x="2438400" y="3937549"/>
                </a:moveTo>
                <a:cubicBezTo>
                  <a:pt x="2361562" y="3937549"/>
                  <a:pt x="2299059" y="3875037"/>
                  <a:pt x="2299059" y="3798208"/>
                </a:cubicBezTo>
                <a:cubicBezTo>
                  <a:pt x="2299059" y="3721370"/>
                  <a:pt x="2361572" y="3658857"/>
                  <a:pt x="2438400" y="3658857"/>
                </a:cubicBezTo>
                <a:cubicBezTo>
                  <a:pt x="2515229" y="3658857"/>
                  <a:pt x="2577741" y="3721370"/>
                  <a:pt x="2577741" y="3798208"/>
                </a:cubicBezTo>
                <a:cubicBezTo>
                  <a:pt x="2577741" y="3875037"/>
                  <a:pt x="2515238" y="3937549"/>
                  <a:pt x="2438400" y="3937549"/>
                </a:cubicBezTo>
                <a:close/>
                <a:moveTo>
                  <a:pt x="2426580" y="430778"/>
                </a:moveTo>
                <a:cubicBezTo>
                  <a:pt x="2503418" y="430778"/>
                  <a:pt x="2565930" y="493290"/>
                  <a:pt x="2565930" y="570128"/>
                </a:cubicBezTo>
                <a:cubicBezTo>
                  <a:pt x="2565930" y="646967"/>
                  <a:pt x="2503418" y="709479"/>
                  <a:pt x="2426580" y="709479"/>
                </a:cubicBezTo>
                <a:cubicBezTo>
                  <a:pt x="2349741" y="709479"/>
                  <a:pt x="2287238" y="646967"/>
                  <a:pt x="2287238" y="570128"/>
                </a:cubicBezTo>
                <a:cubicBezTo>
                  <a:pt x="2287238" y="493290"/>
                  <a:pt x="2349741" y="430778"/>
                  <a:pt x="2426580" y="430778"/>
                </a:cubicBezTo>
                <a:close/>
                <a:moveTo>
                  <a:pt x="1255938" y="2168986"/>
                </a:moveTo>
                <a:cubicBezTo>
                  <a:pt x="1332786" y="2168986"/>
                  <a:pt x="1395289" y="2231489"/>
                  <a:pt x="1395289" y="2308327"/>
                </a:cubicBezTo>
                <a:cubicBezTo>
                  <a:pt x="1395289" y="2385165"/>
                  <a:pt x="1332776" y="2447678"/>
                  <a:pt x="1255938" y="2447678"/>
                </a:cubicBezTo>
                <a:cubicBezTo>
                  <a:pt x="1179100" y="2447678"/>
                  <a:pt x="1116597" y="2385165"/>
                  <a:pt x="1116597" y="2308327"/>
                </a:cubicBezTo>
                <a:cubicBezTo>
                  <a:pt x="1116606" y="2231498"/>
                  <a:pt x="1179119" y="2168986"/>
                  <a:pt x="1255938" y="2168986"/>
                </a:cubicBezTo>
                <a:close/>
                <a:moveTo>
                  <a:pt x="454438" y="1410510"/>
                </a:moveTo>
                <a:lnTo>
                  <a:pt x="986981" y="2111226"/>
                </a:lnTo>
                <a:cubicBezTo>
                  <a:pt x="946375" y="2166490"/>
                  <a:pt x="922315" y="2234641"/>
                  <a:pt x="922315" y="2308317"/>
                </a:cubicBezTo>
                <a:cubicBezTo>
                  <a:pt x="922315" y="2492293"/>
                  <a:pt x="1071982" y="2641959"/>
                  <a:pt x="1255948" y="2641959"/>
                </a:cubicBezTo>
                <a:cubicBezTo>
                  <a:pt x="1439913" y="2641959"/>
                  <a:pt x="1589589" y="2492293"/>
                  <a:pt x="1589589" y="2308317"/>
                </a:cubicBezTo>
                <a:cubicBezTo>
                  <a:pt x="1589589" y="2233717"/>
                  <a:pt x="1564977" y="2164766"/>
                  <a:pt x="1523438" y="2109140"/>
                </a:cubicBezTo>
                <a:lnTo>
                  <a:pt x="2328672" y="889083"/>
                </a:lnTo>
                <a:cubicBezTo>
                  <a:pt x="2359647" y="898608"/>
                  <a:pt x="2392518" y="903761"/>
                  <a:pt x="2426570" y="903761"/>
                </a:cubicBezTo>
                <a:cubicBezTo>
                  <a:pt x="2442286" y="903761"/>
                  <a:pt x="2457736" y="902589"/>
                  <a:pt x="2472881" y="900474"/>
                </a:cubicBezTo>
                <a:lnTo>
                  <a:pt x="2994232" y="2229917"/>
                </a:lnTo>
                <a:lnTo>
                  <a:pt x="2476681" y="3466833"/>
                </a:lnTo>
                <a:cubicBezTo>
                  <a:pt x="2464108" y="3465395"/>
                  <a:pt x="2451345" y="3464566"/>
                  <a:pt x="2438391" y="3464566"/>
                </a:cubicBezTo>
                <a:cubicBezTo>
                  <a:pt x="2313185" y="3464566"/>
                  <a:pt x="2203914" y="3533928"/>
                  <a:pt x="2146859" y="3636217"/>
                </a:cubicBezTo>
                <a:lnTo>
                  <a:pt x="1598886" y="3497837"/>
                </a:lnTo>
                <a:cubicBezTo>
                  <a:pt x="1578950" y="3332788"/>
                  <a:pt x="1438104" y="3204420"/>
                  <a:pt x="1267759" y="3204420"/>
                </a:cubicBezTo>
                <a:cubicBezTo>
                  <a:pt x="1083793" y="3204420"/>
                  <a:pt x="934126" y="3354086"/>
                  <a:pt x="934126" y="3538052"/>
                </a:cubicBezTo>
                <a:cubicBezTo>
                  <a:pt x="934126" y="3595154"/>
                  <a:pt x="948566" y="3648942"/>
                  <a:pt x="973960" y="3695986"/>
                </a:cubicBezTo>
                <a:lnTo>
                  <a:pt x="454438" y="4274058"/>
                </a:lnTo>
                <a:lnTo>
                  <a:pt x="454438" y="1410510"/>
                </a:lnTo>
                <a:close/>
              </a:path>
            </a:pathLst>
          </a:custGeom>
          <a:solidFill>
            <a:srgbClr val="00CCFF"/>
          </a:solidFill>
          <a:ln w="9525" cap="flat">
            <a:noFill/>
            <a:prstDash val="solid"/>
            <a:miter/>
          </a:ln>
        </p:spPr>
        <p:txBody>
          <a:bodyPr rtlCol="0" anchor="ctr"/>
          <a:lstStyle/>
          <a:p>
            <a:endParaRPr lang="zh-CN" altLang="en-US"/>
          </a:p>
        </p:txBody>
      </p:sp>
      <p:pic>
        <p:nvPicPr>
          <p:cNvPr id="1026" name="Picture 2" descr="https://hbimg.huabanimg.com/ddcbba691627232e398e4c3cbc7f5dfb45fced6ac7475-pPsesU"/>
          <p:cNvPicPr>
            <a:picLocks noChangeAspect="1" noChangeArrowheads="1"/>
          </p:cNvPicPr>
          <p:nvPr/>
        </p:nvPicPr>
        <p:blipFill>
          <a:blip r:embed="rId2" cstate="screen"/>
          <a:srcRect/>
          <a:stretch>
            <a:fillRect/>
          </a:stretch>
        </p:blipFill>
        <p:spPr bwMode="auto">
          <a:xfrm>
            <a:off x="3374286" y="2464242"/>
            <a:ext cx="5470096" cy="227920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1" cstate="print"/>
          <a:stretch>
            <a:fillRect/>
          </a:stretch>
        </p:blipFill>
        <p:spPr>
          <a:xfrm>
            <a:off x="106" y="-635"/>
            <a:ext cx="12193057" cy="6858594"/>
          </a:xfrm>
          <a:prstGeom prst="rect">
            <a:avLst/>
          </a:prstGeom>
        </p:spPr>
      </p:pic>
      <p:sp>
        <p:nvSpPr>
          <p:cNvPr id="15" name="文本框 221"/>
          <p:cNvSpPr txBox="1"/>
          <p:nvPr/>
        </p:nvSpPr>
        <p:spPr>
          <a:xfrm>
            <a:off x="3883696" y="227688"/>
            <a:ext cx="4424609" cy="584775"/>
          </a:xfrm>
          <a:prstGeom prst="rect">
            <a:avLst/>
          </a:prstGeom>
          <a:noFill/>
        </p:spPr>
        <p:txBody>
          <a:bodyPr wrap="none">
            <a:spAutoFit/>
          </a:bodyPr>
          <a:lstStyle/>
          <a:p>
            <a:r>
              <a:rPr lang="en-US" altLang="zh-CN" sz="3200" b="1" dirty="0">
                <a:solidFill>
                  <a:srgbClr val="FFC000"/>
                </a:solidFill>
              </a:rPr>
              <a:t>5G</a:t>
            </a:r>
            <a:r>
              <a:rPr lang="zh-CN" altLang="en-US" sz="3200" b="1" dirty="0">
                <a:solidFill>
                  <a:srgbClr val="FFC000"/>
                </a:solidFill>
              </a:rPr>
              <a:t>技术的三大应用场景</a:t>
            </a:r>
            <a:endParaRPr lang="zh-CN" sz="3200" b="1" dirty="0">
              <a:solidFill>
                <a:srgbClr val="FFC000"/>
              </a:solidFill>
            </a:endParaRPr>
          </a:p>
        </p:txBody>
      </p:sp>
      <p:graphicFrame>
        <p:nvGraphicFramePr>
          <p:cNvPr id="6" name="对象 5"/>
          <p:cNvGraphicFramePr/>
          <p:nvPr/>
        </p:nvGraphicFramePr>
        <p:xfrm>
          <a:off x="2764790" y="1035685"/>
          <a:ext cx="7167245" cy="4892675"/>
        </p:xfrm>
        <a:graphic>
          <a:graphicData uri="http://schemas.openxmlformats.org/presentationml/2006/ole">
            <mc:AlternateContent xmlns:mc="http://schemas.openxmlformats.org/markup-compatibility/2006">
              <mc:Choice xmlns:v="urn:schemas-microsoft-com:vml" Requires="v">
                <p:oleObj spid="_x0000_s7" name="" r:id="rId2" imgW="14998700" imgH="8966200" progId="Visio.Drawing.11">
                  <p:embed/>
                </p:oleObj>
              </mc:Choice>
              <mc:Fallback>
                <p:oleObj name="" r:id="rId2" imgW="14998700" imgH="8966200" progId="Visio.Drawing.11">
                  <p:embed/>
                  <p:pic>
                    <p:nvPicPr>
                      <p:cNvPr id="0" name="图片 6"/>
                      <p:cNvPicPr/>
                      <p:nvPr/>
                    </p:nvPicPr>
                    <p:blipFill>
                      <a:blip r:embed="rId3"/>
                      <a:srcRect l="6180" r="4397"/>
                      <a:stretch>
                        <a:fillRect/>
                      </a:stretch>
                    </p:blipFill>
                    <p:spPr>
                      <a:xfrm>
                        <a:off x="2764790" y="1035685"/>
                        <a:ext cx="7167245" cy="4892675"/>
                      </a:xfrm>
                      <a:prstGeom prst="rect">
                        <a:avLst/>
                      </a:prstGeom>
                    </p:spPr>
                  </p:pic>
                </p:oleObj>
              </mc:Fallback>
            </mc:AlternateContent>
          </a:graphicData>
        </a:graphic>
      </p:graphicFrame>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0" presetClass="entr" presetSubtype="0" accel="5000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Scale>
                                      <p:cBhvr>
                                        <p:cTn id="13" dur="500" fill="hold">
                                          <p:stCondLst>
                                            <p:cond delay="0"/>
                                          </p:stCondLst>
                                        </p:cTn>
                                        <p:tgtEl>
                                          <p:spTgt spid="6"/>
                                        </p:tgtEl>
                                      </p:cBhvr>
                                      <p:from x="0" y="0"/>
                                      <p:to x="100000" y="100000"/>
                                    </p:animScale>
                                    <p:anim to="" calcmode="lin" valueType="num">
                                      <p:cBhvr>
                                        <p:cTn id="14" dur="500" fill="hold">
                                          <p:stCondLst>
                                            <p:cond delay="0"/>
                                          </p:stCondLst>
                                        </p:cTn>
                                        <p:tgtEl>
                                          <p:spTgt spid="6"/>
                                        </p:tgtEl>
                                        <p:attrNameLst>
                                          <p:attrName>ppt_y</p:attrName>
                                        </p:attrNameLst>
                                      </p:cBhvr>
                                      <p:tavLst>
                                        <p:tav tm="0">
                                          <p:val>
                                            <p:strVal val="#ppt_y-0.5"/>
                                          </p:val>
                                        </p:tav>
                                        <p:tav tm="100000">
                                          <p:val>
                                            <p:fltVal val="0.507731"/>
                                          </p:val>
                                        </p:tav>
                                      </p:tavLst>
                                    </p:anim>
                                    <p:animEffect filter="fade">
                                      <p:cBhvr>
                                        <p:cTn id="15" dur="500">
                                          <p:stCondLst>
                                            <p:cond delay="0"/>
                                          </p:stCondLst>
                                        </p:cTn>
                                        <p:tgtEl>
                                          <p:spTgt spid="6"/>
                                        </p:tgtEl>
                                      </p:cBhvr>
                                    </p:animEffect>
                                    <p:anim to="" calcmode="lin" valueType="num">
                                      <p:cBhvr>
                                        <p:cTn id="16" dur="500" fill="hold">
                                          <p:stCondLst>
                                            <p:cond delay="0"/>
                                          </p:stCondLst>
                                        </p:cTn>
                                        <p:tgtEl>
                                          <p:spTgt spid="6"/>
                                        </p:tgtEl>
                                        <p:attrNameLst>
                                          <p:attrName>ppt_x</p:attrName>
                                        </p:attrNameLst>
                                      </p:cBhvr>
                                      <p:tavLst>
                                        <p:tav tm="0">
                                          <p:val>
                                            <p:fltVal val="0.578"/>
                                          </p:val>
                                        </p:tav>
                                        <p:tav tm="100000">
                                          <p:val>
                                            <p:fltVal val="0.520703"/>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3403773" y="657091"/>
            <a:ext cx="5379314" cy="535959"/>
          </a:xfrm>
          <a:prstGeom prst="rect">
            <a:avLst/>
          </a:prstGeom>
          <a:gradFill>
            <a:gsLst>
              <a:gs pos="0">
                <a:srgbClr val="00B0F0">
                  <a:alpha val="0"/>
                </a:srgbClr>
              </a:gs>
              <a:gs pos="50000">
                <a:srgbClr val="00B0F0">
                  <a:alpha val="60000"/>
                </a:srgbClr>
              </a:gs>
              <a:gs pos="100000">
                <a:srgbClr val="00B0F0">
                  <a:alpha val="0"/>
                </a:srgbClr>
              </a:gs>
            </a:gsLst>
            <a:lin ang="0" scaled="0"/>
          </a:gra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lvl="0" indent="0" algn="ctr" defTabSz="821690" rtl="0" eaLnBrk="1" fontAlgn="auto" latinLnBrk="0" hangingPunct="0">
              <a:lnSpc>
                <a:spcPct val="100000"/>
              </a:lnSpc>
              <a:spcBef>
                <a:spcPts val="0"/>
              </a:spcBef>
              <a:spcAft>
                <a:spcPts val="0"/>
              </a:spcAft>
              <a:buClrTx/>
              <a:buSzTx/>
              <a:buFontTx/>
              <a:buNone/>
              <a:defRPr/>
            </a:pPr>
            <a:endParaRPr kumimoji="0" lang="zh-CN" altLang="en-US" sz="3200" b="0" i="0" u="none" strike="noStrike" kern="0" cap="none" spc="0" normalizeH="0" baseline="0" noProof="0">
              <a:ln>
                <a:noFill/>
              </a:ln>
              <a:solidFill>
                <a:srgbClr val="000000"/>
              </a:solidFill>
              <a:effectLst/>
              <a:uLnTx/>
              <a:uFillTx/>
              <a:latin typeface="Lucida Grande"/>
              <a:ea typeface="+mn-ea"/>
              <a:cs typeface="+mn-cs"/>
              <a:sym typeface="Lucida Grande"/>
            </a:endParaRPr>
          </a:p>
        </p:txBody>
      </p:sp>
      <p:sp>
        <p:nvSpPr>
          <p:cNvPr id="6" name="文本框 5"/>
          <p:cNvSpPr txBox="1"/>
          <p:nvPr/>
        </p:nvSpPr>
        <p:spPr>
          <a:xfrm>
            <a:off x="4582160" y="631825"/>
            <a:ext cx="3441700" cy="583565"/>
          </a:xfrm>
          <a:prstGeom prst="rect">
            <a:avLst/>
          </a:prstGeom>
          <a:noFill/>
        </p:spPr>
        <p:txBody>
          <a:bodyPr wrap="square">
            <a:spAutoFit/>
          </a:bodyPr>
          <a:lstStyle/>
          <a:p>
            <a:pPr lvl="0" algn="l">
              <a:buClrTx/>
              <a:buSzTx/>
              <a:buFontTx/>
            </a:pPr>
            <a:r>
              <a:rPr lang="en-US" altLang="zh-CN" sz="3200" b="1" dirty="0">
                <a:solidFill>
                  <a:srgbClr val="FFC000"/>
                </a:solidFill>
                <a:sym typeface="+mn-ea"/>
              </a:rPr>
              <a:t>5G</a:t>
            </a:r>
            <a:r>
              <a:rPr lang="en-US" altLang="zh-CN" sz="3200" b="1" dirty="0">
                <a:solidFill>
                  <a:srgbClr val="FFC000"/>
                </a:solidFill>
                <a:sym typeface="+mn-ea"/>
              </a:rPr>
              <a:t>核心关键技术</a:t>
            </a:r>
            <a:endParaRPr lang="en-US" altLang="zh-CN" sz="3200" b="1" dirty="0">
              <a:solidFill>
                <a:srgbClr val="FFC000"/>
              </a:solidFill>
              <a:sym typeface="+mn-ea"/>
            </a:endParaRPr>
          </a:p>
        </p:txBody>
      </p:sp>
      <p:grpSp>
        <p:nvGrpSpPr>
          <p:cNvPr id="7" name="组合 6"/>
          <p:cNvGrpSpPr/>
          <p:nvPr/>
        </p:nvGrpSpPr>
        <p:grpSpPr>
          <a:xfrm flipH="1">
            <a:off x="2475378" y="549714"/>
            <a:ext cx="2144750" cy="802592"/>
            <a:chOff x="7833498" y="4890239"/>
            <a:chExt cx="3200404" cy="1197632"/>
          </a:xfrm>
        </p:grpSpPr>
        <p:sp>
          <p:nvSpPr>
            <p:cNvPr id="8" name="任意多边形: 形状 7"/>
            <p:cNvSpPr/>
            <p:nvPr/>
          </p:nvSpPr>
          <p:spPr>
            <a:xfrm>
              <a:off x="7905498" y="5606920"/>
              <a:ext cx="2313251" cy="436005"/>
            </a:xfrm>
            <a:custGeom>
              <a:avLst/>
              <a:gdLst>
                <a:gd name="connsiteX0" fmla="*/ 0 w 2313251"/>
                <a:gd name="connsiteY0" fmla="*/ 436005 h 436005"/>
                <a:gd name="connsiteX1" fmla="*/ 835677 w 2313251"/>
                <a:gd name="connsiteY1" fmla="*/ 436005 h 436005"/>
                <a:gd name="connsiteX2" fmla="*/ 1271682 w 2313251"/>
                <a:gd name="connsiteY2" fmla="*/ 0 h 436005"/>
                <a:gd name="connsiteX3" fmla="*/ 2313251 w 2313251"/>
                <a:gd name="connsiteY3" fmla="*/ 0 h 436005"/>
              </a:gdLst>
              <a:ahLst/>
              <a:cxnLst>
                <a:cxn ang="0">
                  <a:pos x="connsiteX0" y="connsiteY0"/>
                </a:cxn>
                <a:cxn ang="0">
                  <a:pos x="connsiteX1" y="connsiteY1"/>
                </a:cxn>
                <a:cxn ang="0">
                  <a:pos x="connsiteX2" y="connsiteY2"/>
                </a:cxn>
                <a:cxn ang="0">
                  <a:pos x="connsiteX3" y="connsiteY3"/>
                </a:cxn>
              </a:cxnLst>
              <a:rect l="l" t="t" r="r" b="b"/>
              <a:pathLst>
                <a:path w="2313251" h="436005">
                  <a:moveTo>
                    <a:pt x="0" y="436005"/>
                  </a:moveTo>
                  <a:lnTo>
                    <a:pt x="835677" y="436005"/>
                  </a:lnTo>
                  <a:lnTo>
                    <a:pt x="1271682" y="0"/>
                  </a:lnTo>
                  <a:lnTo>
                    <a:pt x="2313251" y="0"/>
                  </a:lnTo>
                </a:path>
              </a:pathLst>
            </a:custGeom>
            <a:ln w="9525">
              <a:solidFill>
                <a:schemeClr val="bg1">
                  <a:alpha val="65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Lucida Grande"/>
              </a:endParaRPr>
            </a:p>
          </p:txBody>
        </p:sp>
        <p:sp>
          <p:nvSpPr>
            <p:cNvPr id="9" name="椭圆 8"/>
            <p:cNvSpPr/>
            <p:nvPr/>
          </p:nvSpPr>
          <p:spPr>
            <a:xfrm>
              <a:off x="10218749" y="5570920"/>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10" name="椭圆 9"/>
            <p:cNvSpPr/>
            <p:nvPr/>
          </p:nvSpPr>
          <p:spPr>
            <a:xfrm>
              <a:off x="7833498" y="6015871"/>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11" name="任意多边形: 形状 10"/>
            <p:cNvSpPr/>
            <p:nvPr/>
          </p:nvSpPr>
          <p:spPr>
            <a:xfrm flipH="1">
              <a:off x="8745752" y="5423064"/>
              <a:ext cx="2216150" cy="361950"/>
            </a:xfrm>
            <a:custGeom>
              <a:avLst/>
              <a:gdLst>
                <a:gd name="connsiteX0" fmla="*/ 0 w 2216150"/>
                <a:gd name="connsiteY0" fmla="*/ 0 h 361950"/>
                <a:gd name="connsiteX1" fmla="*/ 1854200 w 2216150"/>
                <a:gd name="connsiteY1" fmla="*/ 0 h 361950"/>
                <a:gd name="connsiteX2" fmla="*/ 2216150 w 2216150"/>
                <a:gd name="connsiteY2" fmla="*/ 361950 h 361950"/>
              </a:gdLst>
              <a:ahLst/>
              <a:cxnLst>
                <a:cxn ang="0">
                  <a:pos x="connsiteX0" y="connsiteY0"/>
                </a:cxn>
                <a:cxn ang="0">
                  <a:pos x="connsiteX1" y="connsiteY1"/>
                </a:cxn>
                <a:cxn ang="0">
                  <a:pos x="connsiteX2" y="connsiteY2"/>
                </a:cxn>
              </a:cxnLst>
              <a:rect l="l" t="t" r="r" b="b"/>
              <a:pathLst>
                <a:path w="2216150" h="361950">
                  <a:moveTo>
                    <a:pt x="0" y="0"/>
                  </a:moveTo>
                  <a:lnTo>
                    <a:pt x="1854200" y="0"/>
                  </a:lnTo>
                  <a:lnTo>
                    <a:pt x="2216150" y="361950"/>
                  </a:lnTo>
                </a:path>
              </a:pathLst>
            </a:custGeom>
            <a:ln w="9525">
              <a:solidFill>
                <a:schemeClr val="bg1">
                  <a:alpha val="65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Lucida Grande"/>
              </a:endParaRPr>
            </a:p>
          </p:txBody>
        </p:sp>
        <p:grpSp>
          <p:nvGrpSpPr>
            <p:cNvPr id="12" name="组合 11"/>
            <p:cNvGrpSpPr/>
            <p:nvPr/>
          </p:nvGrpSpPr>
          <p:grpSpPr>
            <a:xfrm>
              <a:off x="8803873" y="4890239"/>
              <a:ext cx="939964" cy="302601"/>
              <a:chOff x="10341792" y="2946975"/>
              <a:chExt cx="939964" cy="302601"/>
            </a:xfrm>
          </p:grpSpPr>
          <p:sp>
            <p:nvSpPr>
              <p:cNvPr id="15" name="任意多边形: 形状 14"/>
              <p:cNvSpPr/>
              <p:nvPr/>
            </p:nvSpPr>
            <p:spPr>
              <a:xfrm>
                <a:off x="10396842" y="3009900"/>
                <a:ext cx="812800" cy="209550"/>
              </a:xfrm>
              <a:custGeom>
                <a:avLst/>
                <a:gdLst>
                  <a:gd name="connsiteX0" fmla="*/ 0 w 812800"/>
                  <a:gd name="connsiteY0" fmla="*/ 0 h 209550"/>
                  <a:gd name="connsiteX1" fmla="*/ 209550 w 812800"/>
                  <a:gd name="connsiteY1" fmla="*/ 209550 h 209550"/>
                  <a:gd name="connsiteX2" fmla="*/ 298450 w 812800"/>
                  <a:gd name="connsiteY2" fmla="*/ 209550 h 209550"/>
                  <a:gd name="connsiteX3" fmla="*/ 812800 w 812800"/>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812800" h="209550">
                    <a:moveTo>
                      <a:pt x="0" y="0"/>
                    </a:moveTo>
                    <a:lnTo>
                      <a:pt x="209550" y="209550"/>
                    </a:lnTo>
                    <a:lnTo>
                      <a:pt x="298450" y="209550"/>
                    </a:lnTo>
                    <a:lnTo>
                      <a:pt x="812800" y="209550"/>
                    </a:lnTo>
                  </a:path>
                </a:pathLst>
              </a:custGeom>
              <a:ln w="9525">
                <a:solidFill>
                  <a:schemeClr val="bg1">
                    <a:alpha val="65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Lucida Grande"/>
                </a:endParaRPr>
              </a:p>
            </p:txBody>
          </p:sp>
          <p:sp>
            <p:nvSpPr>
              <p:cNvPr id="16" name="椭圆 15"/>
              <p:cNvSpPr/>
              <p:nvPr/>
            </p:nvSpPr>
            <p:spPr>
              <a:xfrm>
                <a:off x="11209756" y="3177576"/>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17" name="椭圆 16"/>
              <p:cNvSpPr/>
              <p:nvPr/>
            </p:nvSpPr>
            <p:spPr>
              <a:xfrm>
                <a:off x="10341792" y="2946975"/>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grpSp>
        <p:sp>
          <p:nvSpPr>
            <p:cNvPr id="13" name="椭圆 12"/>
            <p:cNvSpPr/>
            <p:nvPr/>
          </p:nvSpPr>
          <p:spPr>
            <a:xfrm>
              <a:off x="8690554" y="5771487"/>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14" name="椭圆 13"/>
            <p:cNvSpPr/>
            <p:nvPr/>
          </p:nvSpPr>
          <p:spPr>
            <a:xfrm>
              <a:off x="10961902" y="5387064"/>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grpSp>
      <p:grpSp>
        <p:nvGrpSpPr>
          <p:cNvPr id="18" name="组合 17"/>
          <p:cNvGrpSpPr/>
          <p:nvPr/>
        </p:nvGrpSpPr>
        <p:grpSpPr>
          <a:xfrm>
            <a:off x="7718113" y="542961"/>
            <a:ext cx="2144750" cy="802592"/>
            <a:chOff x="7833498" y="4890239"/>
            <a:chExt cx="3200404" cy="1197632"/>
          </a:xfrm>
        </p:grpSpPr>
        <p:sp>
          <p:nvSpPr>
            <p:cNvPr id="19" name="任意多边形: 形状 18"/>
            <p:cNvSpPr/>
            <p:nvPr/>
          </p:nvSpPr>
          <p:spPr>
            <a:xfrm>
              <a:off x="7905498" y="5606920"/>
              <a:ext cx="2313251" cy="436005"/>
            </a:xfrm>
            <a:custGeom>
              <a:avLst/>
              <a:gdLst>
                <a:gd name="connsiteX0" fmla="*/ 0 w 2313251"/>
                <a:gd name="connsiteY0" fmla="*/ 436005 h 436005"/>
                <a:gd name="connsiteX1" fmla="*/ 835677 w 2313251"/>
                <a:gd name="connsiteY1" fmla="*/ 436005 h 436005"/>
                <a:gd name="connsiteX2" fmla="*/ 1271682 w 2313251"/>
                <a:gd name="connsiteY2" fmla="*/ 0 h 436005"/>
                <a:gd name="connsiteX3" fmla="*/ 2313251 w 2313251"/>
                <a:gd name="connsiteY3" fmla="*/ 0 h 436005"/>
              </a:gdLst>
              <a:ahLst/>
              <a:cxnLst>
                <a:cxn ang="0">
                  <a:pos x="connsiteX0" y="connsiteY0"/>
                </a:cxn>
                <a:cxn ang="0">
                  <a:pos x="connsiteX1" y="connsiteY1"/>
                </a:cxn>
                <a:cxn ang="0">
                  <a:pos x="connsiteX2" y="connsiteY2"/>
                </a:cxn>
                <a:cxn ang="0">
                  <a:pos x="connsiteX3" y="connsiteY3"/>
                </a:cxn>
              </a:cxnLst>
              <a:rect l="l" t="t" r="r" b="b"/>
              <a:pathLst>
                <a:path w="2313251" h="436005">
                  <a:moveTo>
                    <a:pt x="0" y="436005"/>
                  </a:moveTo>
                  <a:lnTo>
                    <a:pt x="835677" y="436005"/>
                  </a:lnTo>
                  <a:lnTo>
                    <a:pt x="1271682" y="0"/>
                  </a:lnTo>
                  <a:lnTo>
                    <a:pt x="2313251" y="0"/>
                  </a:lnTo>
                </a:path>
              </a:pathLst>
            </a:custGeom>
            <a:ln w="9525">
              <a:solidFill>
                <a:schemeClr val="bg1">
                  <a:alpha val="65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Lucida Grande"/>
              </a:endParaRPr>
            </a:p>
          </p:txBody>
        </p:sp>
        <p:sp>
          <p:nvSpPr>
            <p:cNvPr id="20" name="椭圆 19"/>
            <p:cNvSpPr/>
            <p:nvPr/>
          </p:nvSpPr>
          <p:spPr>
            <a:xfrm>
              <a:off x="10218749" y="5570920"/>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21" name="椭圆 20"/>
            <p:cNvSpPr/>
            <p:nvPr/>
          </p:nvSpPr>
          <p:spPr>
            <a:xfrm>
              <a:off x="7833498" y="6015871"/>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22" name="任意多边形: 形状 21"/>
            <p:cNvSpPr/>
            <p:nvPr/>
          </p:nvSpPr>
          <p:spPr>
            <a:xfrm flipH="1">
              <a:off x="8745752" y="5423064"/>
              <a:ext cx="2216150" cy="361950"/>
            </a:xfrm>
            <a:custGeom>
              <a:avLst/>
              <a:gdLst>
                <a:gd name="connsiteX0" fmla="*/ 0 w 2216150"/>
                <a:gd name="connsiteY0" fmla="*/ 0 h 361950"/>
                <a:gd name="connsiteX1" fmla="*/ 1854200 w 2216150"/>
                <a:gd name="connsiteY1" fmla="*/ 0 h 361950"/>
                <a:gd name="connsiteX2" fmla="*/ 2216150 w 2216150"/>
                <a:gd name="connsiteY2" fmla="*/ 361950 h 361950"/>
              </a:gdLst>
              <a:ahLst/>
              <a:cxnLst>
                <a:cxn ang="0">
                  <a:pos x="connsiteX0" y="connsiteY0"/>
                </a:cxn>
                <a:cxn ang="0">
                  <a:pos x="connsiteX1" y="connsiteY1"/>
                </a:cxn>
                <a:cxn ang="0">
                  <a:pos x="connsiteX2" y="connsiteY2"/>
                </a:cxn>
              </a:cxnLst>
              <a:rect l="l" t="t" r="r" b="b"/>
              <a:pathLst>
                <a:path w="2216150" h="361950">
                  <a:moveTo>
                    <a:pt x="0" y="0"/>
                  </a:moveTo>
                  <a:lnTo>
                    <a:pt x="1854200" y="0"/>
                  </a:lnTo>
                  <a:lnTo>
                    <a:pt x="2216150" y="361950"/>
                  </a:lnTo>
                </a:path>
              </a:pathLst>
            </a:custGeom>
            <a:ln w="9525">
              <a:solidFill>
                <a:schemeClr val="bg1">
                  <a:alpha val="65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Lucida Grande"/>
              </a:endParaRPr>
            </a:p>
          </p:txBody>
        </p:sp>
        <p:grpSp>
          <p:nvGrpSpPr>
            <p:cNvPr id="23" name="组合 22"/>
            <p:cNvGrpSpPr/>
            <p:nvPr/>
          </p:nvGrpSpPr>
          <p:grpSpPr>
            <a:xfrm>
              <a:off x="8803873" y="4890239"/>
              <a:ext cx="939964" cy="302601"/>
              <a:chOff x="10341792" y="2946975"/>
              <a:chExt cx="939964" cy="302601"/>
            </a:xfrm>
          </p:grpSpPr>
          <p:sp>
            <p:nvSpPr>
              <p:cNvPr id="26" name="任意多边形: 形状 25"/>
              <p:cNvSpPr/>
              <p:nvPr/>
            </p:nvSpPr>
            <p:spPr>
              <a:xfrm>
                <a:off x="10396842" y="3009900"/>
                <a:ext cx="812800" cy="209550"/>
              </a:xfrm>
              <a:custGeom>
                <a:avLst/>
                <a:gdLst>
                  <a:gd name="connsiteX0" fmla="*/ 0 w 812800"/>
                  <a:gd name="connsiteY0" fmla="*/ 0 h 209550"/>
                  <a:gd name="connsiteX1" fmla="*/ 209550 w 812800"/>
                  <a:gd name="connsiteY1" fmla="*/ 209550 h 209550"/>
                  <a:gd name="connsiteX2" fmla="*/ 298450 w 812800"/>
                  <a:gd name="connsiteY2" fmla="*/ 209550 h 209550"/>
                  <a:gd name="connsiteX3" fmla="*/ 812800 w 812800"/>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812800" h="209550">
                    <a:moveTo>
                      <a:pt x="0" y="0"/>
                    </a:moveTo>
                    <a:lnTo>
                      <a:pt x="209550" y="209550"/>
                    </a:lnTo>
                    <a:lnTo>
                      <a:pt x="298450" y="209550"/>
                    </a:lnTo>
                    <a:lnTo>
                      <a:pt x="812800" y="209550"/>
                    </a:lnTo>
                  </a:path>
                </a:pathLst>
              </a:custGeom>
              <a:ln w="9525">
                <a:solidFill>
                  <a:schemeClr val="bg1">
                    <a:alpha val="65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Lucida Grande"/>
                </a:endParaRPr>
              </a:p>
            </p:txBody>
          </p:sp>
          <p:sp>
            <p:nvSpPr>
              <p:cNvPr id="27" name="椭圆 26"/>
              <p:cNvSpPr/>
              <p:nvPr/>
            </p:nvSpPr>
            <p:spPr>
              <a:xfrm>
                <a:off x="11209756" y="3177576"/>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28" name="椭圆 27"/>
              <p:cNvSpPr/>
              <p:nvPr/>
            </p:nvSpPr>
            <p:spPr>
              <a:xfrm>
                <a:off x="10341792" y="2946975"/>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grpSp>
        <p:sp>
          <p:nvSpPr>
            <p:cNvPr id="24" name="椭圆 23"/>
            <p:cNvSpPr/>
            <p:nvPr/>
          </p:nvSpPr>
          <p:spPr>
            <a:xfrm>
              <a:off x="8690554" y="5771487"/>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sp>
          <p:nvSpPr>
            <p:cNvPr id="25" name="椭圆 24"/>
            <p:cNvSpPr/>
            <p:nvPr/>
          </p:nvSpPr>
          <p:spPr>
            <a:xfrm>
              <a:off x="10961902" y="5387064"/>
              <a:ext cx="72000" cy="72000"/>
            </a:xfrm>
            <a:prstGeom prst="ellipse">
              <a:avLst/>
            </a:prstGeom>
            <a:noFill/>
            <a:ln w="9525">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Lucida Grande"/>
              </a:endParaRPr>
            </a:p>
          </p:txBody>
        </p:sp>
      </p:grpSp>
      <p:pic>
        <p:nvPicPr>
          <p:cNvPr id="29" name="图片 2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5784126">
            <a:off x="80072" y="3419980"/>
            <a:ext cx="2438405" cy="1856236"/>
          </a:xfrm>
          <a:prstGeom prst="rect">
            <a:avLst/>
          </a:prstGeom>
        </p:spPr>
      </p:pic>
      <p:pic>
        <p:nvPicPr>
          <p:cNvPr id="30" name="图片 2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5815874" flipH="1">
            <a:off x="9673523" y="3419980"/>
            <a:ext cx="2438405" cy="1856236"/>
          </a:xfrm>
          <a:prstGeom prst="rect">
            <a:avLst/>
          </a:prstGeom>
        </p:spPr>
      </p:pic>
      <p:pic>
        <p:nvPicPr>
          <p:cNvPr id="3" name="图片 2"/>
          <p:cNvPicPr>
            <a:picLocks noChangeAspect="1"/>
          </p:cNvPicPr>
          <p:nvPr/>
        </p:nvPicPr>
        <p:blipFill>
          <a:blip r:embed="rId2"/>
          <a:stretch>
            <a:fillRect/>
          </a:stretch>
        </p:blipFill>
        <p:spPr>
          <a:xfrm>
            <a:off x="2725420" y="1744345"/>
            <a:ext cx="1518285" cy="999490"/>
          </a:xfrm>
          <a:prstGeom prst="rect">
            <a:avLst/>
          </a:prstGeom>
        </p:spPr>
      </p:pic>
      <p:sp>
        <p:nvSpPr>
          <p:cNvPr id="4" name="文本框 3"/>
          <p:cNvSpPr txBox="1"/>
          <p:nvPr/>
        </p:nvSpPr>
        <p:spPr>
          <a:xfrm>
            <a:off x="2475230" y="1345565"/>
            <a:ext cx="1988185" cy="398780"/>
          </a:xfrm>
          <a:prstGeom prst="rect">
            <a:avLst/>
          </a:prstGeom>
          <a:noFill/>
        </p:spPr>
        <p:txBody>
          <a:bodyPr wrap="square" rtlCol="0" anchor="t" anchorCtr="0">
            <a:spAutoFit/>
          </a:bodyPr>
          <a:p>
            <a:pPr lvl="0" algn="l">
              <a:buClrTx/>
              <a:buSzTx/>
              <a:buFontTx/>
            </a:pPr>
            <a:r>
              <a:rPr lang="zh-CN" altLang="en-US" sz="2000" b="1" dirty="0" smtClean="0">
                <a:solidFill>
                  <a:srgbClr val="00FFFF"/>
                </a:solidFill>
                <a:sym typeface="+mn-ea"/>
              </a:rPr>
              <a:t>大规模天线阵列</a:t>
            </a:r>
            <a:endParaRPr lang="zh-CN" altLang="en-US" sz="2000" b="1" dirty="0" smtClean="0">
              <a:solidFill>
                <a:srgbClr val="00FFFF"/>
              </a:solidFill>
              <a:sym typeface="+mn-ea"/>
            </a:endParaRPr>
          </a:p>
        </p:txBody>
      </p:sp>
      <p:sp>
        <p:nvSpPr>
          <p:cNvPr id="967" name="文本框 966"/>
          <p:cNvSpPr txBox="1"/>
          <p:nvPr/>
        </p:nvSpPr>
        <p:spPr>
          <a:xfrm>
            <a:off x="5227320" y="1352550"/>
            <a:ext cx="1482090" cy="398780"/>
          </a:xfrm>
          <a:prstGeom prst="rect">
            <a:avLst/>
          </a:prstGeom>
          <a:noFill/>
        </p:spPr>
        <p:txBody>
          <a:bodyPr wrap="square" rtlCol="0">
            <a:spAutoFit/>
          </a:bodyPr>
          <a:p>
            <a:pPr lvl="0" algn="l">
              <a:buClrTx/>
              <a:buSzTx/>
              <a:buFontTx/>
            </a:pPr>
            <a:r>
              <a:rPr lang="zh-CN" altLang="en-US" sz="2000" b="1" dirty="0" smtClean="0">
                <a:solidFill>
                  <a:srgbClr val="00FFFF"/>
                </a:solidFill>
                <a:sym typeface="+mn-ea"/>
              </a:rPr>
              <a:t>新信道编码</a:t>
            </a:r>
            <a:endParaRPr lang="zh-CN" altLang="en-US" sz="2000" b="1" dirty="0" smtClean="0">
              <a:solidFill>
                <a:srgbClr val="00FFFF"/>
              </a:solidFill>
              <a:sym typeface="+mn-ea"/>
            </a:endParaRPr>
          </a:p>
        </p:txBody>
      </p:sp>
      <p:pic>
        <p:nvPicPr>
          <p:cNvPr id="968" name="图片 967"/>
          <p:cNvPicPr>
            <a:picLocks noChangeAspect="1"/>
          </p:cNvPicPr>
          <p:nvPr/>
        </p:nvPicPr>
        <p:blipFill>
          <a:blip r:embed="rId3"/>
          <a:srcRect t="6606"/>
          <a:stretch>
            <a:fillRect/>
          </a:stretch>
        </p:blipFill>
        <p:spPr>
          <a:xfrm>
            <a:off x="5214620" y="1744345"/>
            <a:ext cx="1518285" cy="999490"/>
          </a:xfrm>
          <a:prstGeom prst="rect">
            <a:avLst/>
          </a:prstGeom>
        </p:spPr>
      </p:pic>
      <p:sp>
        <p:nvSpPr>
          <p:cNvPr id="969" name="文本框 968"/>
          <p:cNvSpPr txBox="1"/>
          <p:nvPr/>
        </p:nvSpPr>
        <p:spPr>
          <a:xfrm>
            <a:off x="7921625" y="1345565"/>
            <a:ext cx="1028065" cy="398780"/>
          </a:xfrm>
          <a:prstGeom prst="rect">
            <a:avLst/>
          </a:prstGeom>
          <a:noFill/>
        </p:spPr>
        <p:txBody>
          <a:bodyPr wrap="square" rtlCol="0">
            <a:spAutoFit/>
          </a:bodyPr>
          <a:p>
            <a:pPr lvl="0" algn="ctr">
              <a:buClrTx/>
              <a:buSzTx/>
              <a:buFontTx/>
            </a:pPr>
            <a:r>
              <a:rPr lang="zh-CN" altLang="en-US" sz="2000" b="1" dirty="0" smtClean="0">
                <a:solidFill>
                  <a:srgbClr val="00FFFF"/>
                </a:solidFill>
                <a:sym typeface="+mn-ea"/>
              </a:rPr>
              <a:t>软空口</a:t>
            </a:r>
            <a:endParaRPr lang="zh-CN" altLang="en-US" sz="2000" b="1" dirty="0" smtClean="0">
              <a:solidFill>
                <a:srgbClr val="00FFFF"/>
              </a:solidFill>
              <a:sym typeface="+mn-ea"/>
            </a:endParaRPr>
          </a:p>
        </p:txBody>
      </p:sp>
      <p:pic>
        <p:nvPicPr>
          <p:cNvPr id="970" name="图片 969"/>
          <p:cNvPicPr>
            <a:picLocks noChangeAspect="1"/>
          </p:cNvPicPr>
          <p:nvPr/>
        </p:nvPicPr>
        <p:blipFill>
          <a:blip r:embed="rId4"/>
          <a:stretch>
            <a:fillRect/>
          </a:stretch>
        </p:blipFill>
        <p:spPr>
          <a:xfrm>
            <a:off x="7757160" y="1744345"/>
            <a:ext cx="1518285" cy="999490"/>
          </a:xfrm>
          <a:prstGeom prst="rect">
            <a:avLst/>
          </a:prstGeom>
        </p:spPr>
      </p:pic>
      <p:sp>
        <p:nvSpPr>
          <p:cNvPr id="984" name="文本框 983"/>
          <p:cNvSpPr txBox="1"/>
          <p:nvPr/>
        </p:nvSpPr>
        <p:spPr>
          <a:xfrm>
            <a:off x="5359400" y="4904105"/>
            <a:ext cx="1250950" cy="398780"/>
          </a:xfrm>
          <a:prstGeom prst="rect">
            <a:avLst/>
          </a:prstGeom>
          <a:noFill/>
        </p:spPr>
        <p:txBody>
          <a:bodyPr wrap="square" rtlCol="0" anchor="t" anchorCtr="0">
            <a:spAutoFit/>
          </a:bodyPr>
          <a:p>
            <a:pPr lvl="0" algn="ctr">
              <a:buClrTx/>
              <a:buSzTx/>
              <a:buFontTx/>
            </a:pPr>
            <a:r>
              <a:rPr lang="zh-CN" altLang="en-US" sz="2000" b="1" dirty="0" smtClean="0">
                <a:solidFill>
                  <a:srgbClr val="00FFFF"/>
                </a:solidFill>
                <a:sym typeface="+mn-ea"/>
              </a:rPr>
              <a:t>频谱共享</a:t>
            </a:r>
            <a:endParaRPr lang="zh-CN" altLang="en-US" sz="2000" b="1" dirty="0" smtClean="0">
              <a:solidFill>
                <a:srgbClr val="00FFFF"/>
              </a:solidFill>
              <a:sym typeface="+mn-ea"/>
            </a:endParaRPr>
          </a:p>
        </p:txBody>
      </p:sp>
      <p:sp>
        <p:nvSpPr>
          <p:cNvPr id="985" name="文本框 984"/>
          <p:cNvSpPr txBox="1"/>
          <p:nvPr/>
        </p:nvSpPr>
        <p:spPr>
          <a:xfrm>
            <a:off x="8023860" y="4904105"/>
            <a:ext cx="838835" cy="398780"/>
          </a:xfrm>
          <a:prstGeom prst="rect">
            <a:avLst/>
          </a:prstGeom>
          <a:noFill/>
        </p:spPr>
        <p:txBody>
          <a:bodyPr wrap="square" rtlCol="0" anchor="t" anchorCtr="0">
            <a:spAutoFit/>
          </a:bodyPr>
          <a:p>
            <a:pPr lvl="0" algn="ctr">
              <a:buClrTx/>
              <a:buSzTx/>
              <a:buFontTx/>
            </a:pPr>
            <a:r>
              <a:rPr lang="en-US" altLang="zh-CN" sz="2000" b="1" dirty="0" smtClean="0">
                <a:solidFill>
                  <a:srgbClr val="00FFFF"/>
                </a:solidFill>
                <a:sym typeface="+mn-ea"/>
              </a:rPr>
              <a:t>D2D</a:t>
            </a:r>
            <a:endParaRPr lang="en-US" altLang="zh-CN" sz="2000" b="1" dirty="0" smtClean="0">
              <a:solidFill>
                <a:srgbClr val="00FFFF"/>
              </a:solidFill>
              <a:sym typeface="+mn-ea"/>
            </a:endParaRPr>
          </a:p>
        </p:txBody>
      </p:sp>
      <p:pic>
        <p:nvPicPr>
          <p:cNvPr id="986" name="图片 985"/>
          <p:cNvPicPr>
            <a:picLocks noChangeAspect="1"/>
          </p:cNvPicPr>
          <p:nvPr/>
        </p:nvPicPr>
        <p:blipFill>
          <a:blip r:embed="rId5"/>
          <a:stretch>
            <a:fillRect/>
          </a:stretch>
        </p:blipFill>
        <p:spPr>
          <a:xfrm>
            <a:off x="2725420" y="3526790"/>
            <a:ext cx="1518285" cy="999490"/>
          </a:xfrm>
          <a:prstGeom prst="rect">
            <a:avLst/>
          </a:prstGeom>
        </p:spPr>
      </p:pic>
      <p:pic>
        <p:nvPicPr>
          <p:cNvPr id="987" name="图片 986"/>
          <p:cNvPicPr>
            <a:picLocks noChangeAspect="1"/>
          </p:cNvPicPr>
          <p:nvPr/>
        </p:nvPicPr>
        <p:blipFill>
          <a:blip r:embed="rId6"/>
          <a:stretch>
            <a:fillRect/>
          </a:stretch>
        </p:blipFill>
        <p:spPr>
          <a:xfrm>
            <a:off x="5214620" y="3526790"/>
            <a:ext cx="1518285" cy="999490"/>
          </a:xfrm>
          <a:prstGeom prst="rect">
            <a:avLst/>
          </a:prstGeom>
        </p:spPr>
      </p:pic>
      <p:pic>
        <p:nvPicPr>
          <p:cNvPr id="989" name="图片 988"/>
          <p:cNvPicPr>
            <a:picLocks noChangeAspect="1"/>
          </p:cNvPicPr>
          <p:nvPr/>
        </p:nvPicPr>
        <p:blipFill>
          <a:blip r:embed="rId7"/>
          <a:stretch>
            <a:fillRect/>
          </a:stretch>
        </p:blipFill>
        <p:spPr>
          <a:xfrm>
            <a:off x="7757160" y="3537585"/>
            <a:ext cx="1518285" cy="999490"/>
          </a:xfrm>
          <a:prstGeom prst="rect">
            <a:avLst/>
          </a:prstGeom>
        </p:spPr>
      </p:pic>
      <p:pic>
        <p:nvPicPr>
          <p:cNvPr id="990" name="图片 989"/>
          <p:cNvPicPr>
            <a:picLocks noChangeAspect="1"/>
          </p:cNvPicPr>
          <p:nvPr/>
        </p:nvPicPr>
        <p:blipFill>
          <a:blip r:embed="rId8"/>
          <a:stretch>
            <a:fillRect/>
          </a:stretch>
        </p:blipFill>
        <p:spPr>
          <a:xfrm>
            <a:off x="2725420" y="5257165"/>
            <a:ext cx="1518285" cy="999490"/>
          </a:xfrm>
          <a:prstGeom prst="rect">
            <a:avLst/>
          </a:prstGeom>
        </p:spPr>
      </p:pic>
      <p:pic>
        <p:nvPicPr>
          <p:cNvPr id="991" name="图片 990"/>
          <p:cNvPicPr>
            <a:picLocks noChangeAspect="1"/>
          </p:cNvPicPr>
          <p:nvPr/>
        </p:nvPicPr>
        <p:blipFill>
          <a:blip r:embed="rId9"/>
          <a:stretch>
            <a:fillRect/>
          </a:stretch>
        </p:blipFill>
        <p:spPr>
          <a:xfrm>
            <a:off x="5214620" y="5257165"/>
            <a:ext cx="1518285" cy="999490"/>
          </a:xfrm>
          <a:prstGeom prst="rect">
            <a:avLst/>
          </a:prstGeom>
        </p:spPr>
      </p:pic>
      <p:pic>
        <p:nvPicPr>
          <p:cNvPr id="992" name="图片 991"/>
          <p:cNvPicPr>
            <a:picLocks noChangeAspect="1"/>
          </p:cNvPicPr>
          <p:nvPr/>
        </p:nvPicPr>
        <p:blipFill>
          <a:blip r:embed="rId10"/>
          <a:stretch>
            <a:fillRect/>
          </a:stretch>
        </p:blipFill>
        <p:spPr>
          <a:xfrm>
            <a:off x="7757160" y="5257165"/>
            <a:ext cx="1518285" cy="999490"/>
          </a:xfrm>
          <a:prstGeom prst="rect">
            <a:avLst/>
          </a:prstGeom>
        </p:spPr>
      </p:pic>
      <p:sp>
        <p:nvSpPr>
          <p:cNvPr id="974" name="文本框 973"/>
          <p:cNvSpPr txBox="1"/>
          <p:nvPr/>
        </p:nvSpPr>
        <p:spPr>
          <a:xfrm>
            <a:off x="2540000" y="3138805"/>
            <a:ext cx="1889125" cy="398780"/>
          </a:xfrm>
          <a:prstGeom prst="rect">
            <a:avLst/>
          </a:prstGeom>
          <a:noFill/>
        </p:spPr>
        <p:txBody>
          <a:bodyPr wrap="square" rtlCol="0">
            <a:spAutoFit/>
          </a:bodyPr>
          <a:p>
            <a:pPr lvl="0" algn="ctr">
              <a:buClrTx/>
              <a:buSzTx/>
              <a:buFontTx/>
            </a:pPr>
            <a:r>
              <a:rPr lang="en-US" altLang="zh-CN" sz="2000" b="1" dirty="0" smtClean="0">
                <a:solidFill>
                  <a:srgbClr val="00FFFF"/>
                </a:solidFill>
                <a:sym typeface="+mn-ea"/>
              </a:rPr>
              <a:t>CU/DU</a:t>
            </a:r>
            <a:r>
              <a:rPr lang="zh-CN" altLang="zh-CN" sz="2000" b="1" dirty="0" smtClean="0">
                <a:solidFill>
                  <a:srgbClr val="00FFFF"/>
                </a:solidFill>
                <a:ea typeface="宋体" panose="02010600030101010101" pitchFamily="2" charset="-122"/>
                <a:sym typeface="+mn-ea"/>
              </a:rPr>
              <a:t>分离</a:t>
            </a:r>
            <a:endParaRPr lang="zh-CN" altLang="zh-CN" sz="2000" b="1" dirty="0" smtClean="0">
              <a:solidFill>
                <a:srgbClr val="00FFFF"/>
              </a:solidFill>
              <a:ea typeface="宋体" panose="02010600030101010101" pitchFamily="2" charset="-122"/>
              <a:sym typeface="+mn-ea"/>
            </a:endParaRPr>
          </a:p>
        </p:txBody>
      </p:sp>
      <p:sp>
        <p:nvSpPr>
          <p:cNvPr id="975" name="文本框 974"/>
          <p:cNvSpPr txBox="1"/>
          <p:nvPr/>
        </p:nvSpPr>
        <p:spPr>
          <a:xfrm>
            <a:off x="5588318" y="3138805"/>
            <a:ext cx="770890" cy="398780"/>
          </a:xfrm>
          <a:prstGeom prst="rect">
            <a:avLst/>
          </a:prstGeom>
          <a:noFill/>
        </p:spPr>
        <p:txBody>
          <a:bodyPr wrap="square" rtlCol="0">
            <a:spAutoFit/>
          </a:bodyPr>
          <a:p>
            <a:pPr lvl="0" algn="ctr">
              <a:buClrTx/>
              <a:buSzTx/>
              <a:buFontTx/>
            </a:pPr>
            <a:r>
              <a:rPr lang="zh-CN" altLang="en-US" sz="2000" b="1" dirty="0" smtClean="0">
                <a:solidFill>
                  <a:srgbClr val="00FFFF"/>
                </a:solidFill>
                <a:sym typeface="+mn-ea"/>
              </a:rPr>
              <a:t>切片</a:t>
            </a:r>
            <a:endParaRPr lang="zh-CN" altLang="en-US" sz="2000" b="1" dirty="0" smtClean="0">
              <a:solidFill>
                <a:srgbClr val="00FFFF"/>
              </a:solidFill>
              <a:sym typeface="+mn-ea"/>
            </a:endParaRPr>
          </a:p>
        </p:txBody>
      </p:sp>
      <p:sp>
        <p:nvSpPr>
          <p:cNvPr id="977" name="文本框 976"/>
          <p:cNvSpPr txBox="1"/>
          <p:nvPr/>
        </p:nvSpPr>
        <p:spPr>
          <a:xfrm>
            <a:off x="7745730" y="3138805"/>
            <a:ext cx="1541145" cy="398780"/>
          </a:xfrm>
          <a:prstGeom prst="rect">
            <a:avLst/>
          </a:prstGeom>
          <a:noFill/>
        </p:spPr>
        <p:txBody>
          <a:bodyPr wrap="square" rtlCol="0">
            <a:spAutoFit/>
          </a:bodyPr>
          <a:p>
            <a:pPr lvl="0" algn="ctr">
              <a:buClrTx/>
              <a:buSzTx/>
              <a:buFontTx/>
            </a:pPr>
            <a:r>
              <a:rPr lang="zh-CN" altLang="en-US" sz="2000" b="1" dirty="0" smtClean="0">
                <a:solidFill>
                  <a:srgbClr val="00FFFF"/>
                </a:solidFill>
                <a:sym typeface="+mn-ea"/>
              </a:rPr>
              <a:t>超密集组网</a:t>
            </a:r>
            <a:endParaRPr lang="zh-CN" altLang="en-US" sz="2000" b="1" dirty="0" smtClean="0">
              <a:solidFill>
                <a:srgbClr val="00FFFF"/>
              </a:solidFill>
              <a:sym typeface="+mn-ea"/>
            </a:endParaRPr>
          </a:p>
        </p:txBody>
      </p:sp>
      <p:sp>
        <p:nvSpPr>
          <p:cNvPr id="979" name="文本框 978"/>
          <p:cNvSpPr txBox="1"/>
          <p:nvPr/>
        </p:nvSpPr>
        <p:spPr>
          <a:xfrm>
            <a:off x="2718435" y="4914900"/>
            <a:ext cx="1136015" cy="398780"/>
          </a:xfrm>
          <a:prstGeom prst="rect">
            <a:avLst/>
          </a:prstGeom>
          <a:noFill/>
        </p:spPr>
        <p:txBody>
          <a:bodyPr wrap="square" rtlCol="0">
            <a:spAutoFit/>
          </a:bodyPr>
          <a:p>
            <a:pPr lvl="0" algn="ctr">
              <a:buClrTx/>
              <a:buSzTx/>
              <a:buFontTx/>
            </a:pPr>
            <a:r>
              <a:rPr lang="zh-CN" altLang="en-US" sz="2000" b="1" dirty="0" smtClean="0">
                <a:solidFill>
                  <a:srgbClr val="00FFFF"/>
                </a:solidFill>
                <a:sym typeface="+mn-ea"/>
              </a:rPr>
              <a:t>双连接</a:t>
            </a:r>
            <a:endParaRPr lang="zh-CN" altLang="en-US" sz="2000" b="1" dirty="0" smtClean="0">
              <a:solidFill>
                <a:srgbClr val="00FFFF"/>
              </a:solidFill>
              <a:sym typeface="+mn-ea"/>
            </a:endParaRPr>
          </a:p>
        </p:txBody>
      </p:sp>
    </p:spTree>
  </p:cSld>
  <p:clrMapOvr>
    <a:masterClrMapping/>
  </p:clrMapOvr>
  <p:transition>
    <p:wipe/>
  </p:transition>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4.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86.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1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2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2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48.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249.xml><?xml version="1.0" encoding="utf-8"?>
<p:tagLst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619083998513_1_1"/>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0.xml><?xml version="1.0" encoding="utf-8"?>
<p:tagLst xmlns:p="http://schemas.openxmlformats.org/presentationml/2006/main">
  <p:tag name="KSO_WM_UNIT_TABLE_BEAUTIFY" val="smartTable{761957a9-1e46-41f2-ba23-c212cffff596}"/>
  <p:tag name="TABLE_ENDDRAG_ORIGIN_RECT" val="483*98"/>
  <p:tag name="TABLE_ENDDRAG_RECT" val="13*438*483*98"/>
</p:tagLst>
</file>

<file path=ppt/tags/tag251.xml><?xml version="1.0" encoding="utf-8"?>
<p:tagLst xmlns:p="http://schemas.openxmlformats.org/presentationml/2006/main">
  <p:tag name="KSO_WM_UNIT_TABLE_BEAUTIFY" val="smartTable{edc20d80-7879-4026-bc1d-0b26ef072c2b}"/>
  <p:tag name="TABLE_ENDDRAG_ORIGIN_RECT" val="411*103"/>
  <p:tag name="TABLE_ENDDRAG_RECT" val="534*430*411*103"/>
</p:tagLst>
</file>

<file path=ppt/tags/tag252.xml><?xml version="1.0" encoding="utf-8"?>
<p:tagLst xmlns:p="http://schemas.openxmlformats.org/presentationml/2006/main">
  <p:tag name="KSO_WM_UNIT_TABLE_BEAUTIFY" val="smartTable{edc20d80-7879-4026-bc1d-0b26ef072c2b}"/>
  <p:tag name="TABLE_ENDDRAG_ORIGIN_RECT" val="411*103"/>
  <p:tag name="TABLE_ENDDRAG_RECT" val="534*430*411*103"/>
</p:tagLst>
</file>

<file path=ppt/tags/tag25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5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5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5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5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5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蓝绿色">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阿里字体">
      <a:majorFont>
        <a:latin typeface="Alibaba Sans Black"/>
        <a:ea typeface="阿里巴巴普惠体 B"/>
        <a:cs typeface=""/>
      </a:majorFont>
      <a:minorFont>
        <a:latin typeface="Alibaba Sans"/>
        <a:ea typeface="阿里巴巴普惠体 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商务风主题​​">
  <a:themeElements>
    <a:clrScheme name="蓝色​​">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浙大">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自定义设计方案">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2_自定义设计方案">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3_自定义设计方案">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蓝绿色">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themeOverride>
</file>

<file path=ppt/theme/themeOverride5.xml><?xml version="1.0" encoding="utf-8"?>
<a:themeOverride xmlns:a="http://schemas.openxmlformats.org/drawingml/2006/main">
  <a:clrScheme name="蓝绿色">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themeOverride>
</file>

<file path=docProps/app.xml><?xml version="1.0" encoding="utf-8"?>
<Properties xmlns="http://schemas.openxmlformats.org/officeDocument/2006/extended-properties" xmlns:vt="http://schemas.openxmlformats.org/officeDocument/2006/docPropsVTypes">
  <TotalTime>0</TotalTime>
  <Words>5847</Words>
  <Application>WPS 演示</Application>
  <PresentationFormat>宽屏</PresentationFormat>
  <Paragraphs>802</Paragraphs>
  <Slides>31</Slides>
  <Notes>20</Notes>
  <HiddenSlides>0</HiddenSlides>
  <MMClips>0</MMClips>
  <ScaleCrop>false</ScaleCrop>
  <HeadingPairs>
    <vt:vector size="8" baseType="variant">
      <vt:variant>
        <vt:lpstr>已用的字体</vt:lpstr>
      </vt:variant>
      <vt:variant>
        <vt:i4>29</vt:i4>
      </vt:variant>
      <vt:variant>
        <vt:lpstr>主题</vt:lpstr>
      </vt:variant>
      <vt:variant>
        <vt:i4>6</vt:i4>
      </vt:variant>
      <vt:variant>
        <vt:lpstr>嵌入 OLE 服务器</vt:lpstr>
      </vt:variant>
      <vt:variant>
        <vt:i4>3</vt:i4>
      </vt:variant>
      <vt:variant>
        <vt:lpstr>幻灯片标题</vt:lpstr>
      </vt:variant>
      <vt:variant>
        <vt:i4>31</vt:i4>
      </vt:variant>
    </vt:vector>
  </HeadingPairs>
  <TitlesOfParts>
    <vt:vector size="69" baseType="lpstr">
      <vt:lpstr>Arial</vt:lpstr>
      <vt:lpstr>宋体</vt:lpstr>
      <vt:lpstr>Wingdings</vt:lpstr>
      <vt:lpstr>微软雅黑</vt:lpstr>
      <vt:lpstr>Wingdings</vt:lpstr>
      <vt:lpstr>造字工房力黑（非商用）常规体</vt:lpstr>
      <vt:lpstr>黑体</vt:lpstr>
      <vt:lpstr>张海山锐谐体</vt:lpstr>
      <vt:lpstr>仿宋_GB2312</vt:lpstr>
      <vt:lpstr>仿宋</vt:lpstr>
      <vt:lpstr>Lucida Grande</vt:lpstr>
      <vt:lpstr>等线</vt:lpstr>
      <vt:lpstr>阿里巴巴普惠体 M</vt:lpstr>
      <vt:lpstr>OTMTFD+Î¢ÈíÑÅºÚ</vt:lpstr>
      <vt:lpstr>AMGDT</vt:lpstr>
      <vt:lpstr>OTMTFD+Î¢ÈíÑÅºÚ</vt:lpstr>
      <vt:lpstr>IOQWUJ+Î¢ÈíÑÅºÚ</vt:lpstr>
      <vt:lpstr>Arial Unicode MS</vt:lpstr>
      <vt:lpstr>方正兰亭中黑_GBK</vt:lpstr>
      <vt:lpstr>方正兰亭黑_GBK</vt:lpstr>
      <vt:lpstr>Roboto Thin</vt:lpstr>
      <vt:lpstr>Cambria Math</vt:lpstr>
      <vt:lpstr>Noto Sans CJK JP Regular</vt:lpstr>
      <vt:lpstr>庞门正道标题体</vt:lpstr>
      <vt:lpstr>Alibaba Sans</vt:lpstr>
      <vt:lpstr>阿里巴巴普惠体 B</vt:lpstr>
      <vt:lpstr>Alibaba Sans Black</vt:lpstr>
      <vt:lpstr>阿里巴巴普惠体 R</vt:lpstr>
      <vt:lpstr>Calibri</vt:lpstr>
      <vt:lpstr>Office 主题​​</vt:lpstr>
      <vt:lpstr>自定义设计方案</vt:lpstr>
      <vt:lpstr>商务风主题​​</vt:lpstr>
      <vt:lpstr>1_自定义设计方案</vt:lpstr>
      <vt:lpstr>2_自定义设计方案</vt:lpstr>
      <vt:lpstr>3_自定义设计方案</vt:lpstr>
      <vt:lpstr>Visio.Drawing.11</vt:lpstr>
      <vt:lpstr>Visio.Drawing.11</vt:lpstr>
      <vt:lpstr>Visio.Drawing.11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 h</dc:creator>
  <cp:lastModifiedBy>露水</cp:lastModifiedBy>
  <cp:revision>143</cp:revision>
  <dcterms:created xsi:type="dcterms:W3CDTF">2019-08-13T01:21:00Z</dcterms:created>
  <dcterms:modified xsi:type="dcterms:W3CDTF">2021-05-20T04:47:36Z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2052-11.1.0.10495</vt:lpwstr>
  </property>
  <property fmtid="{D5CDD505-2E9C-101B-9397-08002B2CF9AE}" pid="3" name="KSOTemplateUUID">
    <vt:lpwstr>v1.0_mb_9Kb7IdrnCkc/0kRfgKanhQ==</vt:lpwstr>
  </property>
  <property fmtid="{D5CDD505-2E9C-101B-9397-08002B2CF9AE}" pid="4" name="ICV">
    <vt:lpwstr>C930075376D142018190083FD2B604D6</vt:lpwstr>
  </property>
</Properties>
</file>